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5" r:id="rId2"/>
    <p:sldId id="272" r:id="rId3"/>
    <p:sldId id="274" r:id="rId4"/>
    <p:sldId id="275" r:id="rId5"/>
    <p:sldId id="276" r:id="rId6"/>
    <p:sldId id="309" r:id="rId7"/>
    <p:sldId id="291" r:id="rId8"/>
    <p:sldId id="298" r:id="rId9"/>
    <p:sldId id="304" r:id="rId10"/>
    <p:sldId id="306" r:id="rId11"/>
    <p:sldId id="305" r:id="rId12"/>
    <p:sldId id="290" r:id="rId13"/>
    <p:sldId id="292" r:id="rId14"/>
    <p:sldId id="308" r:id="rId15"/>
    <p:sldId id="294" r:id="rId16"/>
    <p:sldId id="300" r:id="rId17"/>
    <p:sldId id="295" r:id="rId18"/>
    <p:sldId id="296" r:id="rId19"/>
    <p:sldId id="301" r:id="rId20"/>
    <p:sldId id="297" r:id="rId21"/>
    <p:sldId id="302" r:id="rId22"/>
    <p:sldId id="303" r:id="rId23"/>
    <p:sldId id="281" r:id="rId24"/>
    <p:sldId id="286" r:id="rId25"/>
    <p:sldId id="289"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Wedge" initials="" lastIdx="15" clrIdx="0"/>
  <p:cmAuthor id="1" name="Susanna Davies" initials="SD"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63660" autoAdjust="0"/>
  </p:normalViewPr>
  <p:slideViewPr>
    <p:cSldViewPr snapToGrid="0" snapToObjects="1">
      <p:cViewPr varScale="1">
        <p:scale>
          <a:sx n="61" d="100"/>
          <a:sy n="61" d="100"/>
        </p:scale>
        <p:origin x="-1248" y="-104"/>
      </p:cViewPr>
      <p:guideLst>
        <p:guide orient="horz" pos="2160"/>
        <p:guide pos="3840"/>
      </p:guideLst>
    </p:cSldViewPr>
  </p:slideViewPr>
  <p:notesTextViewPr>
    <p:cViewPr>
      <p:scale>
        <a:sx n="1" d="1"/>
        <a:sy n="1" d="1"/>
      </p:scale>
      <p:origin x="0" y="1208"/>
    </p:cViewPr>
  </p:notesTextViewPr>
  <p:sorterViewPr>
    <p:cViewPr>
      <p:scale>
        <a:sx n="66" d="100"/>
        <a:sy n="66" d="100"/>
      </p:scale>
      <p:origin x="0" y="0"/>
    </p:cViewPr>
  </p:sorterViewPr>
  <p:notesViewPr>
    <p:cSldViewPr snapToGrid="0" snapToObjects="1">
      <p:cViewPr varScale="1">
        <p:scale>
          <a:sx n="96" d="100"/>
          <a:sy n="96" d="100"/>
        </p:scale>
        <p:origin x="-35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9T11:23:44.220" idx="5">
    <p:pos x="10" y="10"/>
    <p:text>There is a much stronger emphasis on child safeguarding and PSEA, no?  I thought this was fairly improved in Standards 2, 3, 5 &amp; 6.  Suggest adding.</p:text>
    <p:extLst>
      <p:ext uri="{C676402C-5697-4E1C-873F-D02D1690AC5C}">
        <p15:threadingInfo xmlns:p15="http://schemas.microsoft.com/office/powerpoint/2012/main" timeZoneBias="-60"/>
      </p:ext>
    </p:extLst>
  </p:cm>
  <p:cm authorId="1" dt="2019-10-09T11:27:46.273" idx="6">
    <p:pos x="10" y="106"/>
    <p:text>I've tried to reduce language in the presentation.  Good if we can expand the notes to explain what each bullet means rather than including full sentences in the slides.</p:text>
    <p:extLst>
      <p:ext uri="{C676402C-5697-4E1C-873F-D02D1690AC5C}">
        <p15:threadingInfo xmlns:p15="http://schemas.microsoft.com/office/powerpoint/2012/main" timeZoneBias="-6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19-10-13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humanitarianstandardspartnership.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a:t>
            </a:r>
          </a:p>
          <a:p>
            <a:r>
              <a:rPr lang="en-US" dirty="0" smtClean="0"/>
              <a:t>This </a:t>
            </a:r>
            <a:r>
              <a:rPr lang="en-US" dirty="0"/>
              <a:t>briefing is </a:t>
            </a:r>
            <a:r>
              <a:rPr lang="en-US" u="sng" dirty="0"/>
              <a:t>for people who have used the 2012 edition</a:t>
            </a:r>
            <a:r>
              <a:rPr lang="en-US" dirty="0"/>
              <a:t> of the CPMS. </a:t>
            </a:r>
            <a:r>
              <a:rPr lang="en-US" dirty="0" smtClean="0"/>
              <a:t>It</a:t>
            </a:r>
            <a:r>
              <a:rPr lang="en-US" baseline="0" dirty="0" smtClean="0"/>
              <a:t> is</a:t>
            </a:r>
            <a:r>
              <a:rPr lang="en-US" dirty="0" smtClean="0"/>
              <a:t> geared primarily toward child protection staff, so consider broadening some questions or providing more</a:t>
            </a:r>
            <a:r>
              <a:rPr lang="en-US" baseline="0" dirty="0" smtClean="0"/>
              <a:t> detail, if colleagues from other sectors join you.</a:t>
            </a:r>
          </a:p>
          <a:p>
            <a:endParaRPr lang="en-US" baseline="0" dirty="0" smtClean="0"/>
          </a:p>
          <a:p>
            <a:r>
              <a:rPr lang="en-US" dirty="0" smtClean="0"/>
              <a:t>It </a:t>
            </a:r>
            <a:r>
              <a:rPr lang="en-US" dirty="0"/>
              <a:t>is</a:t>
            </a:r>
            <a:r>
              <a:rPr lang="en-US" baseline="0" dirty="0"/>
              <a:t> assumed that the group is about 20 people and that </a:t>
            </a:r>
            <a:r>
              <a:rPr lang="en-US" baseline="0" dirty="0" smtClean="0"/>
              <a:t>everyone </a:t>
            </a:r>
            <a:r>
              <a:rPr lang="en-US" baseline="0" dirty="0"/>
              <a:t>in the room </a:t>
            </a:r>
            <a:r>
              <a:rPr lang="en-US" baseline="0" dirty="0" smtClean="0"/>
              <a:t>knows each other (</a:t>
            </a:r>
            <a:r>
              <a:rPr lang="en-US" baseline="0" dirty="0"/>
              <a:t>perhaps colleagues from your agency or the CP coordination group). if not, add 5 minutes for quick introductions</a:t>
            </a:r>
            <a:r>
              <a:rPr lang="en-US" baseline="0" dirty="0" smtClean="0"/>
              <a:t>.</a:t>
            </a:r>
          </a:p>
          <a:p>
            <a:endParaRPr lang="en-US" baseline="0" dirty="0" smtClean="0"/>
          </a:p>
          <a:p>
            <a:r>
              <a:rPr lang="en-US" dirty="0" smtClean="0"/>
              <a:t>PREPARE: </a:t>
            </a:r>
            <a:r>
              <a:rPr lang="en-US" baseline="0" dirty="0" smtClean="0"/>
              <a:t>a flipchart with the objectives of the session</a:t>
            </a:r>
          </a:p>
          <a:p>
            <a:pPr marL="171450" indent="-171450">
              <a:buFont typeface="Arial"/>
              <a:buChar char="•"/>
            </a:pPr>
            <a:r>
              <a:rPr lang="en-US" baseline="0" dirty="0" smtClean="0"/>
              <a:t>Learn about the updates to the 2012 edition</a:t>
            </a:r>
          </a:p>
          <a:p>
            <a:pPr marL="171450" indent="-171450">
              <a:buFont typeface="Arial"/>
              <a:buChar char="•"/>
            </a:pPr>
            <a:r>
              <a:rPr lang="en-US" baseline="0" dirty="0" smtClean="0"/>
              <a:t>Feel confident to trade in your 2012 edition and instead use the 2019 edition, especially with non-child protection actors</a:t>
            </a:r>
          </a:p>
          <a:p>
            <a:pPr marL="171450" indent="-171450">
              <a:buFont typeface="Arial"/>
              <a:buChar char="•"/>
            </a:pPr>
            <a:endParaRPr lang="en-US" baseline="0" dirty="0" smtClean="0"/>
          </a:p>
          <a:p>
            <a:r>
              <a:rPr lang="en-US" dirty="0" smtClean="0"/>
              <a:t>This</a:t>
            </a:r>
            <a:r>
              <a:rPr lang="en-US" baseline="0" dirty="0" smtClean="0"/>
              <a:t> is not an in-depth training. The final activity is for your audience to identify next steps. At that time, you may decide to hold a one-day workshop to examine a specific standard; or ask senior programmers to reflect together on implications for a specific thread of work; or you may want to re-visit a grant proposal that is being written; or review your accountability mechanisms; </a:t>
            </a:r>
            <a:r>
              <a:rPr lang="en-US" baseline="0" dirty="0" err="1" smtClean="0"/>
              <a:t>etc</a:t>
            </a:r>
            <a:endParaRPr lang="en-US" dirty="0" smtClean="0"/>
          </a:p>
          <a:p>
            <a:endParaRPr lang="en-US" dirty="0"/>
          </a:p>
          <a:p>
            <a:r>
              <a:rPr lang="en-US" dirty="0"/>
              <a:t>The session runs for 60 minutes;</a:t>
            </a:r>
            <a:r>
              <a:rPr lang="en-US" baseline="0" dirty="0"/>
              <a:t> timing is tight but you can drop </a:t>
            </a:r>
            <a:r>
              <a:rPr lang="en-US" baseline="0" dirty="0" smtClean="0"/>
              <a:t>one </a:t>
            </a:r>
            <a:r>
              <a:rPr lang="en-US" baseline="0" dirty="0"/>
              <a:t>of the </a:t>
            </a:r>
            <a:r>
              <a:rPr lang="en-US" baseline="0" dirty="0" smtClean="0"/>
              <a:t>activities if you are running over time. Equally, if your participants have been very involved with the CPMS and/or review process, you may want to skip over Slides 2-5.</a:t>
            </a:r>
          </a:p>
          <a:p>
            <a:endParaRPr lang="en-US" dirty="0"/>
          </a:p>
          <a:p>
            <a:r>
              <a:rPr lang="en-US" dirty="0"/>
              <a:t>All you need is the PPT, </a:t>
            </a:r>
            <a:r>
              <a:rPr lang="en-US" dirty="0" smtClean="0"/>
              <a:t>the 2 </a:t>
            </a:r>
            <a:r>
              <a:rPr lang="en-US" dirty="0"/>
              <a:t>page briefing note [“What’s New”] </a:t>
            </a:r>
            <a:r>
              <a:rPr lang="mr-IN" dirty="0"/>
              <a:t>–</a:t>
            </a:r>
            <a:r>
              <a:rPr lang="en-US" dirty="0"/>
              <a:t> one copy for each participant; flipchart &amp; markers for the facilitator.</a:t>
            </a:r>
          </a:p>
          <a:p>
            <a:r>
              <a:rPr lang="en-US" dirty="0"/>
              <a:t>A</a:t>
            </a:r>
            <a:r>
              <a:rPr lang="en-US" baseline="0" dirty="0"/>
              <a:t> </a:t>
            </a:r>
            <a:r>
              <a:rPr lang="en-US" dirty="0"/>
              <a:t>copy of the 2019 edition for each person</a:t>
            </a:r>
            <a:r>
              <a:rPr lang="en-US" baseline="0" dirty="0"/>
              <a:t> is a bonus; however as a facilitator, you should have a copy to prepare for and circulate during the session. </a:t>
            </a:r>
            <a:r>
              <a:rPr lang="en-US" baseline="0" dirty="0" smtClean="0"/>
              <a:t>Participants could look at the online version or app.</a:t>
            </a:r>
          </a:p>
          <a:p>
            <a:r>
              <a:rPr lang="en-US" baseline="0" dirty="0" smtClean="0"/>
              <a:t>You </a:t>
            </a:r>
            <a:r>
              <a:rPr lang="en-US" baseline="0" dirty="0"/>
              <a:t>must </a:t>
            </a:r>
            <a:r>
              <a:rPr lang="en-US" baseline="0" dirty="0" smtClean="0"/>
              <a:t>have </a:t>
            </a:r>
            <a:r>
              <a:rPr lang="en-US" baseline="0" dirty="0"/>
              <a:t>a good level of familiarity with the 2019 edition. Feel free to contact us before (or after) your session with any questions: cpms.wg@alliancecpha.org </a:t>
            </a:r>
          </a:p>
          <a:p>
            <a:endParaRPr lang="en-US" baseline="0" dirty="0" smtClean="0"/>
          </a:p>
          <a:p>
            <a:r>
              <a:rPr lang="en-US" baseline="0" dirty="0" smtClean="0"/>
              <a:t>-------------------------------</a:t>
            </a:r>
          </a:p>
          <a:p>
            <a:endParaRPr lang="en-US" baseline="0" dirty="0"/>
          </a:p>
          <a:p>
            <a:r>
              <a:rPr lang="en-US" b="1" baseline="0" dirty="0"/>
              <a:t>00:00 </a:t>
            </a:r>
            <a:r>
              <a:rPr lang="en-US" b="1" baseline="0" dirty="0" smtClean="0"/>
              <a:t>[Time when slide starts / how many minutes into the presentation]</a:t>
            </a:r>
          </a:p>
          <a:p>
            <a:endParaRPr lang="en-US" b="1" baseline="0" dirty="0" smtClean="0"/>
          </a:p>
          <a:p>
            <a:r>
              <a:rPr lang="en-US" baseline="0" dirty="0" smtClean="0"/>
              <a:t>SAY: Welcome &amp; explain </a:t>
            </a:r>
            <a:r>
              <a:rPr lang="en-US" baseline="0" dirty="0"/>
              <a:t>the objectives of the </a:t>
            </a:r>
            <a:r>
              <a:rPr lang="en-US" baseline="0" dirty="0" smtClean="0"/>
              <a:t>session</a:t>
            </a:r>
          </a:p>
          <a:p>
            <a:endParaRPr lang="en-US" baseline="0" dirty="0"/>
          </a:p>
          <a:p>
            <a:r>
              <a:rPr lang="en-US" i="1" baseline="0" dirty="0"/>
              <a:t>If you know the group well, </a:t>
            </a:r>
            <a:r>
              <a:rPr lang="en-US" i="1" baseline="0" dirty="0" smtClean="0"/>
              <a:t>ASK: “</a:t>
            </a:r>
            <a:r>
              <a:rPr lang="en-US" i="1" baseline="0" dirty="0"/>
              <a:t>What standard have you never used?” and / or “what standard do you find most interesting </a:t>
            </a:r>
            <a:r>
              <a:rPr lang="mr-IN" i="1" baseline="0" dirty="0"/>
              <a:t>–</a:t>
            </a:r>
            <a:r>
              <a:rPr lang="en-US" i="1" baseline="0" dirty="0"/>
              <a:t> even if you don’t use it in your work? Why?” --- OR ----</a:t>
            </a:r>
          </a:p>
          <a:p>
            <a:r>
              <a:rPr lang="en-US" i="1" baseline="0" dirty="0"/>
              <a:t>If you don’t know the group that well, </a:t>
            </a:r>
            <a:r>
              <a:rPr lang="en-US" i="1" baseline="0" dirty="0" smtClean="0"/>
              <a:t>ASK: “</a:t>
            </a:r>
            <a:r>
              <a:rPr lang="en-US" i="1" baseline="0" dirty="0"/>
              <a:t>What are the 2 standards you use the most in the CPMS?</a:t>
            </a:r>
            <a:r>
              <a:rPr lang="en-US" i="1" baseline="0" dirty="0" smtClean="0"/>
              <a:t>”</a:t>
            </a:r>
          </a:p>
          <a:p>
            <a:endParaRPr lang="en-US" i="1" baseline="0" dirty="0"/>
          </a:p>
          <a:p>
            <a:r>
              <a:rPr lang="en-US" i="1" baseline="0" dirty="0"/>
              <a:t>Either way, do a quick round of the complete group (if time allows) and tally the points on a flipchart to see what areas of CP work they focus on/don’t use/interests them.</a:t>
            </a:r>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13499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00:18 </a:t>
            </a:r>
            <a:r>
              <a:rPr lang="en-US" b="1" baseline="0" dirty="0" smtClean="0"/>
              <a:t> - </a:t>
            </a:r>
            <a:r>
              <a:rPr lang="en-US" dirty="0" smtClean="0"/>
              <a:t>Quick </a:t>
            </a:r>
            <a:r>
              <a:rPr lang="en-US" dirty="0"/>
              <a:t>guessing game</a:t>
            </a:r>
          </a:p>
          <a:p>
            <a:pPr marL="0" indent="0">
              <a:buNone/>
            </a:pPr>
            <a:endParaRPr lang="en-US" dirty="0" smtClean="0"/>
          </a:p>
          <a:p>
            <a:pPr marL="0" indent="0">
              <a:buNone/>
            </a:pPr>
            <a:r>
              <a:rPr lang="en-US" dirty="0" smtClean="0"/>
              <a:t>SAY: When I click on an</a:t>
            </a:r>
            <a:r>
              <a:rPr lang="en-US" baseline="0" dirty="0" smtClean="0"/>
              <a:t> icon, tell me what you think it means.</a:t>
            </a:r>
          </a:p>
          <a:p>
            <a:pPr marL="0" indent="0">
              <a:buNone/>
            </a:pPr>
            <a:endParaRPr lang="en-US" baseline="0" dirty="0" smtClean="0"/>
          </a:p>
          <a:p>
            <a:pPr marL="0" indent="0">
              <a:buNone/>
            </a:pPr>
            <a:r>
              <a:rPr lang="en-US" baseline="0" dirty="0" smtClean="0"/>
              <a:t>CLICK one and have people answer until the correct one is stated. Go to the next one.</a:t>
            </a:r>
            <a:endParaRPr lang="en-US" dirty="0"/>
          </a:p>
          <a:p>
            <a:pPr marL="228600" indent="-228600">
              <a:buAutoNum type="arabicPeriod"/>
            </a:pPr>
            <a:r>
              <a:rPr lang="en-US" dirty="0"/>
              <a:t>Displacement </a:t>
            </a:r>
          </a:p>
          <a:p>
            <a:pPr marL="228600" indent="-228600">
              <a:buAutoNum type="arabicPeriod"/>
            </a:pPr>
            <a:r>
              <a:rPr lang="en-US" dirty="0"/>
              <a:t>Case management</a:t>
            </a:r>
          </a:p>
          <a:p>
            <a:pPr marL="228600" indent="-228600">
              <a:buAutoNum type="arabicPeriod"/>
            </a:pPr>
            <a:r>
              <a:rPr lang="en-US" dirty="0"/>
              <a:t>Early childhood</a:t>
            </a:r>
          </a:p>
          <a:p>
            <a:pPr marL="228600" indent="-228600">
              <a:buAutoNum type="arabicPeriod"/>
            </a:pPr>
            <a:r>
              <a:rPr lang="en-US" dirty="0"/>
              <a:t>Adolescence</a:t>
            </a:r>
          </a:p>
          <a:p>
            <a:pPr marL="228600" indent="-228600">
              <a:buAutoNum type="arabicPeriod"/>
            </a:pPr>
            <a:r>
              <a:rPr lang="en-US" dirty="0"/>
              <a:t>Infectious disease outbreaks</a:t>
            </a:r>
          </a:p>
          <a:p>
            <a:pPr marL="228600" indent="-228600">
              <a:buAutoNum type="arabicPeriod"/>
            </a:pPr>
            <a:r>
              <a:rPr lang="en-US" dirty="0"/>
              <a:t>Indicators</a:t>
            </a:r>
          </a:p>
          <a:p>
            <a:pPr marL="228600" indent="-228600">
              <a:buAutoNum type="arabicPeriod"/>
            </a:pPr>
            <a:r>
              <a:rPr lang="en-US" dirty="0"/>
              <a:t>Safeguarding</a:t>
            </a:r>
          </a:p>
          <a:p>
            <a:pPr marL="228600" indent="-228600">
              <a:buAutoNum type="arabicPeriod"/>
            </a:pPr>
            <a:r>
              <a:rPr lang="en-US" dirty="0"/>
              <a:t>Prevention </a:t>
            </a:r>
          </a:p>
          <a:p>
            <a:pPr marL="0" indent="0">
              <a:buNone/>
            </a:pPr>
            <a:endParaRPr lang="en-US" dirty="0"/>
          </a:p>
          <a:p>
            <a:pPr marL="0" indent="0">
              <a:buNone/>
            </a:pPr>
            <a:r>
              <a:rPr lang="en-US" i="1" dirty="0"/>
              <a:t>The next page has the whole table for people to see</a:t>
            </a:r>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00:20 </a:t>
            </a:r>
            <a:endParaRPr lang="en-US" b="1" dirty="0" smtClean="0"/>
          </a:p>
          <a:p>
            <a:endParaRPr lang="en-US" b="1" dirty="0" smtClean="0"/>
          </a:p>
          <a:p>
            <a:r>
              <a:rPr lang="en-US" b="0" dirty="0" smtClean="0"/>
              <a:t>SAY: </a:t>
            </a:r>
            <a:r>
              <a:rPr lang="en-US" dirty="0" smtClean="0"/>
              <a:t>These are the </a:t>
            </a:r>
            <a:r>
              <a:rPr lang="en-US" dirty="0"/>
              <a:t>answers </a:t>
            </a:r>
            <a:r>
              <a:rPr lang="en-US" dirty="0" smtClean="0"/>
              <a:t>to the quiz.</a:t>
            </a:r>
          </a:p>
          <a:p>
            <a:endParaRPr lang="en-US" dirty="0" smtClean="0"/>
          </a:p>
          <a:p>
            <a:r>
              <a:rPr lang="en-US" i="1" dirty="0" smtClean="0"/>
              <a:t>Then CLICK again </a:t>
            </a:r>
            <a:r>
              <a:rPr lang="mr-IN" i="1" dirty="0" smtClean="0"/>
              <a:t>–</a:t>
            </a:r>
            <a:r>
              <a:rPr lang="en-US" i="1" dirty="0" smtClean="0"/>
              <a:t> a</a:t>
            </a:r>
            <a:r>
              <a:rPr lang="en-US" i="1" baseline="0" dirty="0" smtClean="0"/>
              <a:t>  </a:t>
            </a:r>
            <a:r>
              <a:rPr lang="en-US" i="1" baseline="0" dirty="0"/>
              <a:t>b</a:t>
            </a:r>
            <a:r>
              <a:rPr lang="en-US" i="1" dirty="0"/>
              <a:t>ox</a:t>
            </a:r>
            <a:r>
              <a:rPr lang="en-US" i="1" baseline="0" dirty="0"/>
              <a:t> pops </a:t>
            </a:r>
            <a:r>
              <a:rPr lang="en-US" i="1" baseline="0" dirty="0" smtClean="0"/>
              <a:t>up</a:t>
            </a:r>
            <a:r>
              <a:rPr lang="en-CA" i="1" baseline="0" dirty="0" smtClean="0"/>
              <a:t>. </a:t>
            </a:r>
          </a:p>
          <a:p>
            <a:endParaRPr lang="en-CA" baseline="0" dirty="0" smtClean="0"/>
          </a:p>
          <a:p>
            <a:r>
              <a:rPr lang="en-CA" baseline="0" dirty="0" smtClean="0"/>
              <a:t>SAY:</a:t>
            </a:r>
            <a:r>
              <a:rPr lang="en-US" baseline="0" dirty="0" smtClean="0"/>
              <a:t> Remember to </a:t>
            </a:r>
            <a:r>
              <a:rPr lang="en-US" baseline="0" dirty="0"/>
              <a:t>look out for the cross-cutting icons </a:t>
            </a:r>
            <a:r>
              <a:rPr lang="en-US" baseline="0" dirty="0" smtClean="0"/>
              <a:t>throughout the handbook and </a:t>
            </a:r>
            <a:r>
              <a:rPr lang="en-US" baseline="0" dirty="0"/>
              <a:t>consider what they mean for how </a:t>
            </a:r>
            <a:r>
              <a:rPr lang="en-US" baseline="0" dirty="0" smtClean="0"/>
              <a:t>we work</a:t>
            </a:r>
            <a:r>
              <a:rPr lang="en-US" baseline="0"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00:21</a:t>
            </a:r>
          </a:p>
          <a:p>
            <a:endParaRPr lang="en-US" dirty="0" smtClean="0"/>
          </a:p>
          <a:p>
            <a:r>
              <a:rPr lang="en-US" dirty="0" smtClean="0"/>
              <a:t>SAY: So </a:t>
            </a:r>
            <a:r>
              <a:rPr lang="en-US" dirty="0"/>
              <a:t>now to the content</a:t>
            </a:r>
            <a:r>
              <a:rPr lang="en-US" dirty="0" smtClean="0"/>
              <a:t>!</a:t>
            </a:r>
            <a:r>
              <a:rPr lang="en-US" baseline="0" dirty="0" smtClean="0"/>
              <a:t> </a:t>
            </a:r>
            <a:r>
              <a:rPr lang="en-US" dirty="0" smtClean="0"/>
              <a:t>This </a:t>
            </a:r>
            <a:r>
              <a:rPr lang="en-US" dirty="0"/>
              <a:t>is the 2012 CPMS that we know and love</a:t>
            </a:r>
            <a:r>
              <a:rPr lang="en-US" dirty="0" smtClean="0"/>
              <a:t>.</a:t>
            </a:r>
          </a:p>
          <a:p>
            <a:endParaRPr lang="en-US" dirty="0"/>
          </a:p>
          <a:p>
            <a:r>
              <a:rPr lang="en-US" dirty="0" smtClean="0"/>
              <a:t>CLICK</a:t>
            </a:r>
          </a:p>
          <a:p>
            <a:endParaRPr lang="en-US" dirty="0"/>
          </a:p>
          <a:p>
            <a:r>
              <a:rPr lang="en-US" dirty="0" smtClean="0"/>
              <a:t>SAY: This </a:t>
            </a:r>
            <a:r>
              <a:rPr lang="en-US" dirty="0"/>
              <a:t>is 2019 edition </a:t>
            </a:r>
            <a:r>
              <a:rPr lang="mr-IN" dirty="0"/>
              <a:t>–</a:t>
            </a:r>
            <a:r>
              <a:rPr lang="en-US" dirty="0"/>
              <a:t> 28 Standards across</a:t>
            </a:r>
            <a:r>
              <a:rPr lang="en-US" baseline="0" dirty="0"/>
              <a:t> the same 4 pillars and with our 10 principles threaded throughout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23</a:t>
            </a:r>
          </a:p>
          <a:p>
            <a:endParaRPr lang="en-US" dirty="0"/>
          </a:p>
          <a:p>
            <a:r>
              <a:rPr lang="en-US" baseline="0" dirty="0" smtClean="0"/>
              <a:t>SAY: Our 10 Principles have not changed. We have added some concrete applications to explain them. All 10 have been grouped in one section with equal weight. But they are also highlighted under each standard and hyperlinked so you can easily go back and check on them in the online version and app.</a:t>
            </a:r>
            <a:endParaRPr lang="en-US" baseline="0" dirty="0"/>
          </a:p>
          <a:p>
            <a:endParaRPr lang="en-US" baseline="0" dirty="0"/>
          </a:p>
          <a:p>
            <a:r>
              <a:rPr lang="en-US" baseline="0" dirty="0"/>
              <a:t>ASK: Can anyone name all or some of the 10 Principles that guide our work?   </a:t>
            </a:r>
            <a:endParaRPr lang="en-US" baseline="0" dirty="0" smtClean="0"/>
          </a:p>
          <a:p>
            <a:r>
              <a:rPr lang="en-US" i="1" baseline="0" dirty="0" smtClean="0"/>
              <a:t>Answer:</a:t>
            </a:r>
          </a:p>
          <a:p>
            <a:pPr marL="171450" indent="-171450">
              <a:buFont typeface="Arial"/>
              <a:buChar char="•"/>
            </a:pPr>
            <a:r>
              <a:rPr lang="en-US" i="1" baseline="0" dirty="0" smtClean="0"/>
              <a:t>Survival and Development (UNCRC)</a:t>
            </a:r>
          </a:p>
          <a:p>
            <a:pPr marL="171450" indent="-171450">
              <a:buFont typeface="Arial"/>
              <a:buChar char="•"/>
            </a:pPr>
            <a:r>
              <a:rPr lang="en-US" i="1" baseline="0" dirty="0" smtClean="0"/>
              <a:t>Non-discrimination and inclusion (UNCRC)</a:t>
            </a:r>
          </a:p>
          <a:p>
            <a:pPr marL="171450" indent="-171450">
              <a:buFont typeface="Arial"/>
              <a:buChar char="•"/>
            </a:pPr>
            <a:r>
              <a:rPr lang="en-US" i="1" baseline="0" dirty="0" smtClean="0"/>
              <a:t>Children’s Participation (UNCRC)</a:t>
            </a:r>
          </a:p>
          <a:p>
            <a:pPr marL="171450" indent="-171450">
              <a:buFont typeface="Arial"/>
              <a:buChar char="•"/>
            </a:pPr>
            <a:r>
              <a:rPr lang="en-US" i="1" baseline="0" dirty="0" smtClean="0"/>
              <a:t>The Best Interests of the Child (UNCRC)</a:t>
            </a:r>
          </a:p>
          <a:p>
            <a:pPr marL="171450" indent="-171450">
              <a:buFont typeface="Arial"/>
              <a:buChar char="•"/>
            </a:pPr>
            <a:r>
              <a:rPr lang="en-US" i="1" baseline="0" dirty="0" smtClean="0"/>
              <a:t>Enhance people’s safety, dignity and rights, and avoid exposing them to further harm (Sphere)</a:t>
            </a:r>
          </a:p>
          <a:p>
            <a:pPr marL="171450" indent="-171450">
              <a:buFont typeface="Arial"/>
              <a:buChar char="•"/>
            </a:pPr>
            <a:r>
              <a:rPr lang="en-US" i="1" baseline="0" dirty="0" smtClean="0"/>
              <a:t>Ensure people’s access to impartial assistance according to need and without discrimination (Sphere)</a:t>
            </a:r>
          </a:p>
          <a:p>
            <a:pPr marL="171450" indent="-171450">
              <a:buFont typeface="Arial"/>
              <a:buChar char="•"/>
            </a:pPr>
            <a:r>
              <a:rPr lang="en-US" i="1" baseline="0" dirty="0" smtClean="0"/>
              <a:t>Assist people to recover from the physical and psychological effects of violence, coercion or deliberate deprivation (Sphere)</a:t>
            </a:r>
          </a:p>
          <a:p>
            <a:pPr marL="171450" indent="-171450">
              <a:buFont typeface="Arial"/>
              <a:buChar char="•"/>
            </a:pPr>
            <a:r>
              <a:rPr lang="en-US" i="1" baseline="0" dirty="0" smtClean="0"/>
              <a:t>Help people to reclaim their rights (Sphere)</a:t>
            </a:r>
          </a:p>
          <a:p>
            <a:pPr marL="171450" indent="-171450">
              <a:buFont typeface="Arial"/>
              <a:buChar char="•"/>
            </a:pPr>
            <a:r>
              <a:rPr lang="en-US" i="1" baseline="0" dirty="0" smtClean="0"/>
              <a:t>Strengthen child protection systems (created for the CPMS)</a:t>
            </a:r>
          </a:p>
          <a:p>
            <a:pPr marL="171450" indent="-171450">
              <a:buFont typeface="Arial"/>
              <a:buChar char="•"/>
            </a:pPr>
            <a:r>
              <a:rPr lang="en-US" i="1" baseline="0" dirty="0" smtClean="0"/>
              <a:t>Strengthen children’s resilience in humanitarian action (created for the CPMS)</a:t>
            </a:r>
          </a:p>
          <a:p>
            <a:pPr marL="171450" indent="-171450">
              <a:buFont typeface="Arial"/>
              <a:buChar char="•"/>
            </a:pPr>
            <a:endParaRPr lang="en-US" i="1" baseline="0" dirty="0" smtClean="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00:25 </a:t>
            </a:r>
            <a:endParaRPr lang="en-US" b="1" dirty="0" smtClean="0"/>
          </a:p>
          <a:p>
            <a:endParaRPr lang="en-US" b="1" dirty="0" smtClean="0"/>
          </a:p>
          <a:p>
            <a:r>
              <a:rPr lang="en-US" dirty="0" smtClean="0"/>
              <a:t>READ out the slide</a:t>
            </a:r>
          </a:p>
          <a:p>
            <a:endParaRPr lang="en-US" dirty="0" smtClean="0"/>
          </a:p>
          <a:p>
            <a:r>
              <a:rPr lang="en-US" dirty="0" smtClean="0"/>
              <a:t>SAY: It is </a:t>
            </a:r>
            <a:r>
              <a:rPr lang="en-US" baseline="0" dirty="0" smtClean="0"/>
              <a:t>an </a:t>
            </a:r>
            <a:r>
              <a:rPr lang="en-US" baseline="0" dirty="0"/>
              <a:t>excellent overview for new staff or development </a:t>
            </a:r>
            <a:r>
              <a:rPr lang="en-US" baseline="0" dirty="0" smtClean="0"/>
              <a:t>colleagues </a:t>
            </a:r>
            <a:r>
              <a:rPr lang="en-US" i="1" baseline="0" dirty="0" smtClean="0"/>
              <a:t>[feel free to add any colleagues or actors in your context]</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26</a:t>
            </a:r>
          </a:p>
          <a:p>
            <a:endParaRPr lang="en-US" dirty="0" smtClean="0"/>
          </a:p>
          <a:p>
            <a:r>
              <a:rPr lang="en-US" dirty="0" smtClean="0"/>
              <a:t>READ OUT</a:t>
            </a:r>
          </a:p>
          <a:p>
            <a:endParaRPr lang="en-US" dirty="0"/>
          </a:p>
          <a:p>
            <a:r>
              <a:rPr lang="en-US" dirty="0" smtClean="0"/>
              <a:t>SAY: Standard</a:t>
            </a:r>
            <a:r>
              <a:rPr lang="en-US" baseline="0" dirty="0" smtClean="0"/>
              <a:t> 1is </a:t>
            </a:r>
            <a:r>
              <a:rPr lang="en-US" baseline="0" dirty="0"/>
              <a:t>worth some extra explanation. The </a:t>
            </a:r>
            <a:r>
              <a:rPr lang="en-US" baseline="0" dirty="0" smtClean="0"/>
              <a:t>global CP </a:t>
            </a:r>
            <a:r>
              <a:rPr lang="en-US" baseline="0" dirty="0" err="1"/>
              <a:t>AoR</a:t>
            </a:r>
            <a:r>
              <a:rPr lang="en-US" baseline="0" dirty="0"/>
              <a:t> &amp; UNHCR jointly drafted this standard. It clearly explains what to expect and how to get involved in coordination structures in these two rather different contexts</a:t>
            </a:r>
            <a:r>
              <a:rPr lang="en-US" baseline="0" dirty="0" smtClean="0"/>
              <a:t>.</a:t>
            </a:r>
          </a:p>
          <a:p>
            <a:r>
              <a:rPr lang="en-US" baseline="0" dirty="0" smtClean="0"/>
              <a:t>Equally, the CPMS highlights the importance of child safeguarding and the prevention of sexual exploitation and abuse and now flags them throughout the documents with the use of specific icon</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a:p>
        </p:txBody>
      </p:sp>
    </p:spTree>
    <p:extLst>
      <p:ext uri="{BB962C8B-B14F-4D97-AF65-F5344CB8AC3E}">
        <p14:creationId xmlns:p14="http://schemas.microsoft.com/office/powerpoint/2010/main" val="32671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00:28</a:t>
            </a:r>
          </a:p>
          <a:p>
            <a:endParaRPr lang="en-US" dirty="0" smtClean="0"/>
          </a:p>
          <a:p>
            <a:r>
              <a:rPr lang="en-US" dirty="0" smtClean="0"/>
              <a:t>SAY:</a:t>
            </a:r>
            <a:r>
              <a:rPr lang="en-US" baseline="0" dirty="0" smtClean="0"/>
              <a:t> </a:t>
            </a:r>
            <a:r>
              <a:rPr lang="en-US" dirty="0" smtClean="0"/>
              <a:t>Before </a:t>
            </a:r>
            <a:r>
              <a:rPr lang="en-US" dirty="0"/>
              <a:t>delving into the changes to this pillar, let’s stress the interconnected</a:t>
            </a:r>
            <a:r>
              <a:rPr lang="en-US" baseline="0" dirty="0"/>
              <a:t> nature of the standards. It’s one child after all; one family’s life that we are trying to assist.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193691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00:29</a:t>
            </a:r>
          </a:p>
          <a:p>
            <a:endParaRPr lang="en-US" dirty="0" smtClean="0"/>
          </a:p>
          <a:p>
            <a:r>
              <a:rPr lang="en-US" dirty="0" smtClean="0"/>
              <a:t>SAY: </a:t>
            </a:r>
            <a:endParaRPr lang="en-US" dirty="0"/>
          </a:p>
          <a:p>
            <a:r>
              <a:rPr lang="en-US" b="1" dirty="0"/>
              <a:t>Standard 8: Physical and emotional maltreatment: </a:t>
            </a:r>
            <a:r>
              <a:rPr lang="en-US" b="0" dirty="0"/>
              <a:t>This standard expands the focus from the 2012 edition which focused primarily on physical violence and did not fully consider physical and emotional neglect or emotional abuse.  It builds on new guidance and research from the INSPIRE Handbook, the World Health </a:t>
            </a:r>
            <a:r>
              <a:rPr lang="en-US" b="0" dirty="0" err="1"/>
              <a:t>Organisation</a:t>
            </a:r>
            <a:r>
              <a:rPr lang="en-US" b="0" dirty="0"/>
              <a:t>, and the Alliance’s on research on child neglect in humanitarian settings. It emphasizes the serious short and long-term, negative impacts on children of physical and emotional maltreatment in a range of settings, and provides guidance on prevention and coordinated response. </a:t>
            </a:r>
          </a:p>
          <a:p>
            <a:endParaRPr lang="en-US" b="0" dirty="0"/>
          </a:p>
          <a:p>
            <a:r>
              <a:rPr lang="en-US" b="1" dirty="0"/>
              <a:t>Standard 9: Sexual and gender based violence: </a:t>
            </a:r>
            <a:endParaRPr lang="en-US" b="0" dirty="0"/>
          </a:p>
          <a:p>
            <a:r>
              <a:rPr lang="en-US" b="0" dirty="0"/>
              <a:t>A broader focus on gender-based violence while also recognizing that children – both girls and boys –face particular risks and needs related to sexual violence.  It acknowledges the root causes of SGBV are harmful social and gender norms that promote gender-based discrimination and unequal power; where basic SGBV services are in place and the environment is stable, interventions aimed at promoting gender equality and systemic change to social and gender norms are encouraged.  It also strengthens guidance on a survivor-</a:t>
            </a:r>
            <a:r>
              <a:rPr lang="en-US" b="0" dirty="0" err="1"/>
              <a:t>centred</a:t>
            </a:r>
            <a:r>
              <a:rPr lang="en-US" b="0" dirty="0"/>
              <a:t> approach, confidentiality, and child marriage.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a:p>
        </p:txBody>
      </p:sp>
    </p:spTree>
    <p:extLst>
      <p:ext uri="{BB962C8B-B14F-4D97-AF65-F5344CB8AC3E}">
        <p14:creationId xmlns:p14="http://schemas.microsoft.com/office/powerpoint/2010/main" val="335815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33</a:t>
            </a:r>
          </a:p>
          <a:p>
            <a:endParaRPr lang="en-US" b="1" dirty="0"/>
          </a:p>
          <a:p>
            <a:r>
              <a:rPr lang="en-US" i="1" baseline="0" dirty="0" smtClean="0"/>
              <a:t>[FACILITATORS</a:t>
            </a:r>
            <a:r>
              <a:rPr lang="en-US" i="1" baseline="0" dirty="0"/>
              <a:t>: This shift might be very familiar for your audience or something quite new, so please prepare your comments accordingly</a:t>
            </a:r>
            <a:r>
              <a:rPr lang="en-US" i="1" baseline="0" dirty="0" smtClean="0"/>
              <a:t>.]</a:t>
            </a:r>
            <a:endParaRPr lang="en-US" i="1" baseline="0" dirty="0"/>
          </a:p>
          <a:p>
            <a:endParaRPr lang="en-US" baseline="0" dirty="0" smtClean="0"/>
          </a:p>
          <a:p>
            <a:r>
              <a:rPr lang="en-US" baseline="0" dirty="0" smtClean="0"/>
              <a:t>SAY:</a:t>
            </a:r>
            <a:r>
              <a:rPr lang="en-US" baseline="0" dirty="0"/>
              <a:t> </a:t>
            </a:r>
            <a:r>
              <a:rPr lang="en-US" dirty="0" smtClean="0"/>
              <a:t>The </a:t>
            </a:r>
            <a:r>
              <a:rPr lang="en-US" dirty="0"/>
              <a:t>socio-ecological model provides a concrete framework</a:t>
            </a:r>
            <a:r>
              <a:rPr lang="en-US" baseline="0" dirty="0"/>
              <a:t> that supports systems thinking for child protection programming. It looks at an entire situation to (a) identify all the different elements and factors and (b) understand how they relate to and interact with each other. Rather than looking at a single protection issue or specific service in its own, systems thinking considers the full range of problems facing the child, their root causes and the solutions available at all levels. It promotes flexible programming that integrates new learning and adapts accordingly throughout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socio-ecological model and child protection systems thinking are complementary frameworks that seek to achieve the same goal: a holistic, integrated approach to protecting children. The INSPIRE package has a similar goal: evidence-based strategies for preventing violence against children.</a:t>
            </a:r>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a:p>
        </p:txBody>
      </p:sp>
    </p:spTree>
    <p:extLst>
      <p:ext uri="{BB962C8B-B14F-4D97-AF65-F5344CB8AC3E}">
        <p14:creationId xmlns:p14="http://schemas.microsoft.com/office/powerpoint/2010/main" val="118538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00:37 </a:t>
            </a:r>
            <a:endParaRPr lang="en-US" b="1" dirty="0" smtClean="0"/>
          </a:p>
          <a:p>
            <a:r>
              <a:rPr lang="en-US" dirty="0" smtClean="0"/>
              <a:t>Go </a:t>
            </a:r>
            <a:r>
              <a:rPr lang="en-US" dirty="0"/>
              <a:t>over the content</a:t>
            </a:r>
          </a:p>
          <a:p>
            <a:endParaRPr lang="en-US" dirty="0"/>
          </a:p>
          <a:p>
            <a:r>
              <a:rPr lang="en-US" dirty="0" smtClean="0"/>
              <a:t>SAY:</a:t>
            </a:r>
            <a:endParaRPr lang="en-US" dirty="0"/>
          </a:p>
          <a:p>
            <a:r>
              <a:rPr lang="en-CA" b="0" u="sng" dirty="0"/>
              <a:t>New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Standard 16: Strengthening Family and Caregiving Environments: </a:t>
            </a:r>
            <a:r>
              <a:rPr lang="en-US" baseline="0" dirty="0"/>
              <a:t>This new Standard places the child in the heart of the family, and stresses that child protection workers must look to build on the strengths of the family, while always carefully assessing any risks to the child. It also examines what to do if infectious disease outbreaks make it difficult to stay together.</a:t>
            </a:r>
            <a:endParaRPr lang="en-CA" b="1" dirty="0"/>
          </a:p>
          <a:p>
            <a:endParaRPr lang="en-CA" b="1" dirty="0"/>
          </a:p>
          <a:p>
            <a:r>
              <a:rPr lang="en-CA" b="1" dirty="0"/>
              <a:t>Standard 19: </a:t>
            </a:r>
            <a:r>
              <a:rPr lang="en-CA" dirty="0"/>
              <a:t>The stand-alone </a:t>
            </a:r>
            <a:r>
              <a:rPr lang="en-CA" b="1" dirty="0"/>
              <a:t>Alternative Care</a:t>
            </a:r>
            <a:r>
              <a:rPr lang="en-CA" dirty="0"/>
              <a:t> standard has </a:t>
            </a:r>
            <a:r>
              <a:rPr lang="en-US" baseline="0" dirty="0"/>
              <a:t>links to Unaccompanied &amp; Separated Children still, but also Case Management and the new Standard on Strengthening Family &amp; Caregiving Environments. </a:t>
            </a:r>
          </a:p>
          <a:p>
            <a:endParaRPr lang="en-US" baseline="0" dirty="0"/>
          </a:p>
          <a:p>
            <a:r>
              <a:rPr lang="en-US" b="0" u="sng" baseline="0" dirty="0"/>
              <a:t>Significant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Standard 15: Group Activities for Child Well-being: </a:t>
            </a:r>
            <a:br>
              <a:rPr lang="en-US" b="1" baseline="0" dirty="0"/>
            </a:br>
            <a:r>
              <a:rPr lang="en-US" baseline="0" dirty="0"/>
              <a:t>Some people may be surprised that Child Friendly Spaces no longer have their own standard. But there was a feeling over-reliance on this one type of intervention, and instead it is grouped under “Group activities for child well-being” which also explores mobile programming, links to skills training, and other regular and consistent opportunities for improving children’s protection.</a:t>
            </a:r>
          </a:p>
          <a:p>
            <a:endParaRPr lang="en-US" b="1" baseline="0" dirty="0"/>
          </a:p>
          <a:p>
            <a:r>
              <a:rPr lang="en-US" b="1" baseline="0" dirty="0"/>
              <a:t>Standard 17: Community-level Approaches: </a:t>
            </a:r>
          </a:p>
          <a:p>
            <a:r>
              <a:rPr lang="en-US" baseline="0" dirty="0"/>
              <a:t>Many felt that we needed to move away from any top-down notions when it came to working with communities on improving protection outcomes for their children  The community level approaches standard stresses that there is no “one size fits all” model. It urges us to undertake deep context analysis and patient facilitation of community-designed and community-led processes. We should always be aware of the heightened risk of weakening community when we undertake rushed interventions.</a:t>
            </a:r>
          </a:p>
          <a:p>
            <a:endParaRPr lang="en-US" baseline="0" dirty="0"/>
          </a:p>
          <a:p>
            <a:r>
              <a:rPr lang="en-US" b="1" baseline="0" dirty="0"/>
              <a:t>Standard 20: Justice for Children: </a:t>
            </a:r>
          </a:p>
          <a:p>
            <a:r>
              <a:rPr lang="en-US" baseline="0" dirty="0"/>
              <a:t>Finally Standard 20 was an opportunity to re-orient our understanding of what Justice for children means in the context of a humanitarian context. Through the global Working Group’s 2015 desk review, we became better aware of the many interactions that children have with the formal, informal and traditional justice systems. And that a crisis may present a unique opportunity for teams to strengthen systems that may otherwise resist change. Using the socio-ecological model, we can collaborate with the full range of actors to (a) assess the ways in which legal and justice systems at all levels either provide protection or present risks and (b) develop interventions to reinforce protection and overcome risks.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a:p>
        </p:txBody>
      </p:sp>
    </p:spTree>
    <p:extLst>
      <p:ext uri="{BB962C8B-B14F-4D97-AF65-F5344CB8AC3E}">
        <p14:creationId xmlns:p14="http://schemas.microsoft.com/office/powerpoint/2010/main" val="381474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00:05 </a:t>
            </a:r>
            <a:endParaRPr lang="en-US" b="1" dirty="0" smtClean="0"/>
          </a:p>
          <a:p>
            <a:endParaRPr lang="en-US" baseline="0" dirty="0" smtClean="0"/>
          </a:p>
          <a:p>
            <a:r>
              <a:rPr lang="en-US" baseline="0" dirty="0" smtClean="0"/>
              <a:t>SAY:</a:t>
            </a:r>
            <a:endParaRPr lang="en-US" baseline="0" dirty="0"/>
          </a:p>
          <a:p>
            <a:r>
              <a:rPr lang="en-US" baseline="0" dirty="0"/>
              <a:t>It’s hard to estimate how many people have used </a:t>
            </a:r>
            <a:r>
              <a:rPr lang="en-US" baseline="0" dirty="0" smtClean="0"/>
              <a:t>the CPMS </a:t>
            </a:r>
            <a:r>
              <a:rPr lang="en-US" baseline="0" dirty="0"/>
              <a:t>as anyone can download </a:t>
            </a:r>
            <a:r>
              <a:rPr lang="en-US" baseline="0" dirty="0" smtClean="0"/>
              <a:t>the document and </a:t>
            </a:r>
            <a:r>
              <a:rPr lang="en-US" baseline="0" dirty="0"/>
              <a:t>the </a:t>
            </a:r>
            <a:r>
              <a:rPr lang="en-US" baseline="0" dirty="0" smtClean="0"/>
              <a:t>app, or navigate the online version.</a:t>
            </a:r>
            <a:endParaRPr lang="en-US" baseline="0" dirty="0"/>
          </a:p>
          <a:p>
            <a:endParaRPr lang="en-US" baseline="0" dirty="0"/>
          </a:p>
          <a:p>
            <a:r>
              <a:rPr lang="en-US" baseline="0" dirty="0"/>
              <a:t>The translations range from Russian to Chinese; from Urdu to </a:t>
            </a:r>
            <a:r>
              <a:rPr lang="en-US" baseline="0" dirty="0" smtClean="0"/>
              <a:t>Japanese.</a:t>
            </a:r>
            <a:endParaRPr lang="en-US"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a:p>
        </p:txBody>
      </p:sp>
    </p:spTree>
    <p:extLst>
      <p:ext uri="{BB962C8B-B14F-4D97-AF65-F5344CB8AC3E}">
        <p14:creationId xmlns:p14="http://schemas.microsoft.com/office/powerpoint/2010/main" val="249413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40</a:t>
            </a:r>
          </a:p>
          <a:p>
            <a:endParaRPr lang="en-US" b="0" dirty="0" smtClean="0"/>
          </a:p>
          <a:p>
            <a:r>
              <a:rPr lang="en-US" b="0" dirty="0" smtClean="0"/>
              <a:t>SAY: </a:t>
            </a:r>
            <a:r>
              <a:rPr lang="en-US" dirty="0" smtClean="0"/>
              <a:t>This edition tries to strike a balance between specific child protection programming and closer collaboration with other sectors. That can take different forms and will vary by context.</a:t>
            </a:r>
            <a:r>
              <a:rPr lang="en-US" baseline="0" dirty="0" smtClean="0"/>
              <a:t> For example, integration and mainstreaming are vital approaches explored in this Pillar. However, they must be balanced with what the specific context requires. Knowing that comes from a well-rounded understanding of </a:t>
            </a:r>
            <a:r>
              <a:rPr lang="en-US" dirty="0" smtClean="0"/>
              <a:t>the strengths and needs of those children, families and protection system.</a:t>
            </a:r>
            <a:r>
              <a:rPr lang="en-US" baseline="0" dirty="0" smtClean="0"/>
              <a:t> In most cases, the outcome will include some elements of stand-alone child protection programming.</a:t>
            </a:r>
          </a:p>
          <a:p>
            <a:endParaRPr lang="en-US" baseline="0" dirty="0" smtClean="0"/>
          </a:p>
          <a:p>
            <a:r>
              <a:rPr lang="en-US" baseline="0" dirty="0" smtClean="0"/>
              <a:t>The need to collaborate more closely comes from an increased recognition that protection is the purpose and intended outcome of humanitarian action and must be at the </a:t>
            </a:r>
            <a:r>
              <a:rPr lang="en-US" baseline="0" dirty="0" err="1" smtClean="0"/>
              <a:t>centre</a:t>
            </a:r>
            <a:r>
              <a:rPr lang="en-US" baseline="0" dirty="0" smtClean="0"/>
              <a:t> of all preparedness and response actions. Multi-</a:t>
            </a:r>
            <a:r>
              <a:rPr lang="en-US" baseline="0" dirty="0" err="1" smtClean="0"/>
              <a:t>sectoral</a:t>
            </a:r>
            <a:r>
              <a:rPr lang="en-US" baseline="0" dirty="0" smtClean="0"/>
              <a:t> programming that intentionally includes and addresses child protection considerations contributes to higher quality impacts. This improves the outcomes for other sectors, promotes positive outcomes for children and ensures their well-being. You are all encouraged to read through the introduction to that Pillar in some detail.</a:t>
            </a:r>
          </a:p>
          <a:p>
            <a:endParaRPr lang="en-US" baseline="0" dirty="0" smtClean="0"/>
          </a:p>
          <a:p>
            <a:r>
              <a:rPr lang="en-US" baseline="0" dirty="0" smtClean="0"/>
              <a:t>ASK: Does anyone have an example of integration or a strong approach to mainstreaming child protection? </a:t>
            </a:r>
            <a:r>
              <a:rPr lang="en-US" i="1" baseline="0" dirty="0" smtClean="0"/>
              <a:t>If yes</a:t>
            </a:r>
            <a:r>
              <a:rPr lang="en-US" i="0" baseline="0" dirty="0" smtClean="0"/>
              <a:t>, Looking back now, which </a:t>
            </a:r>
            <a:r>
              <a:rPr lang="en-US" baseline="0" dirty="0" smtClean="0"/>
              <a:t>of the 28 standards and 10 principles had been elements of that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a:p>
        </p:txBody>
      </p:sp>
    </p:spTree>
    <p:extLst>
      <p:ext uri="{BB962C8B-B14F-4D97-AF65-F5344CB8AC3E}">
        <p14:creationId xmlns:p14="http://schemas.microsoft.com/office/powerpoint/2010/main" val="189002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00:43</a:t>
            </a:r>
          </a:p>
          <a:p>
            <a:endParaRPr lang="en-US" dirty="0" smtClean="0"/>
          </a:p>
          <a:p>
            <a:r>
              <a:rPr lang="en-US" b="0" dirty="0" smtClean="0"/>
              <a:t>SAY:</a:t>
            </a:r>
            <a:r>
              <a:rPr lang="en-US" b="0" baseline="0" dirty="0"/>
              <a:t> </a:t>
            </a:r>
            <a:endParaRPr lang="en-US" b="0" baseline="0" dirty="0" smtClean="0"/>
          </a:p>
          <a:p>
            <a:r>
              <a:rPr lang="en-US" b="0" u="sng" dirty="0" smtClean="0"/>
              <a:t>Standards </a:t>
            </a:r>
            <a:r>
              <a:rPr lang="en-US" b="0" u="sng" dirty="0"/>
              <a:t>21: Food Security &amp; CP and 22: Livelihoods &amp; CP:</a:t>
            </a:r>
          </a:p>
          <a:p>
            <a:pPr marL="171450" indent="-171450">
              <a:buFont typeface="Arial" panose="020B0604020202020204" pitchFamily="34" charset="0"/>
              <a:buChar char="•"/>
            </a:pPr>
            <a:r>
              <a:rPr lang="en-US" b="0" u="none" dirty="0" smtClean="0"/>
              <a:t>This edition separates</a:t>
            </a:r>
            <a:r>
              <a:rPr lang="en-US" b="0" u="none" baseline="0" dirty="0" smtClean="0"/>
              <a:t> </a:t>
            </a:r>
            <a:r>
              <a:rPr lang="en-US" b="0" u="none" dirty="0" smtClean="0"/>
              <a:t>out </a:t>
            </a:r>
            <a:r>
              <a:rPr lang="en-US" b="0" u="none" dirty="0"/>
              <a:t>these two areas from previous standard on economic recovery &amp; CP as well as distribution &amp; CP</a:t>
            </a:r>
          </a:p>
          <a:p>
            <a:pPr marL="171450" indent="-171450">
              <a:buFont typeface="Arial" panose="020B0604020202020204" pitchFamily="34" charset="0"/>
              <a:buChar char="•"/>
            </a:pPr>
            <a:r>
              <a:rPr lang="en-US" b="0" u="none" dirty="0" smtClean="0"/>
              <a:t>It does so recognizing </a:t>
            </a:r>
            <a:r>
              <a:rPr lang="en-US" b="0" u="none" dirty="0"/>
              <a:t>the strong links between food insecurity and CP risks (especially neglect, child marriage, and child </a:t>
            </a:r>
            <a:r>
              <a:rPr lang="en-US" b="0" u="none" dirty="0" err="1"/>
              <a:t>labour</a:t>
            </a:r>
            <a:r>
              <a:rPr lang="en-US" b="0" u="none" dirty="0"/>
              <a:t>); and linking </a:t>
            </a:r>
            <a:r>
              <a:rPr lang="en-US" b="0" u="none" dirty="0" smtClean="0"/>
              <a:t>with the </a:t>
            </a:r>
            <a:r>
              <a:rPr lang="en-US" b="0" u="none" dirty="0"/>
              <a:t>INSPIRE standard on safe environments </a:t>
            </a:r>
          </a:p>
          <a:p>
            <a:pPr marL="171450" indent="-171450">
              <a:buFont typeface="Arial" panose="020B0604020202020204" pitchFamily="34" charset="0"/>
              <a:buChar char="•"/>
            </a:pPr>
            <a:r>
              <a:rPr lang="en-US" b="0" u="none" dirty="0" smtClean="0"/>
              <a:t>The Livelihood standard links </a:t>
            </a:r>
            <a:r>
              <a:rPr lang="en-US" b="0" u="none" dirty="0"/>
              <a:t>with INSPIRE standard on income and economic strengthening, Minimum Economic Recovery Standards (MERS), and focusing on strengthening </a:t>
            </a:r>
            <a:r>
              <a:rPr lang="en-US" b="0" u="none" dirty="0" smtClean="0"/>
              <a:t>families’ abilities </a:t>
            </a:r>
            <a:r>
              <a:rPr lang="en-US" b="0" u="none" dirty="0"/>
              <a:t>to care for children </a:t>
            </a:r>
          </a:p>
          <a:p>
            <a:endParaRPr lang="en-US" b="0" u="none" dirty="0"/>
          </a:p>
          <a:p>
            <a:r>
              <a:rPr lang="en-US" b="0" u="sng" dirty="0"/>
              <a:t>Integration of distribution across standards:</a:t>
            </a:r>
            <a:endParaRPr lang="en-US" b="0" u="none" dirty="0"/>
          </a:p>
          <a:p>
            <a:pPr marL="171450" indent="-171450">
              <a:buFont typeface="Arial" panose="020B0604020202020204" pitchFamily="34" charset="0"/>
              <a:buChar char="•"/>
            </a:pPr>
            <a:r>
              <a:rPr lang="en-US" b="0" u="none" dirty="0"/>
              <a:t>Recognizing that distribution is an activity that happens across multiple sectors and integrating guidance on this within each sectoral standard</a:t>
            </a:r>
          </a:p>
          <a:p>
            <a:endParaRPr lang="en-US" b="1" u="sng" dirty="0"/>
          </a:p>
          <a:p>
            <a:r>
              <a:rPr lang="en-US" b="0" u="sng" dirty="0"/>
              <a:t>Key </a:t>
            </a:r>
            <a:r>
              <a:rPr lang="en-US" b="0" u="sng" dirty="0" smtClean="0"/>
              <a:t>Actions throughout the pillar</a:t>
            </a:r>
            <a:r>
              <a:rPr lang="en-US" b="0" u="sng" baseline="0" dirty="0" smtClean="0"/>
              <a:t> were</a:t>
            </a:r>
            <a:r>
              <a:rPr lang="en-US" b="0" u="sng" dirty="0" smtClean="0"/>
              <a:t> </a:t>
            </a:r>
            <a:r>
              <a:rPr lang="en-US" b="0" u="none" dirty="0"/>
              <a:t>d</a:t>
            </a:r>
            <a:r>
              <a:rPr lang="en-US" b="0" u="none" dirty="0" smtClean="0"/>
              <a:t>ivided </a:t>
            </a:r>
            <a:r>
              <a:rPr lang="en-US" b="0" u="none" dirty="0"/>
              <a:t>into what should be done by CP actors, other sector actors and what we should do together </a:t>
            </a:r>
          </a:p>
          <a:p>
            <a:pPr marL="171450" indent="-171450">
              <a:buFont typeface="Arial" panose="020B0604020202020204" pitchFamily="34" charset="0"/>
              <a:buChar char="•"/>
            </a:pPr>
            <a:endParaRPr lang="en-US" b="1" u="sng"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a:p>
        </p:txBody>
      </p:sp>
    </p:spTree>
    <p:extLst>
      <p:ext uri="{BB962C8B-B14F-4D97-AF65-F5344CB8AC3E}">
        <p14:creationId xmlns:p14="http://schemas.microsoft.com/office/powerpoint/2010/main" val="267879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00:46 </a:t>
            </a:r>
            <a:endParaRPr lang="en-US" b="1" dirty="0" smtClean="0"/>
          </a:p>
          <a:p>
            <a:endParaRPr lang="en-US" b="1" dirty="0" smtClean="0"/>
          </a:p>
          <a:p>
            <a:r>
              <a:rPr lang="en-US" b="0" dirty="0" smtClean="0"/>
              <a:t>SAY: You</a:t>
            </a:r>
            <a:r>
              <a:rPr lang="en-US" b="0" baseline="0" dirty="0" smtClean="0"/>
              <a:t> are encouraged to </a:t>
            </a:r>
            <a:r>
              <a:rPr lang="en-US" dirty="0" smtClean="0"/>
              <a:t>look at the Alliance website for </a:t>
            </a:r>
            <a:r>
              <a:rPr lang="en-US" dirty="0"/>
              <a:t>additional resources, indicators</a:t>
            </a:r>
            <a:r>
              <a:rPr lang="en-US" baseline="0" dirty="0"/>
              <a:t> for measurement and an extensive  glossary.</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406876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00:47 </a:t>
            </a:r>
            <a:endParaRPr lang="en-US" b="1" dirty="0" smtClean="0"/>
          </a:p>
          <a:p>
            <a:endParaRPr lang="en-US" b="1" dirty="0" smtClean="0"/>
          </a:p>
          <a:p>
            <a:r>
              <a:rPr lang="en-US" b="0" dirty="0" smtClean="0"/>
              <a:t>SAY: </a:t>
            </a:r>
            <a:r>
              <a:rPr lang="en-US" dirty="0" smtClean="0"/>
              <a:t>This </a:t>
            </a:r>
            <a:r>
              <a:rPr lang="en-US" dirty="0"/>
              <a:t>slide is just to give </a:t>
            </a:r>
            <a:r>
              <a:rPr lang="en-US" dirty="0" smtClean="0"/>
              <a:t>you a </a:t>
            </a:r>
            <a:r>
              <a:rPr lang="en-US" dirty="0"/>
              <a:t>sample of what the</a:t>
            </a:r>
            <a:r>
              <a:rPr lang="en-US" baseline="0" dirty="0"/>
              <a:t> global CPMS Working Group has planned. </a:t>
            </a:r>
            <a:r>
              <a:rPr lang="en-US" baseline="0" dirty="0" smtClean="0"/>
              <a:t>They </a:t>
            </a:r>
            <a:r>
              <a:rPr lang="en-US" baseline="0" dirty="0"/>
              <a:t>are eager to hear what </a:t>
            </a:r>
            <a:r>
              <a:rPr lang="en-US" baseline="0" dirty="0" smtClean="0"/>
              <a:t>we </a:t>
            </a:r>
            <a:r>
              <a:rPr lang="en-US" baseline="0" dirty="0"/>
              <a:t>are discussing and planning, and will support </a:t>
            </a:r>
            <a:r>
              <a:rPr lang="en-US" baseline="0" dirty="0" smtClean="0"/>
              <a:t>us </a:t>
            </a:r>
            <a:r>
              <a:rPr lang="en-US" baseline="0" dirty="0"/>
              <a:t>however </a:t>
            </a:r>
            <a:r>
              <a:rPr lang="en-US" baseline="0" dirty="0" smtClean="0"/>
              <a:t>they </a:t>
            </a:r>
            <a:r>
              <a:rPr lang="en-US" baseline="0" dirty="0"/>
              <a:t>can</a:t>
            </a:r>
            <a:r>
              <a:rPr lang="en-US" baseline="0" dirty="0" smtClean="0"/>
              <a:t>.</a:t>
            </a:r>
          </a:p>
          <a:p>
            <a:r>
              <a:rPr lang="en-US" i="1" baseline="0" dirty="0" smtClean="0"/>
              <a:t>[Facilitators </a:t>
            </a:r>
            <a:r>
              <a:rPr lang="mr-IN" i="1" baseline="0" dirty="0" smtClean="0"/>
              <a:t>–</a:t>
            </a:r>
            <a:r>
              <a:rPr lang="en-US" i="1" baseline="0" dirty="0" smtClean="0"/>
              <a:t> do feel free to contact the co-chairs for an update on activities or go to the Alliance website for latest news.]</a:t>
            </a:r>
            <a:endParaRPr lang="en-US" i="1"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a:p>
        </p:txBody>
      </p:sp>
    </p:spTree>
    <p:extLst>
      <p:ext uri="{BB962C8B-B14F-4D97-AF65-F5344CB8AC3E}">
        <p14:creationId xmlns:p14="http://schemas.microsoft.com/office/powerpoint/2010/main" val="195156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00:48</a:t>
            </a:r>
          </a:p>
          <a:p>
            <a:r>
              <a:rPr lang="en-US" i="1" dirty="0" smtClean="0"/>
              <a:t>[Facilitators </a:t>
            </a:r>
            <a:r>
              <a:rPr lang="mr-IN" i="1" dirty="0" smtClean="0"/>
              <a:t>–</a:t>
            </a:r>
            <a:r>
              <a:rPr lang="en-US" i="1" dirty="0" smtClean="0"/>
              <a:t> if you have a</a:t>
            </a:r>
            <a:r>
              <a:rPr lang="en-US" i="1" baseline="0" dirty="0" smtClean="0"/>
              <a:t> few minutes, try to inject</a:t>
            </a:r>
            <a:r>
              <a:rPr lang="en-US" i="1" dirty="0" smtClean="0"/>
              <a:t> </a:t>
            </a:r>
            <a:r>
              <a:rPr lang="en-US" i="1" dirty="0"/>
              <a:t>some fu</a:t>
            </a:r>
            <a:r>
              <a:rPr lang="en-US" i="1" baseline="0" dirty="0"/>
              <a:t>n </a:t>
            </a:r>
            <a:r>
              <a:rPr lang="en-US" i="1" baseline="0" dirty="0" smtClean="0"/>
              <a:t>into the session! </a:t>
            </a:r>
            <a:r>
              <a:rPr lang="en-US" i="1" baseline="0" dirty="0"/>
              <a:t>It </a:t>
            </a:r>
            <a:r>
              <a:rPr lang="en-US" i="1" baseline="0" dirty="0" smtClean="0"/>
              <a:t>helps </a:t>
            </a:r>
            <a:r>
              <a:rPr lang="en-US" i="1" baseline="0" dirty="0"/>
              <a:t>the </a:t>
            </a:r>
            <a:r>
              <a:rPr lang="en-US" i="1" baseline="0" dirty="0" smtClean="0"/>
              <a:t>participants </a:t>
            </a:r>
            <a:r>
              <a:rPr lang="en-US" i="1" baseline="0" dirty="0"/>
              <a:t>feel more comfortable with the updated handbook itself</a:t>
            </a:r>
            <a:r>
              <a:rPr lang="en-US" i="1" baseline="0" dirty="0" smtClean="0"/>
              <a:t>. You may not have time for all of them.]</a:t>
            </a:r>
          </a:p>
          <a:p>
            <a:endParaRPr lang="en-US" i="1" baseline="0" dirty="0" smtClean="0"/>
          </a:p>
          <a:p>
            <a:r>
              <a:rPr lang="en-US" i="0" baseline="0" dirty="0" smtClean="0"/>
              <a:t>SAY: It’s a fun pop quiz and you can use the handbook or app. The first hand that I see, gets to answer the question.</a:t>
            </a:r>
          </a:p>
          <a:p>
            <a:r>
              <a:rPr lang="en-US" i="0" baseline="0" dirty="0" smtClean="0"/>
              <a:t>READ OUT: question 1 (answer is below). Get the correct answer and continue on.</a:t>
            </a:r>
          </a:p>
          <a:p>
            <a:endParaRPr lang="en-US" i="1" baseline="0" dirty="0" smtClean="0"/>
          </a:p>
          <a:p>
            <a:r>
              <a:rPr lang="en-US" i="1" baseline="0" dirty="0" smtClean="0"/>
              <a:t>Answers:</a:t>
            </a:r>
            <a:endParaRPr lang="en-US" i="1" baseline="0" dirty="0"/>
          </a:p>
          <a:p>
            <a:pPr marL="228600" indent="-228600">
              <a:buAutoNum type="arabicPeriod"/>
            </a:pPr>
            <a:r>
              <a:rPr lang="en-US" i="1" baseline="0" dirty="0"/>
              <a:t>Standard 19 - Alternative </a:t>
            </a:r>
            <a:r>
              <a:rPr lang="en-US" i="1" baseline="0" dirty="0" smtClean="0"/>
              <a:t>Care</a:t>
            </a:r>
            <a:endParaRPr lang="en-US" i="1" baseline="0" dirty="0"/>
          </a:p>
          <a:p>
            <a:pPr marL="228600" indent="-228600">
              <a:buAutoNum type="arabicPeriod"/>
            </a:pPr>
            <a:r>
              <a:rPr lang="en-US" i="1" baseline="0" dirty="0"/>
              <a:t>An open swirl with the hands protecting the child on the left and the coordination symbol (4 arrows pointing to a central dot) on the right</a:t>
            </a:r>
          </a:p>
          <a:p>
            <a:pPr marL="228600" indent="-228600">
              <a:buAutoNum type="arabicPeriod"/>
            </a:pPr>
            <a:r>
              <a:rPr lang="en-US" i="1" baseline="0" dirty="0"/>
              <a:t>Resources section in each standard; extra readings in the annex; extra extra resources in the online </a:t>
            </a:r>
            <a:r>
              <a:rPr lang="en-US" i="1" baseline="0" dirty="0" smtClean="0"/>
              <a:t>annex</a:t>
            </a:r>
          </a:p>
          <a:p>
            <a:pPr marL="228600" indent="-228600">
              <a:buAutoNum type="arabicPeriod"/>
            </a:pPr>
            <a:r>
              <a:rPr lang="en-US" i="1" baseline="0" dirty="0" smtClean="0"/>
              <a:t>It’s now Standard 20 under Pillar 3 </a:t>
            </a:r>
            <a:r>
              <a:rPr lang="mr-IN" i="1" baseline="0" dirty="0" smtClean="0"/>
              <a:t>–</a:t>
            </a:r>
            <a:r>
              <a:rPr lang="en-US" i="1" baseline="0" dirty="0" smtClean="0"/>
              <a:t> Standards to develop adequate strategies</a:t>
            </a:r>
          </a:p>
          <a:p>
            <a:pPr marL="228600" indent="-228600">
              <a:buAutoNum type="arabicPeriod"/>
            </a:pPr>
            <a:r>
              <a:rPr lang="en-US" i="1" baseline="0" dirty="0" smtClean="0"/>
              <a:t>Over 25%- Standard 7</a:t>
            </a:r>
          </a:p>
          <a:p>
            <a:pPr marL="228600" indent="-228600">
              <a:buAutoNum type="arabicPeriod"/>
            </a:pPr>
            <a:r>
              <a:rPr lang="en-US" i="1" baseline="0" dirty="0" smtClean="0"/>
              <a:t>Confidentiality</a:t>
            </a:r>
          </a:p>
          <a:p>
            <a:pPr marL="228600" indent="-228600">
              <a:buAutoNum type="arabicPeriod"/>
            </a:pPr>
            <a:endParaRPr lang="en-US" i="1"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160158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00:52</a:t>
            </a:r>
          </a:p>
          <a:p>
            <a:endParaRPr lang="en-US" baseline="0" dirty="0" smtClean="0"/>
          </a:p>
          <a:p>
            <a:r>
              <a:rPr lang="en-US" baseline="0" dirty="0" smtClean="0"/>
              <a:t>READ OUT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Online </a:t>
            </a:r>
            <a:r>
              <a:rPr lang="en-US" u="sng" baseline="0" dirty="0"/>
              <a:t>handbook </a:t>
            </a:r>
            <a:r>
              <a:rPr lang="mr-IN" baseline="0" dirty="0"/>
              <a:t>–</a:t>
            </a:r>
            <a:r>
              <a:rPr lang="en-US" baseline="0" dirty="0"/>
              <a:t> our greatest </a:t>
            </a:r>
            <a:r>
              <a:rPr lang="en-US" baseline="0" dirty="0" smtClean="0"/>
              <a:t>resource. It is </a:t>
            </a:r>
            <a:r>
              <a:rPr lang="en-US" baseline="0" dirty="0"/>
              <a:t>found at Humanitarian Standards Partnership </a:t>
            </a:r>
            <a:r>
              <a:rPr lang="en-US" baseline="0" dirty="0" smtClean="0"/>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 [Facilitators - if you can project from the internet, then we suggest you navigate people there and show them]</a:t>
            </a:r>
            <a:r>
              <a:rPr lang="en-GB" i="1" u="sng" dirty="0" smtClean="0">
                <a:hlinkClick r:id="rId3"/>
              </a:rPr>
              <a:t> http://www.humanitarianstandardspartnership.org/</a:t>
            </a:r>
            <a:r>
              <a:rPr lang="en-US" i="1" dirty="0" smtClean="0"/>
              <a:t> </a:t>
            </a:r>
          </a:p>
          <a:p>
            <a:endParaRPr lang="en-US" baseline="0" dirty="0" smtClean="0"/>
          </a:p>
          <a:p>
            <a:endParaRPr lang="en-US" baseline="0" dirty="0"/>
          </a:p>
          <a:p>
            <a:r>
              <a:rPr lang="en-US" u="sng" baseline="0" dirty="0" smtClean="0"/>
              <a:t>The App </a:t>
            </a:r>
            <a:r>
              <a:rPr lang="mr-IN" baseline="0" dirty="0"/>
              <a:t>–</a:t>
            </a:r>
            <a:r>
              <a:rPr lang="en-US" baseline="0" dirty="0"/>
              <a:t> </a:t>
            </a:r>
            <a:r>
              <a:rPr lang="en-US" baseline="0" dirty="0" smtClean="0"/>
              <a:t>It is the 2</a:t>
            </a:r>
            <a:r>
              <a:rPr lang="en-US" baseline="30000" dirty="0" smtClean="0"/>
              <a:t>nd</a:t>
            </a:r>
            <a:r>
              <a:rPr lang="en-US" baseline="0" dirty="0" smtClean="0"/>
              <a:t> </a:t>
            </a:r>
            <a:r>
              <a:rPr lang="en-US" baseline="0" dirty="0"/>
              <a:t>most popular </a:t>
            </a:r>
            <a:r>
              <a:rPr lang="en-US" baseline="0" dirty="0" smtClean="0"/>
              <a:t>app on that site after </a:t>
            </a:r>
            <a:r>
              <a:rPr lang="en-US" baseline="0" dirty="0"/>
              <a:t>Sphere</a:t>
            </a:r>
          </a:p>
          <a:p>
            <a:endParaRPr lang="en-US" baseline="0" dirty="0"/>
          </a:p>
          <a:p>
            <a:r>
              <a:rPr lang="en-US" baseline="0" dirty="0" smtClean="0"/>
              <a:t>The </a:t>
            </a:r>
            <a:r>
              <a:rPr lang="en-US" u="sng" baseline="0" dirty="0" smtClean="0"/>
              <a:t>PDF</a:t>
            </a:r>
            <a:r>
              <a:rPr lang="en-US" baseline="0" dirty="0" smtClean="0"/>
              <a:t> </a:t>
            </a:r>
            <a:r>
              <a:rPr lang="en-US" baseline="0" dirty="0"/>
              <a:t>can be downloaded if people want to print just portions of the </a:t>
            </a:r>
            <a:r>
              <a:rPr lang="en-US" baseline="0" dirty="0" smtClean="0"/>
              <a:t>CPMS</a:t>
            </a:r>
          </a:p>
          <a:p>
            <a:endParaRPr lang="en-US" baseline="0" dirty="0" smtClean="0"/>
          </a:p>
          <a:p>
            <a:r>
              <a:rPr lang="en-US" baseline="0" dirty="0" smtClean="0"/>
              <a:t>On the Alliance site you will also find:</a:t>
            </a:r>
            <a:endParaRPr lang="en-US" baseline="0" dirty="0"/>
          </a:p>
          <a:p>
            <a:endParaRPr lang="en-US" baseline="0" dirty="0"/>
          </a:p>
          <a:p>
            <a:r>
              <a:rPr lang="en-US" u="sng" baseline="0" dirty="0" smtClean="0"/>
              <a:t>A Summary: </a:t>
            </a:r>
            <a:r>
              <a:rPr lang="en-US" baseline="0" dirty="0" smtClean="0"/>
              <a:t>At </a:t>
            </a:r>
            <a:r>
              <a:rPr lang="en-US" baseline="0" dirty="0"/>
              <a:t>just 32 pages, it means that it is very topline but can be used to introduce the idea of minimum standards or start child protection discussions with government colleagues or other humanitarians without overwhelming them with the huge handbook.</a:t>
            </a:r>
          </a:p>
          <a:p>
            <a:endParaRPr lang="en-US" baseline="0" dirty="0"/>
          </a:p>
          <a:p>
            <a:r>
              <a:rPr lang="en-US" baseline="0" dirty="0"/>
              <a:t>The “</a:t>
            </a:r>
            <a:r>
              <a:rPr lang="en-US" u="sng" baseline="0" dirty="0"/>
              <a:t>What’s New” Briefing Pack </a:t>
            </a:r>
            <a:r>
              <a:rPr lang="en-US" baseline="0" dirty="0"/>
              <a:t>contains this PPT and facilitation </a:t>
            </a:r>
            <a:r>
              <a:rPr lang="en-US" baseline="0" dirty="0" smtClean="0"/>
              <a:t>notes, plus the </a:t>
            </a:r>
            <a:r>
              <a:rPr lang="en-US" baseline="0" dirty="0"/>
              <a:t>2 page What’s New </a:t>
            </a:r>
            <a:r>
              <a:rPr lang="en-US" baseline="0" dirty="0" smtClean="0"/>
              <a:t>handout.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materials are available on the Alliance website</a:t>
            </a:r>
            <a:r>
              <a:rPr lang="en-US" dirty="0" smtClean="0"/>
              <a:t>: http://</a:t>
            </a:r>
            <a:r>
              <a:rPr lang="en-US" dirty="0" err="1" smtClean="0"/>
              <a:t>www.cpie.info</a:t>
            </a:r>
            <a:r>
              <a:rPr lang="en-US" dirty="0" smtClean="0"/>
              <a:t>/2019cpms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[Facilitators - </a:t>
            </a:r>
            <a:r>
              <a:rPr lang="en-US" i="1" u="sng" dirty="0" smtClean="0"/>
              <a:t>Printed copies </a:t>
            </a:r>
            <a:r>
              <a:rPr lang="mr-IN" i="1" dirty="0" smtClean="0"/>
              <a:t>–</a:t>
            </a:r>
            <a:r>
              <a:rPr lang="en-US" i="1" dirty="0" smtClean="0"/>
              <a:t> there is a small stockpile of the Handbook and Summary that the global Alliance has in Geneva; however, countries and regions are encouraged to print &amp; manage their own copies locally. Usually, this would be done through</a:t>
            </a:r>
            <a:r>
              <a:rPr lang="en-US" i="1" baseline="0" dirty="0" smtClean="0"/>
              <a:t> the inter-agency Coordination structure. On request, the Alliance can share a print-ready PDF.]</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95099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00:53</a:t>
            </a:r>
          </a:p>
          <a:p>
            <a:endParaRPr lang="en-US" i="1" dirty="0" smtClean="0"/>
          </a:p>
          <a:p>
            <a:r>
              <a:rPr lang="en-US" i="1" dirty="0" smtClean="0"/>
              <a:t>SAY:</a:t>
            </a:r>
            <a:r>
              <a:rPr lang="en-US" i="1" baseline="0" dirty="0" smtClean="0"/>
              <a:t> </a:t>
            </a:r>
            <a:r>
              <a:rPr lang="en-US" i="0" dirty="0" smtClean="0"/>
              <a:t>There </a:t>
            </a:r>
            <a:r>
              <a:rPr lang="en-US" i="0" dirty="0"/>
              <a:t>is not much time to discuss the implications today and it is a big</a:t>
            </a:r>
            <a:r>
              <a:rPr lang="en-US" i="0" baseline="0" dirty="0"/>
              <a:t> document to digest </a:t>
            </a:r>
            <a:r>
              <a:rPr lang="mr-IN" i="0" baseline="0" dirty="0"/>
              <a:t>–</a:t>
            </a:r>
            <a:r>
              <a:rPr lang="en-US" i="0" baseline="0" dirty="0"/>
              <a:t> even if </a:t>
            </a:r>
            <a:r>
              <a:rPr lang="en-US" i="0" baseline="0" dirty="0" smtClean="0"/>
              <a:t>we are </a:t>
            </a:r>
            <a:r>
              <a:rPr lang="en-US" i="0" baseline="0" dirty="0"/>
              <a:t>only </a:t>
            </a:r>
            <a:r>
              <a:rPr lang="en-US" i="0" baseline="0" dirty="0" smtClean="0"/>
              <a:t>working </a:t>
            </a:r>
            <a:r>
              <a:rPr lang="en-US" i="0" baseline="0" dirty="0"/>
              <a:t>on specific issues</a:t>
            </a:r>
            <a:r>
              <a:rPr lang="en-US" i="0" baseline="0" dirty="0" smtClean="0"/>
              <a:t>.</a:t>
            </a:r>
          </a:p>
          <a:p>
            <a:endParaRPr lang="en-US" i="0" baseline="0" dirty="0"/>
          </a:p>
          <a:p>
            <a:r>
              <a:rPr lang="en-US" baseline="0" dirty="0"/>
              <a:t>ASK: But what are your first impressions</a:t>
            </a:r>
            <a:r>
              <a:rPr lang="en-US" baseline="0" dirty="0" smtClean="0"/>
              <a:t>?</a:t>
            </a:r>
          </a:p>
          <a:p>
            <a:endParaRPr lang="en-US" baseline="0" dirty="0"/>
          </a:p>
          <a:p>
            <a:r>
              <a:rPr lang="en-US" i="1" baseline="0" dirty="0" smtClean="0"/>
              <a:t>Facilitators: Take </a:t>
            </a:r>
            <a:r>
              <a:rPr lang="en-US" i="1" baseline="0" dirty="0"/>
              <a:t>some individual answers and then ask people to raise their hands if they agree that this an </a:t>
            </a:r>
            <a:r>
              <a:rPr lang="en-US" i="1" baseline="0" dirty="0" smtClean="0"/>
              <a:t>issue/challenge</a:t>
            </a:r>
            <a:r>
              <a:rPr lang="en-US" i="1" baseline="0" dirty="0"/>
              <a:t>/</a:t>
            </a:r>
            <a:r>
              <a:rPr lang="en-US" i="1" baseline="0" dirty="0" smtClean="0"/>
              <a:t>opportunity.</a:t>
            </a:r>
          </a:p>
          <a:p>
            <a:endParaRPr lang="en-US" baseline="0" dirty="0"/>
          </a:p>
          <a:p>
            <a:r>
              <a:rPr lang="en-US" baseline="0" dirty="0"/>
              <a:t>ASK: What should our next steps as a team be?</a:t>
            </a:r>
          </a:p>
          <a:p>
            <a:r>
              <a:rPr lang="en-US" i="1" baseline="0" dirty="0"/>
              <a:t>(i.e. you might schedule a longer meeting to digest the changes and create a plan; or ask colleagues to present certain new/revised standards and their implications for the </a:t>
            </a:r>
            <a:r>
              <a:rPr lang="en-US" i="1" baseline="0" dirty="0" err="1"/>
              <a:t>programme</a:t>
            </a:r>
            <a:r>
              <a:rPr lang="en-US" i="1" baseline="0" dirty="0"/>
              <a:t>; or set up a training [the Alliance F2F training package will be updated in Q1 2020] or ask Senior Management for a meeting to discuss accountability to children, </a:t>
            </a:r>
            <a:r>
              <a:rPr lang="en-US" i="1" baseline="0" dirty="0" err="1"/>
              <a:t>etc</a:t>
            </a:r>
            <a:r>
              <a:rPr lang="en-US" i="1" baseline="0" dirty="0"/>
              <a:t>)</a:t>
            </a:r>
          </a:p>
          <a:p>
            <a:r>
              <a:rPr lang="en-US" dirty="0" smtClean="0"/>
              <a:t> </a:t>
            </a:r>
            <a:endParaRPr lang="en-US" dirty="0"/>
          </a:p>
          <a:p>
            <a:r>
              <a:rPr lang="en-US" b="1" dirty="0"/>
              <a:t>00:59 </a:t>
            </a:r>
            <a:r>
              <a:rPr lang="en-US" dirty="0" smtClean="0"/>
              <a:t>CLICK</a:t>
            </a:r>
            <a:r>
              <a:rPr lang="en-US" dirty="0"/>
              <a:t>: Thank you so much for coming together and starting</a:t>
            </a:r>
            <a:r>
              <a:rPr lang="en-US" baseline="0" dirty="0"/>
              <a:t> to explore the 2019 </a:t>
            </a:r>
            <a:r>
              <a:rPr lang="en-US" baseline="0" dirty="0" smtClean="0"/>
              <a:t>edition. I will follow up on the next steps we discussed. And </a:t>
            </a:r>
            <a:r>
              <a:rPr lang="en-US" baseline="0" dirty="0"/>
              <a:t>that’s the key </a:t>
            </a:r>
            <a:r>
              <a:rPr lang="mr-IN" baseline="0" dirty="0"/>
              <a:t>–</a:t>
            </a:r>
            <a:r>
              <a:rPr lang="en-US" baseline="0" dirty="0"/>
              <a:t> </a:t>
            </a:r>
            <a:r>
              <a:rPr lang="en-US" baseline="0" dirty="0" smtClean="0"/>
              <a:t>the CPMS is </a:t>
            </a:r>
            <a:r>
              <a:rPr lang="en-US" baseline="0" dirty="0"/>
              <a:t>a gift that just keeps on giving every time you open it!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20931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 </a:t>
            </a:r>
            <a:endParaRPr lang="en-US" b="1" dirty="0" smtClean="0"/>
          </a:p>
          <a:p>
            <a:endParaRPr lang="en-US" b="1" dirty="0" smtClean="0"/>
          </a:p>
          <a:p>
            <a:r>
              <a:rPr lang="en-US" b="0" dirty="0" smtClean="0"/>
              <a:t>SAY: </a:t>
            </a:r>
            <a:r>
              <a:rPr lang="en-US" dirty="0" smtClean="0"/>
              <a:t>By </a:t>
            </a:r>
            <a:r>
              <a:rPr lang="en-US" dirty="0"/>
              <a:t>2017, it was clear that there were gaps too.</a:t>
            </a:r>
            <a:r>
              <a:rPr lang="en-US" baseline="0" dirty="0"/>
              <a:t> </a:t>
            </a:r>
            <a:endParaRPr lang="en-US" baseline="0" dirty="0" smtClean="0"/>
          </a:p>
          <a:p>
            <a:endParaRPr lang="en-US" baseline="0" dirty="0"/>
          </a:p>
          <a:p>
            <a:r>
              <a:rPr lang="en-US" u="sng" baseline="0" dirty="0" smtClean="0"/>
              <a:t>If your group has used the CPMS daily/weekly ASK</a:t>
            </a:r>
            <a:r>
              <a:rPr lang="en-US" u="sng" baseline="0" dirty="0"/>
              <a:t>: </a:t>
            </a:r>
            <a:r>
              <a:rPr lang="en-US" baseline="0" dirty="0"/>
              <a:t>“For those of you who have used the initial edition of the CPMS, what are some of your criticisms of it?</a:t>
            </a:r>
            <a:r>
              <a:rPr lang="en-US" baseline="0" dirty="0" smtClean="0"/>
              <a:t>” </a:t>
            </a:r>
          </a:p>
          <a:p>
            <a:r>
              <a:rPr lang="en-US" baseline="0" dirty="0" smtClean="0"/>
              <a:t>Then CLICK to the full slide and </a:t>
            </a:r>
          </a:p>
          <a:p>
            <a:r>
              <a:rPr lang="en-US" baseline="0" dirty="0" smtClean="0"/>
              <a:t>SAY: On the slide are the main gaps that were noted through a global survey of child protection staff. You will see some of the ones we just discussed. </a:t>
            </a:r>
          </a:p>
          <a:p>
            <a:r>
              <a:rPr lang="en-US" i="1" baseline="0" dirty="0" smtClean="0"/>
              <a:t>[Facilitators: going through each one will take time, so just put the slide up and have people read it for 1 minute and then highlight 1 or 2 that are particularly relevant for your context. See below.]</a:t>
            </a:r>
          </a:p>
          <a:p>
            <a:endParaRPr lang="en-US" baseline="0" dirty="0" smtClean="0"/>
          </a:p>
          <a:p>
            <a:r>
              <a:rPr lang="en-US" baseline="0" dirty="0" smtClean="0"/>
              <a:t>OR</a:t>
            </a:r>
          </a:p>
          <a:p>
            <a:endParaRPr lang="en-US" u="sng" baseline="0" dirty="0" smtClean="0"/>
          </a:p>
          <a:p>
            <a:r>
              <a:rPr lang="en-US" u="sng" baseline="0" dirty="0" smtClean="0"/>
              <a:t>If your group has used the CPMS occasionally, </a:t>
            </a:r>
            <a:r>
              <a:rPr lang="en-US" baseline="0" dirty="0" smtClean="0"/>
              <a:t> CLICK straight away to the full slide and spend more time on each line that is most relevant to your context.</a:t>
            </a:r>
          </a:p>
          <a:p>
            <a:endParaRPr lang="en-US" baseline="0" dirty="0" smtClean="0"/>
          </a:p>
          <a:p>
            <a:r>
              <a:rPr lang="en-US" baseline="0" dirty="0" smtClean="0"/>
              <a:t>Background for each point:</a:t>
            </a:r>
          </a:p>
          <a:p>
            <a:pPr marL="171450" indent="-171450">
              <a:buFont typeface="Arial"/>
              <a:buChar char="•"/>
            </a:pPr>
            <a:r>
              <a:rPr lang="en-US" baseline="0" dirty="0" smtClean="0"/>
              <a:t>The 4 Principles that were adopted from the CRC were not listed directly under the CPMS Principles and thus, were sometimes seen as something different or even forgotten.</a:t>
            </a:r>
          </a:p>
          <a:p>
            <a:pPr marL="171450" indent="-171450">
              <a:buFont typeface="Arial"/>
              <a:buChar char="•"/>
            </a:pPr>
            <a:r>
              <a:rPr lang="en-US" baseline="0" dirty="0" smtClean="0"/>
              <a:t>Practitioners were eager to have a comprehensive list of indicators and more realistic measurement overall (this is reflected with an additional online table of indicators).</a:t>
            </a:r>
          </a:p>
          <a:p>
            <a:pPr marL="171450" indent="-171450">
              <a:buFont typeface="Arial"/>
              <a:buChar char="•"/>
            </a:pPr>
            <a:r>
              <a:rPr lang="en-US" baseline="0" dirty="0" smtClean="0"/>
              <a:t>Since the 2012 CPMS, the Alliance has given greater focus to </a:t>
            </a:r>
            <a:r>
              <a:rPr lang="en-US" baseline="0" dirty="0" err="1" smtClean="0"/>
              <a:t>localising</a:t>
            </a:r>
            <a:r>
              <a:rPr lang="en-US" baseline="0" dirty="0" smtClean="0"/>
              <a:t> Child Protection in humanitarian action.</a:t>
            </a:r>
          </a:p>
          <a:p>
            <a:pPr marL="171450" indent="-171450">
              <a:buFont typeface="Arial"/>
              <a:buChar char="•"/>
            </a:pPr>
            <a:r>
              <a:rPr lang="en-US" baseline="0" dirty="0" smtClean="0"/>
              <a:t>The Core Humanitarian Standard and many similar tools continue to challenge us to consider how to live up to this principle</a:t>
            </a:r>
          </a:p>
          <a:p>
            <a:pPr marL="171450" indent="-171450">
              <a:buFont typeface="Arial"/>
              <a:buChar char="•"/>
            </a:pPr>
            <a:r>
              <a:rPr lang="en-US" baseline="0" dirty="0" smtClean="0"/>
              <a:t>The 2012 edition gave very little consideration to how humanitarian actors could prevent specific child protection risks from occurring.</a:t>
            </a:r>
          </a:p>
          <a:p>
            <a:pPr marL="171450" indent="-171450">
              <a:buFont typeface="Arial"/>
              <a:buChar char="•"/>
            </a:pPr>
            <a:r>
              <a:rPr lang="en-US" baseline="0" dirty="0" smtClean="0"/>
              <a:t>Pillar 4 had focused on mainstreaming, but it was felt that other approaches needed to be strengthened as clear options.</a:t>
            </a:r>
          </a:p>
          <a:p>
            <a:pPr marL="171450" indent="-171450">
              <a:buFont typeface="Arial"/>
              <a:buChar char="•"/>
            </a:pPr>
            <a:r>
              <a:rPr lang="en-US" baseline="0" dirty="0" smtClean="0"/>
              <a:t>Cash and voucher assistance has expanded hugely in the past 7 years. There is increasing evidence and guidance on how to ensure positive impacts on children’s protection.</a:t>
            </a:r>
          </a:p>
          <a:p>
            <a:pPr marL="171450" indent="-171450">
              <a:buFont typeface="Arial"/>
              <a:buChar char="•"/>
            </a:pPr>
            <a:r>
              <a:rPr lang="en-US" baseline="0" dirty="0" smtClean="0"/>
              <a:t>There was a sense that issues around gender norms and the rights of children who identify as lesbian, gay, transgender, bisexual or intersex needed to be sensitively addressed throughout this key piece of work</a:t>
            </a:r>
          </a:p>
          <a:p>
            <a:pPr marL="171450" indent="-171450">
              <a:buFont typeface="Arial"/>
              <a:buChar char="•"/>
            </a:pPr>
            <a:r>
              <a:rPr lang="en-US" baseline="0" dirty="0" smtClean="0"/>
              <a:t>With the growing climate crisis, practitioners wanted guidance on how to include this in their analysis and where possible, programming too</a:t>
            </a:r>
          </a:p>
          <a:p>
            <a:pPr marL="171450" indent="-171450">
              <a:buFont typeface="Arial"/>
              <a:buChar char="•"/>
            </a:pPr>
            <a:r>
              <a:rPr lang="en-US" baseline="0" dirty="0" smtClean="0"/>
              <a:t>Children are on the move; urban areas cannot necessarily be repurposed as quickly as new camp settings </a:t>
            </a:r>
            <a:r>
              <a:rPr lang="mr-IN" baseline="0" dirty="0" smtClean="0"/>
              <a:t>–</a:t>
            </a:r>
            <a:r>
              <a:rPr lang="en-US" baseline="0" dirty="0" smtClean="0"/>
              <a:t> mobile programming had received little attention in the 2012 edition and yet has great potential as one approach to service delivery</a:t>
            </a:r>
          </a:p>
          <a:p>
            <a:pPr marL="171450" indent="-171450">
              <a:buFont typeface="Arial"/>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FACILITATORS SAY: Constantly </a:t>
            </a:r>
            <a:r>
              <a:rPr lang="en-US" baseline="0" dirty="0"/>
              <a:t>updating the collective evidence base </a:t>
            </a:r>
            <a:r>
              <a:rPr lang="en-US" dirty="0"/>
              <a:t>drives up the quality of our programming, communication, advocacy, monitoring, evaluation, and </a:t>
            </a:r>
            <a:r>
              <a:rPr lang="en-US" dirty="0" smtClean="0"/>
              <a:t>learning.</a:t>
            </a:r>
            <a:r>
              <a:rPr lang="en-CA" baseline="0" dirty="0" smtClean="0"/>
              <a:t> </a:t>
            </a:r>
            <a:r>
              <a:rPr lang="en-US" u="none" baseline="0" dirty="0" smtClean="0"/>
              <a:t>Once these gaps were identified,</a:t>
            </a:r>
            <a:r>
              <a:rPr lang="en-US" dirty="0" smtClean="0"/>
              <a:t> </a:t>
            </a:r>
            <a:r>
              <a:rPr lang="en-US" dirty="0"/>
              <a:t>the global Alliance for Child Protection in Humanitarian Action </a:t>
            </a:r>
            <a:r>
              <a:rPr lang="mr-IN" dirty="0"/>
              <a:t>–</a:t>
            </a:r>
            <a:r>
              <a:rPr lang="en-US" dirty="0"/>
              <a:t> </a:t>
            </a:r>
            <a:r>
              <a:rPr lang="en-US" dirty="0" smtClean="0"/>
              <a:t>which </a:t>
            </a:r>
            <a:r>
              <a:rPr lang="en-US" dirty="0"/>
              <a:t>is the guardian of the CPMS </a:t>
            </a:r>
            <a:r>
              <a:rPr lang="mr-IN" dirty="0"/>
              <a:t>–</a:t>
            </a:r>
            <a:r>
              <a:rPr lang="en-US" baseline="0" dirty="0"/>
              <a:t> decided to start a revision process.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10</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It’s a rapidly changing context in which children are living</a:t>
            </a:r>
            <a:r>
              <a:rPr lang="en-US" baseline="0" dirty="0" smtClean="0"/>
              <a:t> and in which humanitarian disasters occur.</a:t>
            </a:r>
            <a:endParaRPr lang="en-US" dirty="0" smtClean="0"/>
          </a:p>
          <a:p>
            <a:r>
              <a:rPr lang="en-US" dirty="0" smtClean="0"/>
              <a:t> </a:t>
            </a:r>
            <a:endParaRPr lang="en-US" dirty="0"/>
          </a:p>
          <a:p>
            <a:r>
              <a:rPr lang="en-US" dirty="0" smtClean="0"/>
              <a:t>There are more </a:t>
            </a:r>
            <a:r>
              <a:rPr lang="en-US" dirty="0"/>
              <a:t>children who are refugees, stateless, internally displaced or on the move then ever before. They are travelling alone,</a:t>
            </a:r>
            <a:r>
              <a:rPr lang="en-US" baseline="0" dirty="0"/>
              <a:t> with families, with distant members of their community. Their reception is not always </a:t>
            </a:r>
            <a:r>
              <a:rPr lang="en-US" baseline="0" dirty="0" smtClean="0"/>
              <a:t>welcoming and there are many sorts of barriers. They </a:t>
            </a:r>
            <a:r>
              <a:rPr lang="en-US" baseline="0" dirty="0"/>
              <a:t>may be struggling for survival, development and protection and </a:t>
            </a:r>
            <a:r>
              <a:rPr lang="en-US" baseline="0" dirty="0" smtClean="0"/>
              <a:t>yet lack </a:t>
            </a:r>
            <a:r>
              <a:rPr lang="en-US" baseline="0" dirty="0"/>
              <a:t>access to systems and services that </a:t>
            </a:r>
            <a:r>
              <a:rPr lang="en-US" baseline="0" dirty="0" smtClean="0"/>
              <a:t>should </a:t>
            </a:r>
            <a:r>
              <a:rPr lang="en-US" baseline="0" dirty="0"/>
              <a:t>help them</a:t>
            </a:r>
            <a:r>
              <a:rPr lang="en-US" baseline="0" dirty="0" smtClean="0"/>
              <a:t>.</a:t>
            </a:r>
          </a:p>
          <a:p>
            <a:endParaRPr lang="en-US" baseline="0" dirty="0" smtClean="0"/>
          </a:p>
          <a:p>
            <a:r>
              <a:rPr lang="en-US" baseline="0" dirty="0" smtClean="0"/>
              <a:t>The 2014-2016 Ebola crisis in West Africa pointed to some key weaknesses in the child protection response. The Alliance commissioned a piece of research and wove the findings into the 2019 edition.</a:t>
            </a:r>
            <a:endParaRPr lang="en-US" baseline="0" dirty="0"/>
          </a:p>
          <a:p>
            <a:endParaRPr lang="en-US" dirty="0"/>
          </a:p>
          <a:p>
            <a:r>
              <a:rPr lang="en-US" dirty="0" smtClean="0"/>
              <a:t>Increasingly children </a:t>
            </a:r>
            <a:r>
              <a:rPr lang="mr-IN" dirty="0" smtClean="0"/>
              <a:t>–</a:t>
            </a:r>
            <a:r>
              <a:rPr lang="en-US" dirty="0" smtClean="0"/>
              <a:t> including refugees, stateless and displaced children live in urban areas. Urbanization can bring particular risks</a:t>
            </a:r>
            <a:r>
              <a:rPr lang="en-US" baseline="0" dirty="0" smtClean="0"/>
              <a:t> of isolation</a:t>
            </a:r>
            <a:r>
              <a:rPr lang="en-US" baseline="0" dirty="0"/>
              <a:t>, spread of disease, being targeted as foreign or </a:t>
            </a:r>
            <a:r>
              <a:rPr lang="en-US" baseline="0" dirty="0" smtClean="0"/>
              <a:t>other, </a:t>
            </a:r>
            <a:r>
              <a:rPr lang="en-US" baseline="0" dirty="0"/>
              <a:t>etc.</a:t>
            </a:r>
          </a:p>
          <a:p>
            <a:endParaRPr lang="en-US" baseline="0" dirty="0"/>
          </a:p>
          <a:p>
            <a:r>
              <a:rPr lang="en-US" baseline="0" dirty="0"/>
              <a:t>The internet, cash </a:t>
            </a:r>
            <a:r>
              <a:rPr lang="en-US" baseline="0" dirty="0" smtClean="0"/>
              <a:t>transfers </a:t>
            </a:r>
            <a:r>
              <a:rPr lang="en-US" baseline="0" dirty="0"/>
              <a:t>by phone, social media </a:t>
            </a:r>
            <a:r>
              <a:rPr lang="en-US" baseline="0" dirty="0" smtClean="0"/>
              <a:t>seem to be everywhere. They raise the question of how </a:t>
            </a:r>
            <a:r>
              <a:rPr lang="en-US" baseline="0" dirty="0"/>
              <a:t>do we harness fast-evolving technology to better protect children in humanitarian contexts? Who do we need to be working more closely with? What are some of the protection risks and ethical concerns attached to the use of technology and information management (e.g. concerns </a:t>
            </a:r>
            <a:r>
              <a:rPr lang="en-US" baseline="0" dirty="0" smtClean="0"/>
              <a:t>re: </a:t>
            </a:r>
            <a:r>
              <a:rPr lang="en-US" baseline="0" dirty="0"/>
              <a:t>data privacy and protection)? </a:t>
            </a:r>
            <a:r>
              <a:rPr lang="en-US" baseline="0" dirty="0" smtClean="0"/>
              <a:t>These </a:t>
            </a:r>
            <a:r>
              <a:rPr lang="en-US" baseline="0" dirty="0"/>
              <a:t>areas </a:t>
            </a:r>
            <a:r>
              <a:rPr lang="en-US" baseline="0" dirty="0" smtClean="0"/>
              <a:t>all </a:t>
            </a:r>
            <a:r>
              <a:rPr lang="en-US" baseline="0" dirty="0"/>
              <a:t>require careful reflection and adaptation on the part of </a:t>
            </a:r>
            <a:r>
              <a:rPr lang="en-US" baseline="0" dirty="0" smtClean="0"/>
              <a:t>humanitarian </a:t>
            </a:r>
            <a:r>
              <a:rPr lang="en-US" baseline="0" dirty="0"/>
              <a:t>actors. </a:t>
            </a:r>
            <a:endParaRPr lang="en-US" baseline="0" dirty="0" smtClean="0"/>
          </a:p>
          <a:p>
            <a:endParaRPr lang="en-US" baseline="0" dirty="0" smtClean="0"/>
          </a:p>
          <a:p>
            <a:endParaRPr lang="en-US" dirty="0" smtClean="0"/>
          </a:p>
          <a:p>
            <a:r>
              <a:rPr lang="en-US" i="1" dirty="0" smtClean="0"/>
              <a:t>if there is time, </a:t>
            </a:r>
            <a:r>
              <a:rPr lang="en-US" dirty="0" smtClean="0"/>
              <a:t>ASK: Does anyone want to share an example of</a:t>
            </a:r>
            <a:r>
              <a:rPr lang="en-US" baseline="0" dirty="0" smtClean="0"/>
              <a:t> </a:t>
            </a:r>
            <a:r>
              <a:rPr lang="en-US" dirty="0" smtClean="0"/>
              <a:t>how the context has shifted here?</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239002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12</a:t>
            </a:r>
          </a:p>
          <a:p>
            <a:endParaRPr lang="en-US" b="1" dirty="0"/>
          </a:p>
          <a:p>
            <a:r>
              <a:rPr lang="en-US" dirty="0" smtClean="0"/>
              <a:t>SAY:</a:t>
            </a:r>
            <a:endParaRPr lang="en-US" dirty="0"/>
          </a:p>
          <a:p>
            <a:r>
              <a:rPr lang="en-US" dirty="0"/>
              <a:t>The</a:t>
            </a:r>
            <a:r>
              <a:rPr lang="en-US" baseline="0" dirty="0"/>
              <a:t> revision was a 2 year process</a:t>
            </a:r>
          </a:p>
          <a:p>
            <a:r>
              <a:rPr lang="en-US" baseline="0" dirty="0"/>
              <a:t>1900 people participated in revision groups or </a:t>
            </a:r>
            <a:r>
              <a:rPr lang="en-US" baseline="0" dirty="0" smtClean="0"/>
              <a:t>the online consultation or were some of the 1100 </a:t>
            </a:r>
            <a:r>
              <a:rPr lang="en-US" baseline="0" dirty="0"/>
              <a:t>people </a:t>
            </a:r>
            <a:r>
              <a:rPr lang="en-US" baseline="0" dirty="0" smtClean="0"/>
              <a:t>who gathered </a:t>
            </a:r>
            <a:r>
              <a:rPr lang="en-US" baseline="0" dirty="0"/>
              <a:t>country by country to discuss different draft standards in the summer of 2018</a:t>
            </a:r>
            <a:r>
              <a:rPr lang="en-US" baseline="0" dirty="0" smtClean="0"/>
              <a:t>. Most were child protection staff, including 150 officials with the local authorities. </a:t>
            </a:r>
          </a:p>
          <a:p>
            <a:r>
              <a:rPr lang="en-US" baseline="0" dirty="0" smtClean="0"/>
              <a:t>In addition, sessions were </a:t>
            </a:r>
            <a:r>
              <a:rPr lang="en-US" baseline="0" dirty="0" err="1"/>
              <a:t>organised</a:t>
            </a:r>
            <a:r>
              <a:rPr lang="en-US" baseline="0" dirty="0"/>
              <a:t> with more than </a:t>
            </a:r>
            <a:r>
              <a:rPr lang="en-US" baseline="0" dirty="0" smtClean="0"/>
              <a:t>300 </a:t>
            </a:r>
            <a:r>
              <a:rPr lang="en-US" baseline="0" dirty="0"/>
              <a:t>children and caregivers in Kenya, Syria, </a:t>
            </a:r>
            <a:r>
              <a:rPr lang="en-US" baseline="0" dirty="0" smtClean="0"/>
              <a:t>&amp; Armenia. </a:t>
            </a:r>
          </a:p>
          <a:p>
            <a:r>
              <a:rPr lang="en-US" baseline="0" dirty="0" smtClean="0"/>
              <a:t>There </a:t>
            </a:r>
            <a:r>
              <a:rPr lang="en-US" baseline="0" dirty="0"/>
              <a:t>were </a:t>
            </a:r>
            <a:r>
              <a:rPr lang="en-US" baseline="0" dirty="0" smtClean="0"/>
              <a:t>6 full drafts and many more drafts of individual standards.</a:t>
            </a:r>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524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So here it is</a:t>
            </a:r>
            <a:r>
              <a:rPr lang="en-US" baseline="0" dirty="0" smtClean="0"/>
              <a:t> -</a:t>
            </a:r>
            <a:r>
              <a:rPr lang="en-US" dirty="0" smtClean="0"/>
              <a:t> the same</a:t>
            </a:r>
            <a:r>
              <a:rPr lang="en-US" baseline="0" dirty="0" smtClean="0"/>
              <a:t> great handbook </a:t>
            </a:r>
            <a:r>
              <a:rPr lang="mr-IN" baseline="0" dirty="0" smtClean="0"/>
              <a:t>–</a:t>
            </a:r>
            <a:r>
              <a:rPr lang="en-US" baseline="0" dirty="0" smtClean="0"/>
              <a:t> and yes, a tiny bit longer and heavier!</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74484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00:14</a:t>
            </a:r>
          </a:p>
          <a:p>
            <a:endParaRPr lang="en-US" baseline="0" dirty="0"/>
          </a:p>
          <a:p>
            <a:r>
              <a:rPr lang="en-US" baseline="0" dirty="0" smtClean="0"/>
              <a:t>SAY:</a:t>
            </a:r>
            <a:endParaRPr lang="en-US" baseline="0" dirty="0"/>
          </a:p>
          <a:p>
            <a:r>
              <a:rPr lang="en-US" baseline="0" dirty="0"/>
              <a:t>Donors, local governments, colleagues in other sectors and our beneficiaries themselves want to know what we are doing and why. The CPMS is our benchmark. The rollout of the 2019 edition is eager to </a:t>
            </a:r>
            <a:r>
              <a:rPr lang="en-US" baseline="0" dirty="0" smtClean="0"/>
              <a:t>forefront </a:t>
            </a:r>
            <a:r>
              <a:rPr lang="en-US" baseline="0" dirty="0"/>
              <a:t>our accountability </a:t>
            </a:r>
            <a:r>
              <a:rPr lang="mr-IN" baseline="0" dirty="0"/>
              <a:t>–</a:t>
            </a:r>
            <a:r>
              <a:rPr lang="en-US" baseline="0" dirty="0"/>
              <a:t> particularly to children.</a:t>
            </a:r>
          </a:p>
          <a:p>
            <a:endParaRPr lang="en-US" baseline="0" dirty="0"/>
          </a:p>
          <a:p>
            <a:r>
              <a:rPr lang="en-US" baseline="0" dirty="0" err="1"/>
              <a:t>Contextualisation</a:t>
            </a:r>
            <a:r>
              <a:rPr lang="en-US" baseline="0" dirty="0"/>
              <a:t> was often a long and detailed process that built a deeper understanding of child protection in the specific context for a wide range of actors; but occasionally it was light touch and very fast. National coordination groups are encouraged to adapt the 2019 edition over the coming years. Please </a:t>
            </a:r>
            <a:r>
              <a:rPr lang="en-US" baseline="0" dirty="0" smtClean="0"/>
              <a:t>raise </a:t>
            </a:r>
            <a:r>
              <a:rPr lang="en-US" baseline="0" dirty="0"/>
              <a:t>it with colleagues locally </a:t>
            </a:r>
            <a:r>
              <a:rPr lang="en-US" baseline="0" dirty="0" smtClean="0"/>
              <a:t>and then </a:t>
            </a:r>
            <a:r>
              <a:rPr lang="en-US" baseline="0" dirty="0"/>
              <a:t>seek the guidance of the global CPMS team</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288548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a:t>
            </a:r>
            <a:r>
              <a:rPr lang="en-US" b="1" dirty="0" smtClean="0"/>
              <a:t>16</a:t>
            </a:r>
          </a:p>
          <a:p>
            <a:endParaRPr lang="en-US" dirty="0" smtClean="0"/>
          </a:p>
          <a:p>
            <a:r>
              <a:rPr lang="en-US" dirty="0" smtClean="0"/>
              <a:t>SAY:</a:t>
            </a:r>
          </a:p>
          <a:p>
            <a:r>
              <a:rPr lang="en-US" dirty="0" smtClean="0"/>
              <a:t>85 agencies were involved in the revision process.</a:t>
            </a:r>
            <a:r>
              <a:rPr lang="en-US" baseline="0" dirty="0" smtClean="0"/>
              <a:t> This edition wasn’t possible without that high level of effort and ultimately, commitment to use the document. Our agency </a:t>
            </a:r>
            <a:r>
              <a:rPr lang="en-US" baseline="0" dirty="0"/>
              <a:t>endorses the CPMS </a:t>
            </a:r>
            <a:r>
              <a:rPr lang="en-US" baseline="0" dirty="0" smtClean="0"/>
              <a:t>and </a:t>
            </a:r>
            <a:r>
              <a:rPr lang="en-US" baseline="0" dirty="0"/>
              <a:t>all staff are expected to use it a central guidance tool</a:t>
            </a:r>
            <a:r>
              <a:rPr lang="en-US" baseline="0" dirty="0" smtClean="0"/>
              <a:t>.</a:t>
            </a:r>
          </a:p>
          <a:p>
            <a:endParaRPr lang="en-US" baseline="0" dirty="0" smtClean="0"/>
          </a:p>
          <a:p>
            <a:r>
              <a:rPr lang="en-US" baseline="0" dirty="0" smtClean="0"/>
              <a:t>Wherever relevant, the CPMS aligned with INSPIRE’s 7 strategies to end violence against children </a:t>
            </a:r>
            <a:r>
              <a:rPr lang="mr-IN" baseline="0" dirty="0" smtClean="0"/>
              <a:t>–</a:t>
            </a:r>
            <a:r>
              <a:rPr lang="en-CA" baseline="0" dirty="0" smtClean="0"/>
              <a:t> </a:t>
            </a:r>
            <a:r>
              <a:rPr lang="en-US" baseline="0" dirty="0" smtClean="0"/>
              <a:t>and you will see that initiative’s icons scattered through this text. The Core Humanitarian Standard on Quality and Accountability is highlighted in the Introduction but resonates throughout the handbook.</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46591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00:17 </a:t>
            </a:r>
            <a:endParaRPr lang="en-US" b="1" dirty="0" smtClean="0"/>
          </a:p>
          <a:p>
            <a:endParaRPr lang="en-US" b="1" dirty="0" smtClean="0"/>
          </a:p>
          <a:p>
            <a:r>
              <a:rPr lang="en-US" baseline="0" dirty="0" smtClean="0"/>
              <a:t>SAY:</a:t>
            </a:r>
            <a:r>
              <a:rPr lang="en-US" baseline="0" dirty="0"/>
              <a:t> </a:t>
            </a:r>
            <a:r>
              <a:rPr lang="en-US" baseline="0" dirty="0" smtClean="0"/>
              <a:t>We really felt that the 2012 structure and design has stood the test of time</a:t>
            </a:r>
          </a:p>
          <a:p>
            <a:endParaRPr lang="en-US" i="1" baseline="0" dirty="0" smtClean="0"/>
          </a:p>
          <a:p>
            <a:r>
              <a:rPr lang="en-US" i="1" dirty="0" smtClean="0"/>
              <a:t>READ</a:t>
            </a:r>
            <a:r>
              <a:rPr lang="en-US" i="1" baseline="0" dirty="0" smtClean="0"/>
              <a:t> OUT </a:t>
            </a:r>
            <a:r>
              <a:rPr lang="en-US" i="1" dirty="0" smtClean="0"/>
              <a:t>the slide</a:t>
            </a:r>
            <a:r>
              <a:rPr lang="en-US" i="1" baseline="0" dirty="0" smtClean="0"/>
              <a:t> and show people using your copy of the handbook/ app/online version.</a:t>
            </a:r>
            <a:endParaRPr lang="en-US" i="1" dirty="0" smtClean="0"/>
          </a:p>
          <a:p>
            <a:endParaRPr lang="en-US" baseline="0" dirty="0" smtClean="0"/>
          </a:p>
          <a:p>
            <a:r>
              <a:rPr lang="en-US" baseline="0" dirty="0" smtClean="0"/>
              <a:t>SAY: </a:t>
            </a:r>
            <a:r>
              <a:rPr lang="en-US" dirty="0" smtClean="0"/>
              <a:t>We want people to understand</a:t>
            </a:r>
            <a:r>
              <a:rPr lang="en-US" baseline="0" dirty="0" smtClean="0"/>
              <a:t> that while the content has been updated, the structure and design will feel familiar.</a:t>
            </a:r>
            <a:endParaRPr lang="en-US" dirty="0" smtClean="0"/>
          </a:p>
          <a:p>
            <a:endParaRPr lang="en-US" baseline="0"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239002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19-10-13</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19-10-13</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19-10-13</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19-10-13</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omments" Target="../comments/comment1.xml"/><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4" Type="http://schemas.openxmlformats.org/officeDocument/2006/relationships/image" Target="../media/image35.jpg"/><Relationship Id="rId5" Type="http://schemas.openxmlformats.org/officeDocument/2006/relationships/image" Target="../media/image36.png"/><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D0950E7-F7F8-D941-8A0C-E5E6B01A0935}"/>
              </a:ext>
            </a:extLst>
          </p:cNvPr>
          <p:cNvSpPr/>
          <p:nvPr/>
        </p:nvSpPr>
        <p:spPr>
          <a:xfrm>
            <a:off x="4512366" y="3588025"/>
            <a:ext cx="7679634" cy="291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A76E0D17-7775-9D44-810C-23EBD0326BB0}"/>
              </a:ext>
            </a:extLst>
          </p:cNvPr>
          <p:cNvPicPr>
            <a:picLocks noChangeAspect="1"/>
          </p:cNvPicPr>
          <p:nvPr/>
        </p:nvPicPr>
        <p:blipFill>
          <a:blip r:embed="rId3"/>
          <a:stretch>
            <a:fillRect/>
          </a:stretch>
        </p:blipFill>
        <p:spPr>
          <a:xfrm>
            <a:off x="4512366" y="4323522"/>
            <a:ext cx="7629434" cy="2175836"/>
          </a:xfrm>
          <a:prstGeom prst="rect">
            <a:avLst/>
          </a:prstGeom>
        </p:spPr>
      </p:pic>
      <p:pic>
        <p:nvPicPr>
          <p:cNvPr id="4" name="Picture 6" descr="lines.tiff"/>
          <p:cNvPicPr>
            <a:picLocks noChangeAspect="1"/>
          </p:cNvPicPr>
          <p:nvPr/>
        </p:nvPicPr>
        <p:blipFill>
          <a:blip r:embed="rId4">
            <a:extLst>
              <a:ext uri="{28A0092B-C50C-407E-A947-70E740481C1C}">
                <a14:useLocalDpi xmlns:a14="http://schemas.microsoft.com/office/drawing/2010/main" val="0"/>
              </a:ext>
            </a:extLst>
          </a:blip>
          <a:srcRect b="16344"/>
          <a:stretch>
            <a:fillRect/>
          </a:stretch>
        </p:blipFill>
        <p:spPr bwMode="auto">
          <a:xfrm>
            <a:off x="4893888" y="186381"/>
            <a:ext cx="6715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12366" y="1616477"/>
            <a:ext cx="7359741" cy="1569660"/>
          </a:xfrm>
          <a:prstGeom prst="rect">
            <a:avLst/>
          </a:prstGeom>
          <a:noFill/>
        </p:spPr>
        <p:txBody>
          <a:bodyPr wrap="square" rtlCol="0">
            <a:spAutoFit/>
          </a:bodyPr>
          <a:lstStyle/>
          <a:p>
            <a:pPr algn="ctr"/>
            <a:r>
              <a:rPr lang="en-US" sz="4800" dirty="0"/>
              <a:t>What’s new about the </a:t>
            </a:r>
          </a:p>
          <a:p>
            <a:pPr algn="ctr"/>
            <a:r>
              <a:rPr lang="en-US" sz="4800" dirty="0"/>
              <a:t>2019 edition of the CPMS?</a:t>
            </a:r>
          </a:p>
        </p:txBody>
      </p:sp>
    </p:spTree>
    <p:extLst>
      <p:ext uri="{BB962C8B-B14F-4D97-AF65-F5344CB8AC3E}">
        <p14:creationId xmlns:p14="http://schemas.microsoft.com/office/powerpoint/2010/main" val="2913064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2019 edition</a:t>
            </a:r>
          </a:p>
          <a:p>
            <a:endParaRPr lang="en-US" dirty="0"/>
          </a:p>
          <a:p>
            <a:r>
              <a:rPr lang="en-US" dirty="0"/>
              <a:t>The same great design</a:t>
            </a:r>
          </a:p>
        </p:txBody>
      </p:sp>
      <p:sp>
        <p:nvSpPr>
          <p:cNvPr id="7" name="Text Placeholder 6"/>
          <p:cNvSpPr>
            <a:spLocks noGrp="1"/>
          </p:cNvSpPr>
          <p:nvPr>
            <p:ph type="body" sz="quarter" idx="11"/>
          </p:nvPr>
        </p:nvSpPr>
        <p:spPr>
          <a:xfrm>
            <a:off x="3717924" y="105302"/>
            <a:ext cx="7300912" cy="656695"/>
          </a:xfrm>
        </p:spPr>
        <p:txBody>
          <a:bodyPr/>
          <a:lstStyle/>
          <a:p>
            <a:r>
              <a:rPr lang="en-US" dirty="0"/>
              <a:t>Guess the icon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48" y="2818179"/>
            <a:ext cx="1980830" cy="2509725"/>
          </a:xfrm>
          <a:prstGeom prst="rect">
            <a:avLst/>
          </a:prstGeom>
        </p:spPr>
      </p:pic>
      <p:pic>
        <p:nvPicPr>
          <p:cNvPr id="9" name="Picture 8" descr="Screen Shot 2019-10-08 at 5.14.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2514600"/>
            <a:ext cx="1710267" cy="2164895"/>
          </a:xfrm>
          <a:prstGeom prst="rect">
            <a:avLst/>
          </a:prstGeom>
        </p:spPr>
      </p:pic>
      <p:pic>
        <p:nvPicPr>
          <p:cNvPr id="10" name="Picture 9" descr="Screen Shot 2019-10-08 at 5.14.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512" y="1117597"/>
            <a:ext cx="1733071" cy="1710267"/>
          </a:xfrm>
          <a:prstGeom prst="rect">
            <a:avLst/>
          </a:prstGeom>
        </p:spPr>
      </p:pic>
      <p:pic>
        <p:nvPicPr>
          <p:cNvPr id="11" name="Picture 10" descr="Screen Shot 2019-10-08 at 5.1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982" y="321732"/>
            <a:ext cx="1645709" cy="1316567"/>
          </a:xfrm>
          <a:prstGeom prst="rect">
            <a:avLst/>
          </a:prstGeom>
        </p:spPr>
      </p:pic>
      <p:pic>
        <p:nvPicPr>
          <p:cNvPr id="12" name="Picture 11" descr="Screen Shot 2019-10-08 at 5.14.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9499" y="896518"/>
            <a:ext cx="1634067" cy="1483561"/>
          </a:xfrm>
          <a:prstGeom prst="rect">
            <a:avLst/>
          </a:prstGeom>
        </p:spPr>
      </p:pic>
      <p:pic>
        <p:nvPicPr>
          <p:cNvPr id="13" name="Picture 12" descr="Screen Shot 2019-10-08 at 5.14.0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512" y="3973236"/>
            <a:ext cx="1808238" cy="1557867"/>
          </a:xfrm>
          <a:prstGeom prst="rect">
            <a:avLst/>
          </a:prstGeom>
        </p:spPr>
      </p:pic>
      <p:pic>
        <p:nvPicPr>
          <p:cNvPr id="14" name="Picture 13" descr="Screen Shot 2019-10-08 at 5.13.5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0232" y="2279487"/>
            <a:ext cx="1672167" cy="1517813"/>
          </a:xfrm>
          <a:prstGeom prst="rect">
            <a:avLst/>
          </a:prstGeom>
        </p:spPr>
      </p:pic>
      <p:pic>
        <p:nvPicPr>
          <p:cNvPr id="15" name="Picture 14" descr="Screen Shot 2019-10-08 at 5.13.5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965" y="5531103"/>
            <a:ext cx="1557867" cy="1393881"/>
          </a:xfrm>
          <a:prstGeom prst="rect">
            <a:avLst/>
          </a:prstGeom>
        </p:spPr>
      </p:pic>
      <p:pic>
        <p:nvPicPr>
          <p:cNvPr id="16" name="Picture 15" descr="Screen Shot 2019-10-08 at 5.13.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8332" y="4131732"/>
            <a:ext cx="2463800" cy="1642533"/>
          </a:xfrm>
          <a:prstGeom prst="rect">
            <a:avLst/>
          </a:prstGeom>
        </p:spPr>
      </p:pic>
    </p:spTree>
    <p:extLst>
      <p:ext uri="{BB962C8B-B14F-4D97-AF65-F5344CB8AC3E}">
        <p14:creationId xmlns:p14="http://schemas.microsoft.com/office/powerpoint/2010/main" val="215708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6" name="Text Placeholder 5"/>
          <p:cNvSpPr>
            <a:spLocks noGrp="1"/>
          </p:cNvSpPr>
          <p:nvPr>
            <p:ph type="body" sz="quarter" idx="13"/>
          </p:nvPr>
        </p:nvSpPr>
        <p:spPr/>
        <p:txBody>
          <a:bodyPr/>
          <a:lstStyle/>
          <a:p>
            <a:r>
              <a:rPr lang="en-US" dirty="0"/>
              <a:t>2019 edition</a:t>
            </a:r>
          </a:p>
        </p:txBody>
      </p:sp>
      <p:pic>
        <p:nvPicPr>
          <p:cNvPr id="7" name="Picture 6" descr="Screen Shot 2019-10-08 at 5.1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581" y="2411779"/>
            <a:ext cx="1980830" cy="2509725"/>
          </a:xfrm>
          <a:prstGeom prst="rect">
            <a:avLst/>
          </a:prstGeom>
        </p:spPr>
      </p:pic>
      <p:sp>
        <p:nvSpPr>
          <p:cNvPr id="9" name="TextBox 8"/>
          <p:cNvSpPr txBox="1"/>
          <p:nvPr/>
        </p:nvSpPr>
        <p:spPr>
          <a:xfrm>
            <a:off x="5554133" y="4385733"/>
            <a:ext cx="6193844" cy="2246769"/>
          </a:xfrm>
          <a:prstGeom prst="rect">
            <a:avLst/>
          </a:prstGeom>
          <a:solidFill>
            <a:srgbClr val="95CD7A"/>
          </a:solidFill>
        </p:spPr>
        <p:txBody>
          <a:bodyPr wrap="square" rtlCol="0">
            <a:spAutoFit/>
          </a:bodyPr>
          <a:lstStyle/>
          <a:p>
            <a:r>
              <a:rPr lang="en-US" sz="2800" dirty="0">
                <a:solidFill>
                  <a:schemeClr val="accent5">
                    <a:lumMod val="75000"/>
                  </a:schemeClr>
                </a:solidFill>
              </a:rPr>
              <a:t>Look out for icons as you review the 2019 edition!  </a:t>
            </a:r>
            <a:br>
              <a:rPr lang="en-US" sz="2800" dirty="0">
                <a:solidFill>
                  <a:schemeClr val="accent5">
                    <a:lumMod val="75000"/>
                  </a:schemeClr>
                </a:solidFill>
              </a:rPr>
            </a:br>
            <a:r>
              <a:rPr lang="en-US" sz="2800" dirty="0">
                <a:solidFill>
                  <a:schemeClr val="accent5">
                    <a:lumMod val="75000"/>
                  </a:schemeClr>
                </a:solidFill>
              </a:rPr>
              <a:t/>
            </a:r>
            <a:br>
              <a:rPr lang="en-US" sz="2800" dirty="0">
                <a:solidFill>
                  <a:schemeClr val="accent5">
                    <a:lumMod val="75000"/>
                  </a:schemeClr>
                </a:solidFill>
              </a:rPr>
            </a:br>
            <a:r>
              <a:rPr lang="en-US" sz="2800" dirty="0">
                <a:solidFill>
                  <a:schemeClr val="accent5">
                    <a:lumMod val="75000"/>
                  </a:schemeClr>
                </a:solidFill>
              </a:rPr>
              <a:t>Consider: what do these mean for your ways of working?</a:t>
            </a:r>
          </a:p>
        </p:txBody>
      </p:sp>
    </p:spTree>
    <p:extLst>
      <p:ext uri="{BB962C8B-B14F-4D97-AF65-F5344CB8AC3E}">
        <p14:creationId xmlns:p14="http://schemas.microsoft.com/office/powerpoint/2010/main" val="2850908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84417" y="528638"/>
            <a:ext cx="2970847" cy="807497"/>
          </a:xfrm>
        </p:spPr>
        <p:txBody>
          <a:bodyPr/>
          <a:lstStyle/>
          <a:p>
            <a:r>
              <a:rPr lang="en-US" dirty="0" smtClean="0"/>
              <a:t>2012 </a:t>
            </a:r>
            <a:r>
              <a:rPr lang="en-US" dirty="0"/>
              <a:t>edition</a:t>
            </a:r>
          </a:p>
        </p:txBody>
      </p:sp>
      <p:pic>
        <p:nvPicPr>
          <p:cNvPr id="2" name="Picture 1" descr="Screen Shot 2019-10-07 at 9.0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137" y="0"/>
            <a:ext cx="8927863" cy="6858000"/>
          </a:xfrm>
          <a:prstGeom prst="rect">
            <a:avLst/>
          </a:prstGeom>
        </p:spPr>
      </p:pic>
      <p:pic>
        <p:nvPicPr>
          <p:cNvPr id="3" name="Picture 2" descr="Screen Shot 2019-10-07 at 9.46.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136" y="0"/>
            <a:ext cx="8927863" cy="6858000"/>
          </a:xfrm>
          <a:prstGeom prst="rect">
            <a:avLst/>
          </a:prstGeom>
        </p:spPr>
      </p:pic>
      <p:pic>
        <p:nvPicPr>
          <p:cNvPr id="9" name="Picture 8" descr="Screen Shot 2019-10-07 at 9.06.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pic>
        <p:nvPicPr>
          <p:cNvPr id="6" name="Picture 5" descr="Screen Shot 2019-10-09 at 12.04.2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715" y="3072891"/>
            <a:ext cx="2198523" cy="3053297"/>
          </a:xfrm>
          <a:prstGeom prst="rect">
            <a:avLst/>
          </a:prstGeom>
        </p:spPr>
      </p:pic>
      <p:sp>
        <p:nvSpPr>
          <p:cNvPr id="7" name="Text Placeholder 7"/>
          <p:cNvSpPr>
            <a:spLocks noGrp="1"/>
          </p:cNvSpPr>
          <p:nvPr>
            <p:ph type="body" sz="quarter" idx="13"/>
          </p:nvPr>
        </p:nvSpPr>
        <p:spPr>
          <a:xfrm>
            <a:off x="284417" y="1336135"/>
            <a:ext cx="2970847" cy="807497"/>
          </a:xfrm>
        </p:spPr>
        <p:txBody>
          <a:bodyPr/>
          <a:lstStyle/>
          <a:p>
            <a:r>
              <a:rPr lang="en-US" dirty="0"/>
              <a:t>2019 edition</a:t>
            </a:r>
          </a:p>
        </p:txBody>
      </p:sp>
    </p:spTree>
    <p:extLst>
      <p:ext uri="{BB962C8B-B14F-4D97-AF65-F5344CB8AC3E}">
        <p14:creationId xmlns:p14="http://schemas.microsoft.com/office/powerpoint/2010/main" val="3144570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Our 10 Principles</a:t>
            </a:r>
          </a:p>
        </p:txBody>
      </p:sp>
      <p:sp>
        <p:nvSpPr>
          <p:cNvPr id="5" name="Text Placeholder 4"/>
          <p:cNvSpPr>
            <a:spLocks noGrp="1"/>
          </p:cNvSpPr>
          <p:nvPr>
            <p:ph type="body" sz="quarter" idx="12"/>
          </p:nvPr>
        </p:nvSpPr>
        <p:spPr/>
        <p:txBody>
          <a:bodyPr>
            <a:normAutofit/>
          </a:bodyPr>
          <a:lstStyle/>
          <a:p>
            <a:r>
              <a:rPr lang="en-US" dirty="0"/>
              <a:t>Haven’t changed but</a:t>
            </a:r>
            <a:r>
              <a:rPr lang="mr-IN" dirty="0"/>
              <a:t>…</a:t>
            </a:r>
            <a:endParaRPr lang="en-CA" dirty="0"/>
          </a:p>
          <a:p>
            <a:r>
              <a:rPr lang="en-CA" dirty="0"/>
              <a:t>All 10 are grouped together as equals</a:t>
            </a:r>
          </a:p>
          <a:p>
            <a:r>
              <a:rPr lang="en-CA" dirty="0"/>
              <a:t>Woven into each standard as a reminder</a:t>
            </a:r>
          </a:p>
          <a:p>
            <a:endParaRPr lang="en-CA" dirty="0"/>
          </a:p>
          <a:p>
            <a:pPr marL="0" indent="0">
              <a:buNone/>
            </a:pPr>
            <a:endParaRPr lang="en-US" dirty="0"/>
          </a:p>
        </p:txBody>
      </p:sp>
      <p:sp>
        <p:nvSpPr>
          <p:cNvPr id="6" name="Text Placeholder 5"/>
          <p:cNvSpPr>
            <a:spLocks noGrp="1"/>
          </p:cNvSpPr>
          <p:nvPr>
            <p:ph type="body" sz="quarter" idx="13"/>
          </p:nvPr>
        </p:nvSpPr>
        <p:spPr/>
        <p:txBody>
          <a:bodyPr/>
          <a:lstStyle/>
          <a:p>
            <a:r>
              <a:rPr lang="en-US" dirty="0"/>
              <a:t>2019 edition</a:t>
            </a:r>
          </a:p>
        </p:txBody>
      </p:sp>
      <p:pic>
        <p:nvPicPr>
          <p:cNvPr id="2" name="Picture 1" descr="Screen Shot 2019-10-07 at 9.0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0300"/>
            <a:ext cx="3646713" cy="3314700"/>
          </a:xfrm>
          <a:prstGeom prst="rect">
            <a:avLst/>
          </a:prstGeom>
        </p:spPr>
      </p:pic>
    </p:spTree>
    <p:extLst>
      <p:ext uri="{BB962C8B-B14F-4D97-AF65-F5344CB8AC3E}">
        <p14:creationId xmlns:p14="http://schemas.microsoft.com/office/powerpoint/2010/main" val="21790086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Overall introduction</a:t>
            </a:r>
          </a:p>
        </p:txBody>
      </p:sp>
      <p:sp>
        <p:nvSpPr>
          <p:cNvPr id="12" name="Text Placeholder 11"/>
          <p:cNvSpPr>
            <a:spLocks noGrp="1"/>
          </p:cNvSpPr>
          <p:nvPr>
            <p:ph type="body" sz="quarter" idx="12"/>
          </p:nvPr>
        </p:nvSpPr>
        <p:spPr>
          <a:xfrm>
            <a:off x="4100513" y="1553633"/>
            <a:ext cx="7300912" cy="4254500"/>
          </a:xfrm>
        </p:spPr>
        <p:txBody>
          <a:bodyPr/>
          <a:lstStyle/>
          <a:p>
            <a:r>
              <a:rPr lang="en-US" dirty="0"/>
              <a:t>Provides deeper explanation of </a:t>
            </a:r>
          </a:p>
          <a:p>
            <a:pPr lvl="1"/>
            <a:r>
              <a:rPr lang="en-US" sz="2800" dirty="0"/>
              <a:t>Child Protection in Humanitarian Action</a:t>
            </a:r>
          </a:p>
          <a:p>
            <a:pPr lvl="1"/>
            <a:r>
              <a:rPr lang="en-US" sz="2800" dirty="0"/>
              <a:t>Its international legal basis</a:t>
            </a:r>
          </a:p>
          <a:p>
            <a:pPr lvl="1"/>
            <a:r>
              <a:rPr lang="en-US" sz="2800" dirty="0"/>
              <a:t>The CPMS  - who they are for, how they were developed, how to use them</a:t>
            </a:r>
          </a:p>
          <a:p>
            <a:pPr lvl="1"/>
            <a:r>
              <a:rPr lang="en-US" sz="2800" dirty="0"/>
              <a:t>Connections with other standards</a:t>
            </a:r>
          </a:p>
          <a:p>
            <a:pPr lvl="1"/>
            <a:r>
              <a:rPr lang="en-US" sz="2800" dirty="0"/>
              <a:t>Cross-</a:t>
            </a:r>
            <a:r>
              <a:rPr lang="en-US" sz="2800" dirty="0" smtClean="0"/>
              <a:t>cutting </a:t>
            </a:r>
            <a:r>
              <a:rPr lang="en-US" sz="2800" dirty="0"/>
              <a:t>issues</a:t>
            </a:r>
          </a:p>
        </p:txBody>
      </p:sp>
      <p:sp>
        <p:nvSpPr>
          <p:cNvPr id="13" name="Text Placeholder 12"/>
          <p:cNvSpPr>
            <a:spLocks noGrp="1"/>
          </p:cNvSpPr>
          <p:nvPr>
            <p:ph type="body" sz="quarter" idx="13"/>
          </p:nvPr>
        </p:nvSpPr>
        <p:spPr/>
        <p:txBody>
          <a:bodyPr/>
          <a:lstStyle/>
          <a:p>
            <a:r>
              <a:rPr lang="en-US" dirty="0"/>
              <a:t>2019 edition</a:t>
            </a:r>
          </a:p>
        </p:txBody>
      </p:sp>
      <p:pic>
        <p:nvPicPr>
          <p:cNvPr id="14" name="Picture 13"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17458969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226" y="257176"/>
            <a:ext cx="7493176" cy="1325563"/>
          </a:xfrm>
        </p:spPr>
        <p:txBody>
          <a:bodyPr/>
          <a:lstStyle/>
          <a:p>
            <a:r>
              <a:rPr lang="en-US" dirty="0"/>
              <a:t>Pillar 1 </a:t>
            </a:r>
            <a:r>
              <a:rPr lang="mr-IN" dirty="0"/>
              <a:t>–</a:t>
            </a:r>
            <a:r>
              <a:rPr lang="en-US" dirty="0"/>
              <a:t> to ensure a quality response</a:t>
            </a:r>
          </a:p>
        </p:txBody>
      </p:sp>
      <p:sp>
        <p:nvSpPr>
          <p:cNvPr id="4" name="Text Placeholder 3"/>
          <p:cNvSpPr>
            <a:spLocks noGrp="1"/>
          </p:cNvSpPr>
          <p:nvPr>
            <p:ph type="body" sz="quarter" idx="12"/>
          </p:nvPr>
        </p:nvSpPr>
        <p:spPr>
          <a:xfrm>
            <a:off x="4340226" y="1907476"/>
            <a:ext cx="7493176" cy="4493324"/>
          </a:xfrm>
        </p:spPr>
        <p:txBody>
          <a:bodyPr>
            <a:normAutofit lnSpcReduction="10000"/>
          </a:bodyPr>
          <a:lstStyle/>
          <a:p>
            <a:r>
              <a:rPr lang="en-US" dirty="0"/>
              <a:t>Standard 1: coordination in both cluster and refugee settings</a:t>
            </a:r>
            <a:br>
              <a:rPr lang="en-US" dirty="0"/>
            </a:br>
            <a:endParaRPr lang="en-US" dirty="0"/>
          </a:p>
          <a:p>
            <a:r>
              <a:rPr lang="en-US" dirty="0"/>
              <a:t>Standard 4 : Stronger child development and protection lens</a:t>
            </a:r>
            <a:br>
              <a:rPr lang="en-US" dirty="0"/>
            </a:br>
            <a:endParaRPr lang="en-US" dirty="0"/>
          </a:p>
          <a:p>
            <a:r>
              <a:rPr lang="en-US" dirty="0"/>
              <a:t>Standard 5: significant update to reflect new IM tools and ethical concerns</a:t>
            </a:r>
            <a:br>
              <a:rPr lang="en-US" dirty="0"/>
            </a:br>
            <a:endParaRPr lang="en-US" dirty="0"/>
          </a:p>
          <a:p>
            <a:r>
              <a:rPr lang="en-US" dirty="0"/>
              <a:t>Throughout:  Stronger emphasis on child safeguarding and </a:t>
            </a:r>
            <a:r>
              <a:rPr lang="en-US" dirty="0" smtClean="0"/>
              <a:t>PSEA</a:t>
            </a:r>
            <a:endParaRPr lang="en-US" dirty="0"/>
          </a:p>
        </p:txBody>
      </p:sp>
      <p:pic>
        <p:nvPicPr>
          <p:cNvPr id="5" name="Picture Placeholder 4" descr="Screen Shot 2019-10-07 at 9.19.1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280" r="-20280"/>
          <a:stretch>
            <a:fillRect/>
          </a:stretch>
        </p:blipFill>
        <p:spPr>
          <a:xfrm>
            <a:off x="0" y="-1128837"/>
            <a:ext cx="4340225" cy="8127941"/>
          </a:xfrm>
          <a:prstGeom prst="rect">
            <a:avLst/>
          </a:prstGeom>
        </p:spPr>
      </p:pic>
    </p:spTree>
    <p:extLst>
      <p:ext uri="{BB962C8B-B14F-4D97-AF65-F5344CB8AC3E}">
        <p14:creationId xmlns:p14="http://schemas.microsoft.com/office/powerpoint/2010/main" val="18385286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a:t>
            </a:r>
            <a:r>
              <a:rPr lang="mr-IN" dirty="0"/>
              <a:t>–</a:t>
            </a:r>
            <a:r>
              <a:rPr lang="en-US" dirty="0"/>
              <a:t> child protection risks</a:t>
            </a:r>
          </a:p>
        </p:txBody>
      </p:sp>
      <p:pic>
        <p:nvPicPr>
          <p:cNvPr id="5" name="Picture Placeholder 4" descr="Screen Shot 2019-10-07 at 9.19.24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598" r="-31598"/>
          <a:stretch>
            <a:fillRect/>
          </a:stretch>
        </p:blipFill>
        <p:spPr>
          <a:xfrm>
            <a:off x="217714" y="-936421"/>
            <a:ext cx="4340225" cy="7884215"/>
          </a:xfrm>
        </p:spPr>
      </p:pic>
      <p:pic>
        <p:nvPicPr>
          <p:cNvPr id="3" name="Picture 2" descr="Risk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71" y="1582739"/>
            <a:ext cx="5177602" cy="5168900"/>
          </a:xfrm>
          <a:prstGeom prst="rect">
            <a:avLst/>
          </a:prstGeom>
        </p:spPr>
      </p:pic>
    </p:spTree>
    <p:extLst>
      <p:ext uri="{BB962C8B-B14F-4D97-AF65-F5344CB8AC3E}">
        <p14:creationId xmlns:p14="http://schemas.microsoft.com/office/powerpoint/2010/main" val="2724168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a:t>
            </a:r>
            <a:r>
              <a:rPr lang="mr-IN" dirty="0"/>
              <a:t>–</a:t>
            </a:r>
            <a:r>
              <a:rPr lang="en-US" dirty="0"/>
              <a:t> child protection risks</a:t>
            </a:r>
          </a:p>
        </p:txBody>
      </p:sp>
      <p:pic>
        <p:nvPicPr>
          <p:cNvPr id="5" name="Picture Placeholder 4" descr="Screen Shot 2019-10-07 at 9.19.24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598" r="-31598"/>
          <a:stretch>
            <a:fillRect/>
          </a:stretch>
        </p:blipFill>
        <p:spPr>
          <a:xfrm>
            <a:off x="217714" y="-936421"/>
            <a:ext cx="4340225" cy="7884215"/>
          </a:xfrm>
        </p:spPr>
      </p:pic>
      <p:sp>
        <p:nvSpPr>
          <p:cNvPr id="4" name="Text Placeholder 3"/>
          <p:cNvSpPr>
            <a:spLocks noGrp="1"/>
          </p:cNvSpPr>
          <p:nvPr>
            <p:ph type="body" sz="quarter" idx="12"/>
          </p:nvPr>
        </p:nvSpPr>
        <p:spPr/>
        <p:txBody>
          <a:bodyPr/>
          <a:lstStyle/>
          <a:p>
            <a:r>
              <a:rPr lang="en-US" dirty="0"/>
              <a:t>Standard 8 : Physical and emotional </a:t>
            </a:r>
            <a:r>
              <a:rPr lang="en-US" dirty="0" err="1"/>
              <a:t>maltreament</a:t>
            </a:r>
            <a:endParaRPr lang="en-US" dirty="0"/>
          </a:p>
          <a:p>
            <a:pPr lvl="1"/>
            <a:r>
              <a:rPr lang="en-US" dirty="0"/>
              <a:t>Neglect  + Emotional Abuse</a:t>
            </a:r>
          </a:p>
          <a:p>
            <a:pPr lvl="1"/>
            <a:r>
              <a:rPr lang="en-US" dirty="0"/>
              <a:t>Reflecting the new evidence</a:t>
            </a:r>
            <a:br>
              <a:rPr lang="en-US" dirty="0"/>
            </a:br>
            <a:endParaRPr lang="en-US" dirty="0"/>
          </a:p>
          <a:p>
            <a:r>
              <a:rPr lang="en-US" dirty="0"/>
              <a:t>Standard 9 : Includes broader </a:t>
            </a:r>
            <a:r>
              <a:rPr lang="en-US" u="sng" dirty="0"/>
              <a:t>gender-based </a:t>
            </a:r>
            <a:r>
              <a:rPr lang="en-US" dirty="0"/>
              <a:t>violence: </a:t>
            </a:r>
          </a:p>
          <a:p>
            <a:pPr lvl="1"/>
            <a:r>
              <a:rPr lang="en-US" dirty="0"/>
              <a:t>Reflects gender inequality as root cause</a:t>
            </a:r>
          </a:p>
          <a:p>
            <a:pPr lvl="1"/>
            <a:r>
              <a:rPr lang="en-US" dirty="0"/>
              <a:t>Social and gender norms change where possible</a:t>
            </a:r>
          </a:p>
          <a:p>
            <a:pPr lvl="1"/>
            <a:r>
              <a:rPr lang="en-US" dirty="0"/>
              <a:t>Strengthens survivor-centered approach</a:t>
            </a:r>
          </a:p>
          <a:p>
            <a:pPr lvl="1"/>
            <a:endParaRPr lang="en-US" dirty="0"/>
          </a:p>
        </p:txBody>
      </p:sp>
    </p:spTree>
    <p:extLst>
      <p:ext uri="{BB962C8B-B14F-4D97-AF65-F5344CB8AC3E}">
        <p14:creationId xmlns:p14="http://schemas.microsoft.com/office/powerpoint/2010/main" val="23952195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n-US" sz="3000" dirty="0"/>
              <a:t>Pillar 3 </a:t>
            </a:r>
            <a:r>
              <a:rPr lang="mr-IN" sz="3000" dirty="0"/>
              <a:t>–</a:t>
            </a:r>
            <a:r>
              <a:rPr lang="en-US" sz="3000" dirty="0"/>
              <a:t> to develop adequate strategies</a:t>
            </a:r>
          </a:p>
        </p:txBody>
      </p:sp>
      <p:pic>
        <p:nvPicPr>
          <p:cNvPr id="2" name="Picture Placeholder 1" descr="Screen Shot 2019-10-07 at 9.19.3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978" r="-29978"/>
          <a:stretch>
            <a:fillRect/>
          </a:stretch>
        </p:blipFill>
        <p:spPr>
          <a:xfrm>
            <a:off x="0" y="-1000559"/>
            <a:ext cx="4340225" cy="7858559"/>
          </a:xfrm>
        </p:spPr>
      </p:pic>
      <p:sp>
        <p:nvSpPr>
          <p:cNvPr id="7" name="Text Placeholder 6"/>
          <p:cNvSpPr>
            <a:spLocks noGrp="1"/>
          </p:cNvSpPr>
          <p:nvPr>
            <p:ph type="body" sz="quarter" idx="12"/>
          </p:nvPr>
        </p:nvSpPr>
        <p:spPr>
          <a:xfrm>
            <a:off x="4340225" y="1582738"/>
            <a:ext cx="7645888" cy="5275262"/>
          </a:xfrm>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smtClean="0"/>
              <a:t>Framed by the socio</a:t>
            </a:r>
            <a:r>
              <a:rPr lang="en-US" dirty="0"/>
              <a:t>-ecological model &amp;</a:t>
            </a:r>
            <a:r>
              <a:rPr lang="en-US" dirty="0" smtClean="0"/>
              <a:t> </a:t>
            </a:r>
            <a:r>
              <a:rPr lang="en-US" dirty="0"/>
              <a:t>systems thinking </a:t>
            </a:r>
          </a:p>
          <a:p>
            <a:r>
              <a:rPr lang="en-US" dirty="0" smtClean="0"/>
              <a:t>Links </a:t>
            </a:r>
            <a:r>
              <a:rPr lang="en-US" dirty="0"/>
              <a:t>with INSPIRE</a:t>
            </a:r>
          </a:p>
        </p:txBody>
      </p:sp>
      <p:pic>
        <p:nvPicPr>
          <p:cNvPr id="8" name="Picture 7" descr="Macintosh HD:Users:hannah1:Dropbox:Editing CPMS 2019:Artwork:Standard art work:St.14 Socio-ecological model:Draft 2:Socio-ecological model 1.pdf"/>
          <p:cNvPicPr/>
          <p:nvPr/>
        </p:nvPicPr>
        <p:blipFill rotWithShape="1">
          <a:blip r:embed="rId4">
            <a:extLst>
              <a:ext uri="{28A0092B-C50C-407E-A947-70E740481C1C}">
                <a14:useLocalDpi xmlns:a14="http://schemas.microsoft.com/office/drawing/2010/main" val="0"/>
              </a:ext>
            </a:extLst>
          </a:blip>
          <a:srcRect l="8548" r="9544" b="12951"/>
          <a:stretch/>
        </p:blipFill>
        <p:spPr bwMode="auto">
          <a:xfrm>
            <a:off x="4841876" y="1582737"/>
            <a:ext cx="5521323" cy="3692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0981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n-US" sz="3000" dirty="0"/>
              <a:t>Pillar 3 </a:t>
            </a:r>
            <a:r>
              <a:rPr lang="mr-IN" sz="3000" dirty="0"/>
              <a:t>–</a:t>
            </a:r>
            <a:r>
              <a:rPr lang="en-US" sz="3000" dirty="0"/>
              <a:t> to develop adequate strategies</a:t>
            </a:r>
          </a:p>
        </p:txBody>
      </p:sp>
      <p:pic>
        <p:nvPicPr>
          <p:cNvPr id="2" name="Picture Placeholder 1" descr="Screen Shot 2019-10-07 at 9.19.3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978" r="-29978"/>
          <a:stretch>
            <a:fillRect/>
          </a:stretch>
        </p:blipFill>
        <p:spPr>
          <a:xfrm>
            <a:off x="0" y="-1000559"/>
            <a:ext cx="4340225" cy="7858559"/>
          </a:xfrm>
        </p:spPr>
      </p:pic>
      <p:sp>
        <p:nvSpPr>
          <p:cNvPr id="7" name="Text Placeholder 6"/>
          <p:cNvSpPr>
            <a:spLocks noGrp="1"/>
          </p:cNvSpPr>
          <p:nvPr>
            <p:ph type="body" sz="quarter" idx="12"/>
          </p:nvPr>
        </p:nvSpPr>
        <p:spPr>
          <a:xfrm>
            <a:off x="4340225" y="1907476"/>
            <a:ext cx="7645888" cy="4493324"/>
          </a:xfrm>
        </p:spPr>
        <p:txBody>
          <a:bodyPr>
            <a:normAutofit/>
          </a:bodyPr>
          <a:lstStyle/>
          <a:p>
            <a:r>
              <a:rPr lang="en-US" dirty="0"/>
              <a:t>New standards on</a:t>
            </a:r>
          </a:p>
          <a:p>
            <a:pPr lvl="1"/>
            <a:r>
              <a:rPr lang="en-US" dirty="0"/>
              <a:t>Strengthening family &amp; caregiving environments</a:t>
            </a:r>
          </a:p>
          <a:p>
            <a:pPr lvl="1"/>
            <a:r>
              <a:rPr lang="en-US" dirty="0"/>
              <a:t>Alternative care  </a:t>
            </a:r>
            <a:br>
              <a:rPr lang="en-US" dirty="0"/>
            </a:br>
            <a:endParaRPr lang="en-US" dirty="0"/>
          </a:p>
          <a:p>
            <a:r>
              <a:rPr lang="en-US" dirty="0"/>
              <a:t>Significant updates: </a:t>
            </a:r>
          </a:p>
          <a:p>
            <a:pPr lvl="1"/>
            <a:r>
              <a:rPr lang="en-US" dirty="0"/>
              <a:t>Standard 15: more than CFS! </a:t>
            </a:r>
          </a:p>
          <a:p>
            <a:pPr lvl="1"/>
            <a:r>
              <a:rPr lang="en-US" dirty="0"/>
              <a:t>Standard 17: working towards community-led processes </a:t>
            </a:r>
          </a:p>
          <a:p>
            <a:pPr lvl="1"/>
            <a:r>
              <a:rPr lang="en-US" dirty="0"/>
              <a:t>Standard 20: a protective strategy! </a:t>
            </a:r>
          </a:p>
        </p:txBody>
      </p:sp>
    </p:spTree>
    <p:extLst>
      <p:ext uri="{BB962C8B-B14F-4D97-AF65-F5344CB8AC3E}">
        <p14:creationId xmlns:p14="http://schemas.microsoft.com/office/powerpoint/2010/main" val="747627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Hugely popular</a:t>
            </a:r>
          </a:p>
        </p:txBody>
      </p:sp>
      <p:sp>
        <p:nvSpPr>
          <p:cNvPr id="7" name="Text Placeholder 6"/>
          <p:cNvSpPr>
            <a:spLocks noGrp="1"/>
          </p:cNvSpPr>
          <p:nvPr>
            <p:ph type="body" sz="quarter" idx="12"/>
          </p:nvPr>
        </p:nvSpPr>
        <p:spPr>
          <a:xfrm>
            <a:off x="4100512" y="2400300"/>
            <a:ext cx="7733111" cy="2128838"/>
          </a:xfrm>
        </p:spPr>
        <p:txBody>
          <a:bodyPr>
            <a:normAutofit fontScale="92500" lnSpcReduction="10000"/>
          </a:bodyPr>
          <a:lstStyle/>
          <a:p>
            <a:r>
              <a:rPr lang="en-US" dirty="0"/>
              <a:t>74 000 users in 50+ countries </a:t>
            </a:r>
          </a:p>
          <a:p>
            <a:r>
              <a:rPr lang="en-US" dirty="0"/>
              <a:t>14 translations</a:t>
            </a:r>
          </a:p>
          <a:p>
            <a:r>
              <a:rPr lang="en-US" dirty="0"/>
              <a:t>18 </a:t>
            </a:r>
            <a:r>
              <a:rPr lang="en-US" dirty="0" smtClean="0"/>
              <a:t>countries </a:t>
            </a:r>
            <a:r>
              <a:rPr lang="en-US" dirty="0" err="1"/>
              <a:t>contextualised</a:t>
            </a:r>
            <a:r>
              <a:rPr lang="en-US" dirty="0"/>
              <a:t>/adapted it</a:t>
            </a:r>
          </a:p>
          <a:p>
            <a:r>
              <a:rPr lang="en-US" dirty="0"/>
              <a:t>2</a:t>
            </a:r>
            <a:r>
              <a:rPr lang="en-US" baseline="30000" dirty="0"/>
              <a:t>nd</a:t>
            </a:r>
            <a:r>
              <a:rPr lang="en-US" dirty="0"/>
              <a:t> most downloaded set of standards on HSP app</a:t>
            </a:r>
          </a:p>
        </p:txBody>
      </p:sp>
      <p:sp>
        <p:nvSpPr>
          <p:cNvPr id="8" name="Text Placeholder 7"/>
          <p:cNvSpPr>
            <a:spLocks noGrp="1"/>
          </p:cNvSpPr>
          <p:nvPr>
            <p:ph type="body" sz="quarter" idx="13"/>
          </p:nvPr>
        </p:nvSpPr>
        <p:spPr/>
        <p:txBody>
          <a:bodyPr/>
          <a:lstStyle/>
          <a:p>
            <a:r>
              <a:rPr lang="en-US" dirty="0"/>
              <a:t>2012 edition</a:t>
            </a:r>
          </a:p>
        </p:txBody>
      </p:sp>
      <p:pic>
        <p:nvPicPr>
          <p:cNvPr id="3" name="Picture 2"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4568803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Pillar 4 </a:t>
            </a:r>
            <a:r>
              <a:rPr lang="mr-IN" dirty="0"/>
              <a:t>–</a:t>
            </a:r>
            <a:r>
              <a:rPr lang="en-US" dirty="0"/>
              <a:t> to work across sectors</a:t>
            </a:r>
          </a:p>
        </p:txBody>
      </p:sp>
      <p:sp>
        <p:nvSpPr>
          <p:cNvPr id="16" name="Text Placeholder 15"/>
          <p:cNvSpPr>
            <a:spLocks noGrp="1"/>
          </p:cNvSpPr>
          <p:nvPr>
            <p:ph type="body" sz="quarter" idx="12"/>
          </p:nvPr>
        </p:nvSpPr>
        <p:spPr/>
        <p:txBody>
          <a:bodyPr>
            <a:normAutofit/>
          </a:bodyPr>
          <a:lstStyle/>
          <a:p>
            <a:r>
              <a:rPr lang="en-US" dirty="0"/>
              <a:t>Integrated approaches, joint programming and child protection mainstreaming</a:t>
            </a:r>
          </a:p>
          <a:p>
            <a:pPr lvl="0"/>
            <a:r>
              <a:rPr lang="en-US" dirty="0"/>
              <a:t>Increasing recognition of the Centrality of Protection across all sectors.</a:t>
            </a:r>
          </a:p>
          <a:p>
            <a:pPr lvl="0"/>
            <a:r>
              <a:rPr lang="en-US" dirty="0"/>
              <a:t>Highlights negative impacts of sectoral programming which is blind to child protection risks.    </a:t>
            </a:r>
            <a:endParaRPr lang="en-CA" dirty="0"/>
          </a:p>
          <a:p>
            <a:endParaRPr lang="en-US" dirty="0"/>
          </a:p>
        </p:txBody>
      </p:sp>
      <p:pic>
        <p:nvPicPr>
          <p:cNvPr id="2" name="Picture 1" descr="Screen Shot 2019-10-07 at 9.1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813251"/>
            <a:ext cx="2362514" cy="7837714"/>
          </a:xfrm>
          <a:prstGeom prst="rect">
            <a:avLst/>
          </a:prstGeom>
        </p:spPr>
      </p:pic>
    </p:spTree>
    <p:extLst>
      <p:ext uri="{BB962C8B-B14F-4D97-AF65-F5344CB8AC3E}">
        <p14:creationId xmlns:p14="http://schemas.microsoft.com/office/powerpoint/2010/main" val="22979308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Pillar 4 </a:t>
            </a:r>
            <a:r>
              <a:rPr lang="mr-IN" dirty="0"/>
              <a:t>–</a:t>
            </a:r>
            <a:r>
              <a:rPr lang="en-US" dirty="0"/>
              <a:t> to work across sectors</a:t>
            </a:r>
          </a:p>
        </p:txBody>
      </p:sp>
      <p:sp>
        <p:nvSpPr>
          <p:cNvPr id="16" name="Text Placeholder 15"/>
          <p:cNvSpPr>
            <a:spLocks noGrp="1"/>
          </p:cNvSpPr>
          <p:nvPr>
            <p:ph type="body" sz="quarter" idx="12"/>
          </p:nvPr>
        </p:nvSpPr>
        <p:spPr>
          <a:xfrm>
            <a:off x="4890100" y="1907476"/>
            <a:ext cx="7301900" cy="4493324"/>
          </a:xfrm>
        </p:spPr>
        <p:txBody>
          <a:bodyPr>
            <a:normAutofit/>
          </a:bodyPr>
          <a:lstStyle/>
          <a:p>
            <a:r>
              <a:rPr lang="en-US" dirty="0"/>
              <a:t>New Standards: </a:t>
            </a:r>
          </a:p>
          <a:p>
            <a:pPr lvl="1"/>
            <a:r>
              <a:rPr lang="en-US" dirty="0"/>
              <a:t>21: Food security &amp; CP</a:t>
            </a:r>
          </a:p>
          <a:p>
            <a:pPr lvl="1"/>
            <a:r>
              <a:rPr lang="en-US" dirty="0"/>
              <a:t>22: Livelihoods &amp; CP</a:t>
            </a:r>
            <a:br>
              <a:rPr lang="en-US" dirty="0"/>
            </a:br>
            <a:endParaRPr lang="en-US" dirty="0"/>
          </a:p>
          <a:p>
            <a:r>
              <a:rPr lang="en-US" dirty="0"/>
              <a:t>Integration of distribution across standards</a:t>
            </a:r>
            <a:br>
              <a:rPr lang="en-US" dirty="0"/>
            </a:br>
            <a:endParaRPr lang="en-US" dirty="0"/>
          </a:p>
          <a:p>
            <a:r>
              <a:rPr lang="en-US" dirty="0"/>
              <a:t>Key Actions for: </a:t>
            </a:r>
          </a:p>
          <a:p>
            <a:pPr lvl="1"/>
            <a:r>
              <a:rPr lang="en-US" dirty="0"/>
              <a:t>CP actors, </a:t>
            </a:r>
          </a:p>
          <a:p>
            <a:pPr lvl="1"/>
            <a:r>
              <a:rPr lang="en-US" dirty="0"/>
              <a:t>other sectoral actors, </a:t>
            </a:r>
          </a:p>
          <a:p>
            <a:pPr lvl="1"/>
            <a:r>
              <a:rPr lang="en-US" dirty="0"/>
              <a:t>Both CP &amp; sectoral actors together</a:t>
            </a:r>
          </a:p>
        </p:txBody>
      </p:sp>
      <p:pic>
        <p:nvPicPr>
          <p:cNvPr id="2" name="Picture 1" descr="Screen Shot 2019-10-07 at 9.1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813251"/>
            <a:ext cx="2362514" cy="7837714"/>
          </a:xfrm>
          <a:prstGeom prst="rect">
            <a:avLst/>
          </a:prstGeom>
        </p:spPr>
      </p:pic>
    </p:spTree>
    <p:extLst>
      <p:ext uri="{BB962C8B-B14F-4D97-AF65-F5344CB8AC3E}">
        <p14:creationId xmlns:p14="http://schemas.microsoft.com/office/powerpoint/2010/main" val="2571527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26" y="257176"/>
            <a:ext cx="7493176" cy="1325563"/>
          </a:xfrm>
        </p:spPr>
        <p:txBody>
          <a:bodyPr/>
          <a:lstStyle/>
          <a:p>
            <a:r>
              <a:rPr lang="en-CA" dirty="0"/>
              <a:t>Annexes</a:t>
            </a:r>
            <a:endParaRPr lang="en-US" dirty="0"/>
          </a:p>
        </p:txBody>
      </p:sp>
      <p:sp>
        <p:nvSpPr>
          <p:cNvPr id="4" name="Text Placeholder 3"/>
          <p:cNvSpPr>
            <a:spLocks noGrp="1"/>
          </p:cNvSpPr>
          <p:nvPr>
            <p:ph type="body" sz="quarter" idx="12"/>
          </p:nvPr>
        </p:nvSpPr>
        <p:spPr>
          <a:xfrm>
            <a:off x="5851526" y="1907476"/>
            <a:ext cx="7493176" cy="4493324"/>
          </a:xfrm>
        </p:spPr>
        <p:txBody>
          <a:bodyPr/>
          <a:lstStyle/>
          <a:p>
            <a:r>
              <a:rPr lang="en-US" dirty="0"/>
              <a:t>Relatively unchanged</a:t>
            </a:r>
          </a:p>
          <a:p>
            <a:r>
              <a:rPr lang="en-US" dirty="0"/>
              <a:t>On line:</a:t>
            </a:r>
          </a:p>
          <a:p>
            <a:pPr lvl="1"/>
            <a:r>
              <a:rPr lang="en-US" dirty="0"/>
              <a:t>Extensive </a:t>
            </a:r>
            <a:r>
              <a:rPr lang="en-US" dirty="0">
                <a:solidFill>
                  <a:srgbClr val="0388C5"/>
                </a:solidFill>
              </a:rPr>
              <a:t>glossary</a:t>
            </a:r>
          </a:p>
          <a:p>
            <a:pPr lvl="1"/>
            <a:r>
              <a:rPr lang="en-US" dirty="0">
                <a:solidFill>
                  <a:srgbClr val="0388C5"/>
                </a:solidFill>
              </a:rPr>
              <a:t>Resource list </a:t>
            </a:r>
            <a:r>
              <a:rPr lang="en-US" dirty="0"/>
              <a:t>that will be updated</a:t>
            </a:r>
          </a:p>
          <a:p>
            <a:pPr lvl="1"/>
            <a:r>
              <a:rPr lang="en-US" dirty="0"/>
              <a:t>Major addition - </a:t>
            </a:r>
            <a:r>
              <a:rPr lang="en-US" b="1" dirty="0">
                <a:solidFill>
                  <a:schemeClr val="accent2"/>
                </a:solidFill>
              </a:rPr>
              <a:t>Table of indicators</a:t>
            </a:r>
          </a:p>
        </p:txBody>
      </p:sp>
      <p:pic>
        <p:nvPicPr>
          <p:cNvPr id="6" name="Picture Placeholder 5" descr="Screen Shot 2019-10-09 at 1.43.45 A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128" b="-197128"/>
          <a:stretch>
            <a:fillRect/>
          </a:stretch>
        </p:blipFill>
        <p:spPr>
          <a:xfrm>
            <a:off x="101599" y="-914400"/>
            <a:ext cx="5724526" cy="6858000"/>
          </a:xfrm>
        </p:spPr>
      </p:pic>
      <p:pic>
        <p:nvPicPr>
          <p:cNvPr id="7" name="Picture 6" descr="Screen Shot 2019-10-09 at 1.41.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0"/>
            <a:ext cx="5851527" cy="1835150"/>
          </a:xfrm>
          <a:prstGeom prst="rect">
            <a:avLst/>
          </a:prstGeom>
        </p:spPr>
      </p:pic>
      <p:pic>
        <p:nvPicPr>
          <p:cNvPr id="10" name="Picture 9" descr="Screen Shot 2019-10-09 at 1.41.2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9376"/>
            <a:ext cx="5838826" cy="1807274"/>
          </a:xfrm>
          <a:prstGeom prst="rect">
            <a:avLst/>
          </a:prstGeom>
        </p:spPr>
      </p:pic>
      <p:pic>
        <p:nvPicPr>
          <p:cNvPr id="11" name="Picture 10" descr="Screen Shot 2019-10-09 at 1.41.0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46650"/>
            <a:ext cx="5865600" cy="1911350"/>
          </a:xfrm>
          <a:prstGeom prst="rect">
            <a:avLst/>
          </a:prstGeom>
        </p:spPr>
      </p:pic>
    </p:spTree>
    <p:extLst>
      <p:ext uri="{BB962C8B-B14F-4D97-AF65-F5344CB8AC3E}">
        <p14:creationId xmlns:p14="http://schemas.microsoft.com/office/powerpoint/2010/main" val="23785900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2" y="0"/>
            <a:ext cx="11044910" cy="1325563"/>
          </a:xfrm>
        </p:spPr>
        <p:txBody>
          <a:bodyPr/>
          <a:lstStyle/>
          <a:p>
            <a:r>
              <a:rPr lang="en-US" dirty="0"/>
              <a:t>Global roll-out 2020-2021 	</a:t>
            </a:r>
            <a:endParaRPr lang="en-US" sz="2400" dirty="0"/>
          </a:p>
        </p:txBody>
      </p:sp>
      <p:sp>
        <p:nvSpPr>
          <p:cNvPr id="3" name="Text Placeholder 2"/>
          <p:cNvSpPr>
            <a:spLocks noGrp="1"/>
          </p:cNvSpPr>
          <p:nvPr>
            <p:ph type="body" sz="quarter" idx="10"/>
          </p:nvPr>
        </p:nvSpPr>
        <p:spPr/>
        <p:txBody>
          <a:bodyPr/>
          <a:lstStyle/>
          <a:p>
            <a:endParaRPr lang="en-US" dirty="0"/>
          </a:p>
        </p:txBody>
      </p:sp>
      <p:sp>
        <p:nvSpPr>
          <p:cNvPr id="6" name="Rectangle 5"/>
          <p:cNvSpPr/>
          <p:nvPr/>
        </p:nvSpPr>
        <p:spPr>
          <a:xfrm>
            <a:off x="4218646" y="6387583"/>
            <a:ext cx="4262705" cy="523220"/>
          </a:xfrm>
          <a:prstGeom prst="rect">
            <a:avLst/>
          </a:prstGeom>
        </p:spPr>
        <p:txBody>
          <a:bodyPr wrap="none">
            <a:spAutoFit/>
          </a:bodyPr>
          <a:lstStyle/>
          <a:p>
            <a:pPr algn="ctr"/>
            <a:r>
              <a:rPr lang="en-US" sz="2800" b="1" dirty="0">
                <a:solidFill>
                  <a:schemeClr val="accent5"/>
                </a:solidFill>
              </a:rPr>
              <a:t>cpms.wg@alliancecpha.org</a:t>
            </a:r>
          </a:p>
        </p:txBody>
      </p:sp>
      <p:graphicFrame>
        <p:nvGraphicFramePr>
          <p:cNvPr id="7" name="Table 6"/>
          <p:cNvGraphicFramePr>
            <a:graphicFrameLocks noGrp="1"/>
          </p:cNvGraphicFramePr>
          <p:nvPr>
            <p:extLst>
              <p:ext uri="{D42A27DB-BD31-4B8C-83A1-F6EECF244321}">
                <p14:modId xmlns:p14="http://schemas.microsoft.com/office/powerpoint/2010/main" val="3486091856"/>
              </p:ext>
            </p:extLst>
          </p:nvPr>
        </p:nvGraphicFramePr>
        <p:xfrm>
          <a:off x="444354" y="1067077"/>
          <a:ext cx="11260813" cy="5320506"/>
        </p:xfrm>
        <a:graphic>
          <a:graphicData uri="http://schemas.openxmlformats.org/drawingml/2006/table">
            <a:tbl>
              <a:tblPr firstRow="1" bandRow="1">
                <a:tableStyleId>{F5AB1C69-6EDB-4FF4-983F-18BD219EF322}</a:tableStyleId>
              </a:tblPr>
              <a:tblGrid>
                <a:gridCol w="7874146"/>
                <a:gridCol w="3386667"/>
              </a:tblGrid>
              <a:tr h="554302">
                <a:tc>
                  <a:txBody>
                    <a:bodyPr/>
                    <a:lstStyle/>
                    <a:p>
                      <a:r>
                        <a:rPr lang="en-US" sz="2400" dirty="0" smtClean="0"/>
                        <a:t>Activity</a:t>
                      </a:r>
                      <a:endParaRPr lang="en-US" sz="2400" dirty="0"/>
                    </a:p>
                  </a:txBody>
                  <a:tcPr/>
                </a:tc>
                <a:tc>
                  <a:txBody>
                    <a:bodyPr/>
                    <a:lstStyle/>
                    <a:p>
                      <a:r>
                        <a:rPr lang="en-US" sz="2800" dirty="0" smtClean="0"/>
                        <a:t>Anticipated date</a:t>
                      </a:r>
                      <a:endParaRPr lang="en-US" sz="28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Global launch of handbook, online tool and app in English</a:t>
                      </a:r>
                      <a:endParaRPr lang="en-CA" sz="2400" dirty="0" smtClean="0"/>
                    </a:p>
                    <a:p>
                      <a:endParaRPr lang="en-US" sz="2400" dirty="0"/>
                    </a:p>
                  </a:txBody>
                  <a:tcPr/>
                </a:tc>
                <a:tc>
                  <a:txBody>
                    <a:bodyPr/>
                    <a:lstStyle/>
                    <a:p>
                      <a:r>
                        <a:rPr lang="en-US" sz="2400" dirty="0" smtClean="0"/>
                        <a:t>October 15 Geneva</a:t>
                      </a:r>
                      <a:endParaRPr lang="en-US" sz="2400" dirty="0"/>
                    </a:p>
                  </a:txBody>
                  <a:tcPr/>
                </a:tc>
              </a:tr>
              <a:tr h="554302">
                <a:tc>
                  <a:txBody>
                    <a:bodyPr/>
                    <a:lstStyle/>
                    <a:p>
                      <a:r>
                        <a:rPr lang="en-US" sz="2400" dirty="0" smtClean="0"/>
                        <a:t>UK launch</a:t>
                      </a:r>
                      <a:endParaRPr lang="en-US" sz="2400" dirty="0"/>
                    </a:p>
                  </a:txBody>
                  <a:tcPr/>
                </a:tc>
                <a:tc>
                  <a:txBody>
                    <a:bodyPr/>
                    <a:lstStyle/>
                    <a:p>
                      <a:r>
                        <a:rPr lang="en-US" sz="2400" dirty="0" smtClean="0"/>
                        <a:t>November 20 London</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What’s New video &amp; first global and regional webinars</a:t>
                      </a:r>
                      <a:endParaRPr lang="en-CA" sz="2400" dirty="0" smtClean="0"/>
                    </a:p>
                    <a:p>
                      <a:endParaRPr lang="en-US" sz="2400" dirty="0"/>
                    </a:p>
                  </a:txBody>
                  <a:tcPr/>
                </a:tc>
                <a:tc>
                  <a:txBody>
                    <a:bodyPr/>
                    <a:lstStyle/>
                    <a:p>
                      <a:r>
                        <a:rPr lang="en-US" sz="2400" dirty="0" smtClean="0"/>
                        <a:t>December 2019</a:t>
                      </a:r>
                      <a:endParaRPr lang="en-US" sz="2400" dirty="0"/>
                    </a:p>
                  </a:txBody>
                  <a:tcPr/>
                </a:tc>
              </a:tr>
              <a:tr h="554302">
                <a:tc>
                  <a:txBody>
                    <a:bodyPr/>
                    <a:lstStyle/>
                    <a:p>
                      <a:r>
                        <a:rPr lang="en-US" sz="2400" dirty="0" smtClean="0"/>
                        <a:t>Global launch</a:t>
                      </a:r>
                      <a:r>
                        <a:rPr lang="en-US" sz="2400" baseline="0" dirty="0" smtClean="0"/>
                        <a:t> of all materials in French, Spanish &amp; Arabic</a:t>
                      </a:r>
                      <a:endParaRPr lang="en-US" sz="2400" dirty="0"/>
                    </a:p>
                  </a:txBody>
                  <a:tcPr/>
                </a:tc>
                <a:tc>
                  <a:txBody>
                    <a:bodyPr/>
                    <a:lstStyle/>
                    <a:p>
                      <a:r>
                        <a:rPr lang="en-US" sz="2400" dirty="0" smtClean="0"/>
                        <a:t>January / February 2020</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Update of Alliance Face to Face training materials to align with 2019 edition</a:t>
                      </a:r>
                      <a:endParaRPr lang="en-CA" sz="2400" dirty="0" smtClean="0"/>
                    </a:p>
                    <a:p>
                      <a:endParaRPr lang="en-US" sz="2400" dirty="0"/>
                    </a:p>
                  </a:txBody>
                  <a:tcPr/>
                </a:tc>
                <a:tc>
                  <a:txBody>
                    <a:bodyPr/>
                    <a:lstStyle/>
                    <a:p>
                      <a:r>
                        <a:rPr lang="en-US" sz="2400" dirty="0" smtClean="0"/>
                        <a:t>Early 2020</a:t>
                      </a:r>
                      <a:endParaRPr lang="en-US" sz="2400" dirty="0"/>
                    </a:p>
                  </a:txBody>
                  <a:tcPr/>
                </a:tc>
              </a:tr>
              <a:tr h="55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Country level support for launches, planning sessions, </a:t>
                      </a:r>
                      <a:r>
                        <a:rPr lang="en-US" sz="2400" dirty="0" err="1" smtClean="0"/>
                        <a:t>contextualisation</a:t>
                      </a:r>
                      <a:endParaRPr lang="en-CA" sz="2400" dirty="0" smtClean="0"/>
                    </a:p>
                  </a:txBody>
                  <a:tcPr/>
                </a:tc>
                <a:tc>
                  <a:txBody>
                    <a:bodyPr/>
                    <a:lstStyle/>
                    <a:p>
                      <a:r>
                        <a:rPr lang="en-US" sz="2400" dirty="0" smtClean="0"/>
                        <a:t>Ongoing</a:t>
                      </a:r>
                      <a:endParaRPr lang="en-US" sz="2400" dirty="0"/>
                    </a:p>
                  </a:txBody>
                  <a:tcPr/>
                </a:tc>
              </a:tr>
            </a:tbl>
          </a:graphicData>
        </a:graphic>
      </p:graphicFrame>
    </p:spTree>
    <p:extLst>
      <p:ext uri="{BB962C8B-B14F-4D97-AF65-F5344CB8AC3E}">
        <p14:creationId xmlns:p14="http://schemas.microsoft.com/office/powerpoint/2010/main" val="6753634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POP QUIZ!!</a:t>
            </a:r>
          </a:p>
        </p:txBody>
      </p:sp>
      <p:sp>
        <p:nvSpPr>
          <p:cNvPr id="3" name="Text Placeholder 2"/>
          <p:cNvSpPr>
            <a:spLocks noGrp="1"/>
          </p:cNvSpPr>
          <p:nvPr>
            <p:ph type="body" sz="quarter" idx="10"/>
          </p:nvPr>
        </p:nvSpPr>
        <p:spPr/>
        <p:txBody>
          <a:bodyPr>
            <a:normAutofit fontScale="92500"/>
          </a:bodyPr>
          <a:lstStyle/>
          <a:p>
            <a:r>
              <a:rPr lang="en-US" dirty="0"/>
              <a:t>It’s open book; the first hand that I see gets to answer the question</a:t>
            </a:r>
          </a:p>
        </p:txBody>
      </p:sp>
      <p:sp>
        <p:nvSpPr>
          <p:cNvPr id="4" name="Text Placeholder 3"/>
          <p:cNvSpPr>
            <a:spLocks noGrp="1"/>
          </p:cNvSpPr>
          <p:nvPr>
            <p:ph type="body" sz="quarter" idx="12"/>
          </p:nvPr>
        </p:nvSpPr>
        <p:spPr/>
        <p:txBody>
          <a:bodyPr>
            <a:normAutofit fontScale="92500" lnSpcReduction="10000"/>
          </a:bodyPr>
          <a:lstStyle/>
          <a:p>
            <a:pPr marL="514350" indent="-514350">
              <a:buFont typeface="+mj-lt"/>
              <a:buAutoNum type="arabicPeriod"/>
            </a:pPr>
            <a:r>
              <a:rPr lang="en-US" dirty="0"/>
              <a:t>Which standard do I go to if I want to find out more about foster care arrangements for refugee children?</a:t>
            </a:r>
          </a:p>
          <a:p>
            <a:pPr marL="514350" indent="-514350">
              <a:buFont typeface="+mj-lt"/>
              <a:buAutoNum type="arabicPeriod"/>
            </a:pPr>
            <a:r>
              <a:rPr lang="en-US" dirty="0"/>
              <a:t>Draw the icon for integration between CP and all other sectors.</a:t>
            </a:r>
          </a:p>
          <a:p>
            <a:pPr marL="514350" indent="-514350">
              <a:buFont typeface="+mj-lt"/>
              <a:buAutoNum type="arabicPeriod"/>
            </a:pPr>
            <a:r>
              <a:rPr lang="en-US" dirty="0"/>
              <a:t>Where can I get more information beyond the standard itself</a:t>
            </a:r>
            <a:r>
              <a:rPr lang="en-US" dirty="0" smtClean="0"/>
              <a:t>?</a:t>
            </a:r>
          </a:p>
          <a:p>
            <a:pPr marL="514350" indent="-514350">
              <a:buFont typeface="+mj-lt"/>
              <a:buAutoNum type="arabicPeriod"/>
            </a:pPr>
            <a:r>
              <a:rPr lang="en-US" dirty="0" smtClean="0"/>
              <a:t>Under which pillar is Justice for Children?</a:t>
            </a:r>
          </a:p>
          <a:p>
            <a:pPr marL="514350" indent="-514350">
              <a:buFont typeface="+mj-lt"/>
              <a:buAutoNum type="arabicPeriod"/>
            </a:pPr>
            <a:r>
              <a:rPr lang="en-US" dirty="0" smtClean="0"/>
              <a:t>What percentage of the deaths of children (5-14) are attributable to unintentional injury?</a:t>
            </a:r>
          </a:p>
          <a:p>
            <a:pPr marL="514350" indent="-514350">
              <a:buFont typeface="+mj-lt"/>
              <a:buAutoNum type="arabicPeriod"/>
            </a:pPr>
            <a:r>
              <a:rPr lang="en-US" dirty="0" smtClean="0"/>
              <a:t>What is the topic of the last guidance note in the Physical and Emotional Maltreatment standard?</a:t>
            </a:r>
            <a:endParaRPr lang="en-US" dirty="0"/>
          </a:p>
          <a:p>
            <a:pPr marL="514350" indent="-51435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96" y="204349"/>
            <a:ext cx="1980830" cy="2509725"/>
          </a:xfrm>
          <a:prstGeom prst="rect">
            <a:avLst/>
          </a:prstGeom>
        </p:spPr>
      </p:pic>
    </p:spTree>
    <p:extLst>
      <p:ext uri="{BB962C8B-B14F-4D97-AF65-F5344CB8AC3E}">
        <p14:creationId xmlns:p14="http://schemas.microsoft.com/office/powerpoint/2010/main" val="1131263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more than the printed version?</a:t>
            </a:r>
          </a:p>
        </p:txBody>
      </p:sp>
      <p:sp>
        <p:nvSpPr>
          <p:cNvPr id="4" name="Text Placeholder 3"/>
          <p:cNvSpPr>
            <a:spLocks noGrp="1"/>
          </p:cNvSpPr>
          <p:nvPr>
            <p:ph type="body" sz="quarter" idx="12"/>
          </p:nvPr>
        </p:nvSpPr>
        <p:spPr>
          <a:xfrm>
            <a:off x="656021" y="1557867"/>
            <a:ext cx="10820015" cy="5027360"/>
          </a:xfrm>
        </p:spPr>
        <p:txBody>
          <a:bodyPr>
            <a:normAutofit fontScale="92500" lnSpcReduction="10000"/>
          </a:bodyPr>
          <a:lstStyle/>
          <a:p>
            <a:pPr marL="0" indent="0">
              <a:buNone/>
            </a:pPr>
            <a:r>
              <a:rPr lang="en-US" dirty="0"/>
              <a:t>On the Humanitarian Standards Partnership website, you will find</a:t>
            </a:r>
            <a:r>
              <a:rPr lang="en-US" dirty="0" smtClean="0"/>
              <a:t>:</a:t>
            </a:r>
          </a:p>
          <a:p>
            <a:pPr marL="0" indent="0">
              <a:buNone/>
            </a:pPr>
            <a:r>
              <a:rPr lang="en-GB" i="1" u="sng" dirty="0" smtClean="0">
                <a:hlinkClick r:id="rId3"/>
              </a:rPr>
              <a:t> </a:t>
            </a:r>
            <a:r>
              <a:rPr lang="en-GB" i="1" u="sng" dirty="0">
                <a:hlinkClick r:id="rId3"/>
              </a:rPr>
              <a:t>http://www.humanitarianstandardspartnership.org/</a:t>
            </a:r>
            <a:r>
              <a:rPr lang="en-US" i="1" dirty="0"/>
              <a:t> </a:t>
            </a:r>
          </a:p>
          <a:p>
            <a:pPr marL="0" indent="0">
              <a:buNone/>
            </a:pPr>
            <a:endParaRPr lang="en-US" dirty="0"/>
          </a:p>
          <a:p>
            <a:pPr marL="514350" indent="-514350">
              <a:buFont typeface="+mj-lt"/>
              <a:buAutoNum type="arabicPeriod"/>
            </a:pPr>
            <a:r>
              <a:rPr lang="en-US" dirty="0"/>
              <a:t>Online, interactive handbook </a:t>
            </a:r>
          </a:p>
          <a:p>
            <a:pPr marL="514350" indent="-514350">
              <a:buFont typeface="+mj-lt"/>
              <a:buAutoNum type="arabicPeriod"/>
            </a:pPr>
            <a:r>
              <a:rPr lang="en-US" dirty="0"/>
              <a:t>HSP App </a:t>
            </a:r>
          </a:p>
          <a:p>
            <a:pPr marL="514350" indent="-514350">
              <a:buFont typeface="+mj-lt"/>
              <a:buAutoNum type="arabicPeriod"/>
            </a:pPr>
            <a:r>
              <a:rPr lang="en-US" dirty="0"/>
              <a:t>Downloadable PDF </a:t>
            </a:r>
          </a:p>
          <a:p>
            <a:pPr marL="0" indent="0">
              <a:buNone/>
            </a:pPr>
            <a:endParaRPr lang="en-US" dirty="0"/>
          </a:p>
          <a:p>
            <a:pPr marL="0" indent="0">
              <a:buNone/>
            </a:pPr>
            <a:r>
              <a:rPr lang="en-US" dirty="0"/>
              <a:t>On the Alliance website, you will find (links to the above and)</a:t>
            </a:r>
            <a:r>
              <a:rPr lang="en-US" dirty="0" smtClean="0"/>
              <a:t>:</a:t>
            </a:r>
          </a:p>
          <a:p>
            <a:pPr marL="0" indent="0">
              <a:buNone/>
            </a:pPr>
            <a:r>
              <a:rPr lang="en-US" dirty="0"/>
              <a:t> </a:t>
            </a:r>
            <a:r>
              <a:rPr lang="en-US" dirty="0" smtClean="0"/>
              <a:t>http://</a:t>
            </a:r>
            <a:r>
              <a:rPr lang="en-US" dirty="0" err="1" smtClean="0"/>
              <a:t>www.cpie.info</a:t>
            </a:r>
            <a:r>
              <a:rPr lang="en-US" dirty="0" smtClean="0"/>
              <a:t>/2019cpms </a:t>
            </a:r>
            <a:endParaRPr lang="en-US" dirty="0"/>
          </a:p>
          <a:p>
            <a:pPr marL="514350" indent="-514350">
              <a:buFont typeface="+mj-lt"/>
              <a:buAutoNum type="arabicPeriod"/>
            </a:pPr>
            <a:r>
              <a:rPr lang="en-US" dirty="0"/>
              <a:t>32 page Summary PDF</a:t>
            </a:r>
          </a:p>
          <a:p>
            <a:pPr marL="514350" indent="-514350">
              <a:buFont typeface="+mj-lt"/>
              <a:buAutoNum type="arabicPeriod"/>
            </a:pPr>
            <a:r>
              <a:rPr lang="en-US" dirty="0"/>
              <a:t>This “What’s New” Briefing Pack</a:t>
            </a:r>
          </a:p>
          <a:p>
            <a:pPr marL="514350" indent="-514350">
              <a:buFont typeface="+mj-lt"/>
              <a:buAutoNum type="arabicPeriod"/>
            </a:pPr>
            <a:endParaRPr lang="en-US" dirty="0"/>
          </a:p>
          <a:p>
            <a:pPr marL="0" indent="0">
              <a:buNone/>
            </a:pPr>
            <a:endParaRPr lang="en-CA" dirty="0"/>
          </a:p>
          <a:p>
            <a:endParaRPr lang="en-US" dirty="0"/>
          </a:p>
        </p:txBody>
      </p:sp>
      <p:pic>
        <p:nvPicPr>
          <p:cNvPr id="3" name="Picture 2" descr="LogoHSP_Color_WhiteBack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966" y="1187809"/>
            <a:ext cx="2448034" cy="1966429"/>
          </a:xfrm>
          <a:prstGeom prst="rect">
            <a:avLst/>
          </a:prstGeom>
        </p:spPr>
      </p:pic>
      <p:pic>
        <p:nvPicPr>
          <p:cNvPr id="5" name="Picture 4" descr="THE ALLIA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3966" y="4665639"/>
            <a:ext cx="2448034" cy="1748596"/>
          </a:xfrm>
          <a:prstGeom prst="rect">
            <a:avLst/>
          </a:prstGeom>
        </p:spPr>
      </p:pic>
    </p:spTree>
    <p:extLst>
      <p:ext uri="{BB962C8B-B14F-4D97-AF65-F5344CB8AC3E}">
        <p14:creationId xmlns:p14="http://schemas.microsoft.com/office/powerpoint/2010/main" val="7686385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362" y="77606"/>
            <a:ext cx="4671638" cy="6487946"/>
          </a:xfrm>
          <a:prstGeom prst="rect">
            <a:avLst/>
          </a:prstGeom>
        </p:spPr>
      </p:pic>
      <p:sp>
        <p:nvSpPr>
          <p:cNvPr id="2" name="Title 1"/>
          <p:cNvSpPr>
            <a:spLocks noGrp="1"/>
          </p:cNvSpPr>
          <p:nvPr>
            <p:ph type="title"/>
          </p:nvPr>
        </p:nvSpPr>
        <p:spPr/>
        <p:txBody>
          <a:bodyPr/>
          <a:lstStyle/>
          <a:p>
            <a:r>
              <a:rPr lang="en-US" dirty="0"/>
              <a:t>Implications for us?</a:t>
            </a:r>
          </a:p>
        </p:txBody>
      </p:sp>
      <p:sp>
        <p:nvSpPr>
          <p:cNvPr id="3" name="Text Placeholder 2"/>
          <p:cNvSpPr>
            <a:spLocks noGrp="1"/>
          </p:cNvSpPr>
          <p:nvPr>
            <p:ph type="body" sz="quarter" idx="10"/>
          </p:nvPr>
        </p:nvSpPr>
        <p:spPr>
          <a:xfrm>
            <a:off x="1545022" y="2423848"/>
            <a:ext cx="5164813" cy="641879"/>
          </a:xfrm>
        </p:spPr>
        <p:txBody>
          <a:bodyPr>
            <a:normAutofit fontScale="85000" lnSpcReduction="20000"/>
          </a:bodyPr>
          <a:lstStyle/>
          <a:p>
            <a:r>
              <a:rPr lang="en-US" dirty="0"/>
              <a:t>Let’s start to consider what we want to do with the 2019 edition</a:t>
            </a:r>
          </a:p>
        </p:txBody>
      </p:sp>
      <p:sp>
        <p:nvSpPr>
          <p:cNvPr id="5" name="TextBox 4"/>
          <p:cNvSpPr txBox="1"/>
          <p:nvPr/>
        </p:nvSpPr>
        <p:spPr>
          <a:xfrm rot="20275956">
            <a:off x="521976" y="3349888"/>
            <a:ext cx="11310655" cy="646331"/>
          </a:xfrm>
          <a:prstGeom prst="rect">
            <a:avLst/>
          </a:prstGeom>
          <a:noFill/>
        </p:spPr>
        <p:txBody>
          <a:bodyPr wrap="square" rtlCol="0">
            <a:spAutoFit/>
          </a:bodyPr>
          <a:lstStyle/>
          <a:p>
            <a:r>
              <a:rPr lang="en-US" sz="3600" b="1" dirty="0">
                <a:solidFill>
                  <a:schemeClr val="accent3">
                    <a:lumMod val="75000"/>
                  </a:schemeClr>
                </a:solidFill>
              </a:rPr>
              <a:t>Thanks and now, let’s get to work with our updated tool</a:t>
            </a:r>
            <a:r>
              <a:rPr lang="en-US" sz="3600" b="1" dirty="0">
                <a:solidFill>
                  <a:schemeClr val="accent4">
                    <a:lumMod val="75000"/>
                  </a:schemeClr>
                </a:solidFill>
              </a:rPr>
              <a:t>!</a:t>
            </a:r>
          </a:p>
        </p:txBody>
      </p:sp>
    </p:spTree>
    <p:extLst>
      <p:ext uri="{BB962C8B-B14F-4D97-AF65-F5344CB8AC3E}">
        <p14:creationId xmlns:p14="http://schemas.microsoft.com/office/powerpoint/2010/main" val="4244648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3" y="528109"/>
            <a:ext cx="7300912" cy="1271587"/>
          </a:xfrm>
        </p:spPr>
        <p:txBody>
          <a:bodyPr/>
          <a:lstStyle/>
          <a:p>
            <a:r>
              <a:rPr lang="en-US" dirty="0"/>
              <a:t>However, there were gaps</a:t>
            </a:r>
            <a:r>
              <a:rPr lang="mr-IN" dirty="0"/>
              <a:t>…</a:t>
            </a:r>
            <a:endParaRPr lang="en-US" dirty="0"/>
          </a:p>
          <a:p>
            <a:endParaRPr lang="en-US" dirty="0"/>
          </a:p>
        </p:txBody>
      </p:sp>
      <p:sp>
        <p:nvSpPr>
          <p:cNvPr id="5" name="Text Placeholder 4"/>
          <p:cNvSpPr>
            <a:spLocks noGrp="1"/>
          </p:cNvSpPr>
          <p:nvPr>
            <p:ph type="body" sz="quarter" idx="12"/>
          </p:nvPr>
        </p:nvSpPr>
        <p:spPr>
          <a:xfrm>
            <a:off x="4100513" y="1285680"/>
            <a:ext cx="7716688" cy="5775520"/>
          </a:xfrm>
        </p:spPr>
        <p:txBody>
          <a:bodyPr>
            <a:normAutofit fontScale="47500" lnSpcReduction="20000"/>
          </a:bodyPr>
          <a:lstStyle/>
          <a:p>
            <a:r>
              <a:rPr lang="en-US" sz="5100" dirty="0"/>
              <a:t>Some core principles were sidelined</a:t>
            </a:r>
            <a:br>
              <a:rPr lang="en-US" sz="5100" dirty="0"/>
            </a:br>
            <a:endParaRPr lang="en-US" sz="5100" dirty="0"/>
          </a:p>
          <a:p>
            <a:r>
              <a:rPr lang="en-US" sz="5100" dirty="0"/>
              <a:t>Needed more comprehensive and realistic measurement</a:t>
            </a:r>
            <a:br>
              <a:rPr lang="en-US" sz="5100" dirty="0"/>
            </a:br>
            <a:endParaRPr lang="en-US" sz="5100" dirty="0"/>
          </a:p>
          <a:p>
            <a:r>
              <a:rPr lang="en-US" sz="5100" dirty="0"/>
              <a:t>More emphasis was needed on: </a:t>
            </a:r>
          </a:p>
          <a:p>
            <a:pPr lvl="1"/>
            <a:r>
              <a:rPr lang="en-US" sz="5100" dirty="0"/>
              <a:t>T</a:t>
            </a:r>
            <a:r>
              <a:rPr lang="en-US" sz="5100" dirty="0" smtClean="0"/>
              <a:t>he </a:t>
            </a:r>
            <a:r>
              <a:rPr lang="en-US" sz="5100" dirty="0"/>
              <a:t>role of local actors</a:t>
            </a:r>
          </a:p>
          <a:p>
            <a:pPr lvl="1"/>
            <a:r>
              <a:rPr lang="en-US" sz="5100" dirty="0"/>
              <a:t>Accountability and inclusion</a:t>
            </a:r>
          </a:p>
          <a:p>
            <a:pPr lvl="1"/>
            <a:r>
              <a:rPr lang="en-US" sz="5100" dirty="0"/>
              <a:t>Prevention</a:t>
            </a:r>
          </a:p>
          <a:p>
            <a:pPr lvl="1"/>
            <a:r>
              <a:rPr lang="en-US" sz="5100" dirty="0"/>
              <a:t>Integration and collaboration across sectors</a:t>
            </a:r>
            <a:br>
              <a:rPr lang="en-US" sz="5100" dirty="0"/>
            </a:br>
            <a:endParaRPr lang="en-US" sz="5100" dirty="0"/>
          </a:p>
          <a:p>
            <a:r>
              <a:rPr lang="en-US" sz="5100" dirty="0"/>
              <a:t>Updates needed on effective interventions and Cross-cutting issues had evolved </a:t>
            </a:r>
          </a:p>
          <a:p>
            <a:pPr lvl="1"/>
            <a:r>
              <a:rPr lang="en-US" sz="5100" dirty="0"/>
              <a:t>Cash and voucher assistance</a:t>
            </a:r>
          </a:p>
          <a:p>
            <a:pPr lvl="1"/>
            <a:r>
              <a:rPr lang="en-US" sz="5100" dirty="0"/>
              <a:t>Gender &amp; LGTBI issues</a:t>
            </a:r>
          </a:p>
          <a:p>
            <a:pPr lvl="1"/>
            <a:r>
              <a:rPr lang="en-US" sz="5100" dirty="0"/>
              <a:t>Environmental concerns</a:t>
            </a:r>
          </a:p>
          <a:p>
            <a:pPr lvl="1"/>
            <a:r>
              <a:rPr lang="en-US" sz="5100" dirty="0"/>
              <a:t>Mobile programming</a:t>
            </a:r>
          </a:p>
          <a:p>
            <a:pPr lvl="1"/>
            <a:endParaRPr lang="en-US" dirty="0"/>
          </a:p>
          <a:p>
            <a:pPr lvl="1"/>
            <a:endParaRPr lang="en-US" dirty="0"/>
          </a:p>
          <a:p>
            <a:pPr lvl="1"/>
            <a:endParaRPr lang="en-US" dirty="0"/>
          </a:p>
        </p:txBody>
      </p:sp>
      <p:sp>
        <p:nvSpPr>
          <p:cNvPr id="6" name="Text Placeholder 5"/>
          <p:cNvSpPr>
            <a:spLocks noGrp="1"/>
          </p:cNvSpPr>
          <p:nvPr>
            <p:ph type="body" sz="quarter" idx="13"/>
          </p:nvPr>
        </p:nvSpPr>
        <p:spPr/>
        <p:txBody>
          <a:bodyPr/>
          <a:lstStyle/>
          <a:p>
            <a:r>
              <a:rPr lang="en-US" dirty="0"/>
              <a:t>2012 edition</a:t>
            </a:r>
          </a:p>
        </p:txBody>
      </p:sp>
      <p:pic>
        <p:nvPicPr>
          <p:cNvPr id="8" name="Picture 7"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1043740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1" y="528638"/>
            <a:ext cx="7613371" cy="1271587"/>
          </a:xfrm>
        </p:spPr>
        <p:txBody>
          <a:bodyPr>
            <a:normAutofit/>
          </a:bodyPr>
          <a:lstStyle/>
          <a:p>
            <a:r>
              <a:rPr lang="en-US" dirty="0"/>
              <a:t>It needed to be applicable to wider range of contexts</a:t>
            </a:r>
          </a:p>
        </p:txBody>
      </p:sp>
      <p:sp>
        <p:nvSpPr>
          <p:cNvPr id="5" name="Text Placeholder 4"/>
          <p:cNvSpPr>
            <a:spLocks noGrp="1"/>
          </p:cNvSpPr>
          <p:nvPr>
            <p:ph type="body" sz="quarter" idx="12"/>
          </p:nvPr>
        </p:nvSpPr>
        <p:spPr>
          <a:xfrm>
            <a:off x="4100513" y="1800225"/>
            <a:ext cx="7300912" cy="3996951"/>
          </a:xfrm>
        </p:spPr>
        <p:txBody>
          <a:bodyPr>
            <a:normAutofit lnSpcReduction="10000"/>
          </a:bodyPr>
          <a:lstStyle/>
          <a:p>
            <a:r>
              <a:rPr lang="en-US" dirty="0"/>
              <a:t>Children and families who are refugees, displaced, or in migration contexts </a:t>
            </a:r>
            <a:br>
              <a:rPr lang="en-US" dirty="0"/>
            </a:br>
            <a:endParaRPr lang="en-US" dirty="0"/>
          </a:p>
          <a:p>
            <a:r>
              <a:rPr lang="en-US" dirty="0"/>
              <a:t>Infectious disease settings</a:t>
            </a:r>
            <a:br>
              <a:rPr lang="en-US" dirty="0"/>
            </a:br>
            <a:endParaRPr lang="en-US" dirty="0"/>
          </a:p>
          <a:p>
            <a:r>
              <a:rPr lang="en-US" dirty="0"/>
              <a:t>Urban </a:t>
            </a:r>
            <a:r>
              <a:rPr lang="en-US" dirty="0" smtClean="0"/>
              <a:t>areas</a:t>
            </a:r>
          </a:p>
          <a:p>
            <a:pPr marL="0" indent="0">
              <a:buNone/>
            </a:pPr>
            <a:endParaRPr lang="en-US" dirty="0"/>
          </a:p>
          <a:p>
            <a:r>
              <a:rPr lang="en-US" dirty="0"/>
              <a:t>Dangers and opportunities of internet/ information technology to protect children</a:t>
            </a:r>
          </a:p>
          <a:p>
            <a:endParaRPr lang="en-US" dirty="0"/>
          </a:p>
          <a:p>
            <a:endParaRPr lang="en-US" dirty="0"/>
          </a:p>
        </p:txBody>
      </p:sp>
      <p:sp>
        <p:nvSpPr>
          <p:cNvPr id="6" name="Text Placeholder 5"/>
          <p:cNvSpPr>
            <a:spLocks noGrp="1"/>
          </p:cNvSpPr>
          <p:nvPr>
            <p:ph type="body" sz="quarter" idx="13"/>
          </p:nvPr>
        </p:nvSpPr>
        <p:spPr/>
        <p:txBody>
          <a:bodyPr/>
          <a:lstStyle/>
          <a:p>
            <a:r>
              <a:rPr lang="en-US" dirty="0"/>
              <a:t>2012 edition</a:t>
            </a:r>
          </a:p>
        </p:txBody>
      </p:sp>
      <p:pic>
        <p:nvPicPr>
          <p:cNvPr id="7" name="Picture 6" descr="Screen Shot 2019-10-09 at 12.0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 y="3225800"/>
            <a:ext cx="2097232" cy="3013166"/>
          </a:xfrm>
          <a:prstGeom prst="rect">
            <a:avLst/>
          </a:prstGeom>
        </p:spPr>
      </p:pic>
    </p:spTree>
    <p:extLst>
      <p:ext uri="{BB962C8B-B14F-4D97-AF65-F5344CB8AC3E}">
        <p14:creationId xmlns:p14="http://schemas.microsoft.com/office/powerpoint/2010/main" val="14918521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10000"/>
          </a:bodyPr>
          <a:lstStyle/>
          <a:p>
            <a:r>
              <a:rPr lang="en-CA" dirty="0"/>
              <a:t>Expert </a:t>
            </a:r>
            <a:r>
              <a:rPr lang="en-US" dirty="0"/>
              <a:t>teams reworked each standard, which went out for country level and global consultations</a:t>
            </a:r>
          </a:p>
        </p:txBody>
      </p:sp>
      <p:sp>
        <p:nvSpPr>
          <p:cNvPr id="6" name="Text Placeholder 5"/>
          <p:cNvSpPr>
            <a:spLocks noGrp="1"/>
          </p:cNvSpPr>
          <p:nvPr>
            <p:ph type="body" sz="quarter" idx="13"/>
          </p:nvPr>
        </p:nvSpPr>
        <p:spPr/>
        <p:txBody>
          <a:bodyPr/>
          <a:lstStyle/>
          <a:p>
            <a:r>
              <a:rPr lang="en-US" dirty="0"/>
              <a:t>The </a:t>
            </a:r>
          </a:p>
          <a:p>
            <a:r>
              <a:rPr lang="en-US" dirty="0"/>
              <a:t>revision process</a:t>
            </a:r>
          </a:p>
        </p:txBody>
      </p:sp>
      <p:pic>
        <p:nvPicPr>
          <p:cNvPr id="2" name="Picture 1" descr="Screen Shot 2019-10-07 at 9.09.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454" y="1800225"/>
            <a:ext cx="7730117" cy="5057775"/>
          </a:xfrm>
          <a:prstGeom prst="rect">
            <a:avLst/>
          </a:prstGeom>
        </p:spPr>
      </p:pic>
    </p:spTree>
    <p:extLst>
      <p:ext uri="{BB962C8B-B14F-4D97-AF65-F5344CB8AC3E}">
        <p14:creationId xmlns:p14="http://schemas.microsoft.com/office/powerpoint/2010/main" val="1687439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 y="2324053"/>
            <a:ext cx="4676186" cy="1455738"/>
          </a:xfrm>
        </p:spPr>
        <p:txBody>
          <a:bodyPr/>
          <a:lstStyle/>
          <a:p>
            <a:r>
              <a:rPr lang="en-US" sz="4000" b="1" dirty="0" smtClean="0"/>
              <a:t>Introducing the 2019 edition</a:t>
            </a:r>
            <a:endParaRPr lang="en-US" sz="4000" b="1" dirty="0"/>
          </a:p>
        </p:txBody>
      </p:sp>
      <p:pic>
        <p:nvPicPr>
          <p:cNvPr id="4" name="Picture 3"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187" y="0"/>
            <a:ext cx="4938095" cy="6857999"/>
          </a:xfrm>
          <a:prstGeom prst="rect">
            <a:avLst/>
          </a:prstGeom>
        </p:spPr>
      </p:pic>
    </p:spTree>
    <p:extLst>
      <p:ext uri="{BB962C8B-B14F-4D97-AF65-F5344CB8AC3E}">
        <p14:creationId xmlns:p14="http://schemas.microsoft.com/office/powerpoint/2010/main" val="24635901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pPr lvl="1"/>
            <a:endParaRPr lang="en-US" dirty="0"/>
          </a:p>
          <a:p>
            <a:pPr lvl="1"/>
            <a:endParaRPr lang="en-US" dirty="0"/>
          </a:p>
          <a:p>
            <a:pPr lvl="1"/>
            <a:endParaRPr lang="en-US" dirty="0"/>
          </a:p>
        </p:txBody>
      </p:sp>
      <p:sp>
        <p:nvSpPr>
          <p:cNvPr id="6" name="Text Placeholder 5"/>
          <p:cNvSpPr>
            <a:spLocks noGrp="1"/>
          </p:cNvSpPr>
          <p:nvPr>
            <p:ph type="body" sz="quarter" idx="12"/>
          </p:nvPr>
        </p:nvSpPr>
        <p:spPr>
          <a:xfrm>
            <a:off x="4100512" y="2400300"/>
            <a:ext cx="7726843" cy="4028610"/>
          </a:xfrm>
        </p:spPr>
        <p:txBody>
          <a:bodyPr>
            <a:normAutofit/>
          </a:bodyPr>
          <a:lstStyle/>
          <a:p>
            <a:pPr lvl="0"/>
            <a:r>
              <a:rPr lang="en-US" dirty="0" smtClean="0"/>
              <a:t>These </a:t>
            </a:r>
            <a:r>
              <a:rPr lang="en-US" dirty="0"/>
              <a:t>global standards continue to provide a benchmark for CPHA.</a:t>
            </a:r>
            <a:endParaRPr lang="en-CA" dirty="0"/>
          </a:p>
          <a:p>
            <a:pPr lvl="0"/>
            <a:r>
              <a:rPr lang="en-US" dirty="0" err="1"/>
              <a:t>Contextualisation</a:t>
            </a:r>
            <a:r>
              <a:rPr lang="en-US" dirty="0"/>
              <a:t> of the CPMS is encouraged and can create ownership of the standards at every level</a:t>
            </a:r>
            <a:r>
              <a:rPr lang="en-US" dirty="0" smtClean="0"/>
              <a:t>.</a:t>
            </a:r>
          </a:p>
          <a:p>
            <a:endParaRPr lang="en-US" dirty="0"/>
          </a:p>
        </p:txBody>
      </p:sp>
      <p:sp>
        <p:nvSpPr>
          <p:cNvPr id="3" name="Text Placeholder 2"/>
          <p:cNvSpPr>
            <a:spLocks noGrp="1"/>
          </p:cNvSpPr>
          <p:nvPr>
            <p:ph type="body" sz="quarter" idx="13"/>
          </p:nvPr>
        </p:nvSpPr>
        <p:spPr/>
        <p:txBody>
          <a:bodyPr/>
          <a:lstStyle/>
          <a:p>
            <a:r>
              <a:rPr lang="en-US" dirty="0"/>
              <a:t>2019 edition</a:t>
            </a:r>
          </a:p>
        </p:txBody>
      </p:sp>
      <p:pic>
        <p:nvPicPr>
          <p:cNvPr id="7" name="Picture 6"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
        <p:nvSpPr>
          <p:cNvPr id="8" name="Text Placeholder 3"/>
          <p:cNvSpPr txBox="1">
            <a:spLocks/>
          </p:cNvSpPr>
          <p:nvPr/>
        </p:nvSpPr>
        <p:spPr>
          <a:xfrm>
            <a:off x="4252913" y="681038"/>
            <a:ext cx="7300912" cy="12715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b="1" kern="1200">
                <a:solidFill>
                  <a:srgbClr val="026794"/>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Things to remember as we explore the 2019 edition</a:t>
            </a:r>
          </a:p>
        </p:txBody>
      </p:sp>
    </p:spTree>
    <p:extLst>
      <p:ext uri="{BB962C8B-B14F-4D97-AF65-F5344CB8AC3E}">
        <p14:creationId xmlns:p14="http://schemas.microsoft.com/office/powerpoint/2010/main" val="580074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a:t>Connections to other standards &amp; initiatives</a:t>
            </a:r>
          </a:p>
        </p:txBody>
      </p:sp>
      <p:sp>
        <p:nvSpPr>
          <p:cNvPr id="6" name="Text Placeholder 5"/>
          <p:cNvSpPr>
            <a:spLocks noGrp="1"/>
          </p:cNvSpPr>
          <p:nvPr>
            <p:ph type="body" sz="quarter" idx="13"/>
          </p:nvPr>
        </p:nvSpPr>
        <p:spPr/>
        <p:txBody>
          <a:bodyPr/>
          <a:lstStyle/>
          <a:p>
            <a:r>
              <a:rPr lang="en-US" dirty="0"/>
              <a:t>2019 edition</a:t>
            </a:r>
          </a:p>
        </p:txBody>
      </p:sp>
      <p:sp>
        <p:nvSpPr>
          <p:cNvPr id="3" name="Rectangle 2"/>
          <p:cNvSpPr/>
          <p:nvPr/>
        </p:nvSpPr>
        <p:spPr>
          <a:xfrm>
            <a:off x="4100513" y="2967335"/>
            <a:ext cx="6829497" cy="2246769"/>
          </a:xfrm>
          <a:prstGeom prst="rect">
            <a:avLst/>
          </a:prstGeom>
        </p:spPr>
        <p:txBody>
          <a:bodyPr wrap="square">
            <a:spAutoFit/>
          </a:bodyPr>
          <a:lstStyle/>
          <a:p>
            <a:r>
              <a:rPr lang="en-US" sz="2800" dirty="0"/>
              <a:t>The CPMS remain a collaborative, inter-agency tool, making links with new initiatives, such as the Core Humanitarian Standard, INSPIRE and the Humanitarian Inclusion Standards.</a:t>
            </a:r>
            <a:endParaRPr lang="en-CA" sz="2800" dirty="0"/>
          </a:p>
        </p:txBody>
      </p:sp>
      <p:pic>
        <p:nvPicPr>
          <p:cNvPr id="8" name="Picture 7" descr="Screen Shot 2019-10-07 at 9.0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3239409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100512" y="528638"/>
            <a:ext cx="7647465" cy="1271587"/>
          </a:xfrm>
        </p:spPr>
        <p:txBody>
          <a:bodyPr>
            <a:normAutofit/>
          </a:bodyPr>
          <a:lstStyle/>
          <a:p>
            <a:r>
              <a:rPr lang="en-US" dirty="0"/>
              <a:t>The same great design</a:t>
            </a:r>
          </a:p>
        </p:txBody>
      </p:sp>
      <p:sp>
        <p:nvSpPr>
          <p:cNvPr id="5" name="Text Placeholder 4"/>
          <p:cNvSpPr>
            <a:spLocks noGrp="1"/>
          </p:cNvSpPr>
          <p:nvPr>
            <p:ph type="body" sz="quarter" idx="12"/>
          </p:nvPr>
        </p:nvSpPr>
        <p:spPr>
          <a:xfrm>
            <a:off x="4100511" y="1105959"/>
            <a:ext cx="7647465" cy="3635374"/>
          </a:xfrm>
        </p:spPr>
        <p:txBody>
          <a:bodyPr>
            <a:normAutofit/>
          </a:bodyPr>
          <a:lstStyle/>
          <a:p>
            <a:r>
              <a:rPr lang="en-US" dirty="0"/>
              <a:t>The </a:t>
            </a:r>
            <a:r>
              <a:rPr lang="en-US" dirty="0" err="1"/>
              <a:t>colour</a:t>
            </a:r>
            <a:r>
              <a:rPr lang="en-US" dirty="0"/>
              <a:t> coding is the same, </a:t>
            </a:r>
          </a:p>
          <a:p>
            <a:pPr lvl="1"/>
            <a:r>
              <a:rPr lang="en-US" sz="2800" dirty="0"/>
              <a:t>the tabs to find things</a:t>
            </a:r>
          </a:p>
          <a:p>
            <a:pPr lvl="2"/>
            <a:r>
              <a:rPr lang="en-US" sz="2800" dirty="0"/>
              <a:t>The spiral binding</a:t>
            </a:r>
          </a:p>
          <a:p>
            <a:pPr lvl="3"/>
            <a:r>
              <a:rPr lang="en-US" sz="2800" dirty="0"/>
              <a:t>But we added icons to remind us of connections to make &amp; cross-cutting issues to consider</a:t>
            </a:r>
          </a:p>
        </p:txBody>
      </p:sp>
      <p:sp>
        <p:nvSpPr>
          <p:cNvPr id="6" name="Text Placeholder 5"/>
          <p:cNvSpPr>
            <a:spLocks noGrp="1"/>
          </p:cNvSpPr>
          <p:nvPr>
            <p:ph type="body" sz="quarter" idx="13"/>
          </p:nvPr>
        </p:nvSpPr>
        <p:spPr/>
        <p:txBody>
          <a:bodyPr/>
          <a:lstStyle/>
          <a:p>
            <a:r>
              <a:rPr lang="en-US" dirty="0"/>
              <a:t>2019 edition</a:t>
            </a:r>
          </a:p>
        </p:txBody>
      </p:sp>
      <p:pic>
        <p:nvPicPr>
          <p:cNvPr id="2" name="Picture 1" descr="Screen Shot 2019-10-08 at 5.1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1" y="3912175"/>
            <a:ext cx="7188676" cy="2831458"/>
          </a:xfrm>
          <a:prstGeom prst="rect">
            <a:avLst/>
          </a:prstGeom>
        </p:spPr>
      </p:pic>
      <p:pic>
        <p:nvPicPr>
          <p:cNvPr id="7" name="Picture 6" descr="Screen Shot 2019-10-07 at 9.06.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15" y="3072892"/>
            <a:ext cx="2198523" cy="3053297"/>
          </a:xfrm>
          <a:prstGeom prst="rect">
            <a:avLst/>
          </a:prstGeom>
        </p:spPr>
      </p:pic>
    </p:spTree>
    <p:extLst>
      <p:ext uri="{BB962C8B-B14F-4D97-AF65-F5344CB8AC3E}">
        <p14:creationId xmlns:p14="http://schemas.microsoft.com/office/powerpoint/2010/main" val="8290990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4115</TotalTime>
  <Words>4567</Words>
  <Application>Microsoft Macintosh PowerPoint</Application>
  <PresentationFormat>Custom</PresentationFormat>
  <Paragraphs>452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 1 – to ensure a quality response</vt:lpstr>
      <vt:lpstr>Pillar 2 – child protection risks</vt:lpstr>
      <vt:lpstr>Pillar 2 – child protection risks</vt:lpstr>
      <vt:lpstr>Pillar 3 – to develop adequate strategies</vt:lpstr>
      <vt:lpstr>Pillar 3 – to develop adequate strategies</vt:lpstr>
      <vt:lpstr>Pillar 4 – to work across sectors</vt:lpstr>
      <vt:lpstr>Pillar 4 – to work across sectors</vt:lpstr>
      <vt:lpstr>Annexes</vt:lpstr>
      <vt:lpstr>Global roll-out 2020-2021  </vt:lpstr>
      <vt:lpstr>   POP QUIZ!!</vt:lpstr>
      <vt:lpstr>Need more than the printed version?</vt:lpstr>
      <vt:lpstr>Implications for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Joanna Wedge</cp:lastModifiedBy>
  <cp:revision>98</cp:revision>
  <dcterms:created xsi:type="dcterms:W3CDTF">2017-12-20T18:51:03Z</dcterms:created>
  <dcterms:modified xsi:type="dcterms:W3CDTF">2019-10-13T21:44:48Z</dcterms:modified>
</cp:coreProperties>
</file>