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5" r:id="rId2"/>
    <p:sldId id="272" r:id="rId3"/>
    <p:sldId id="274" r:id="rId4"/>
    <p:sldId id="275" r:id="rId5"/>
    <p:sldId id="276" r:id="rId6"/>
    <p:sldId id="309" r:id="rId7"/>
    <p:sldId id="291" r:id="rId8"/>
    <p:sldId id="298" r:id="rId9"/>
    <p:sldId id="304" r:id="rId10"/>
    <p:sldId id="306" r:id="rId11"/>
    <p:sldId id="305" r:id="rId12"/>
    <p:sldId id="290" r:id="rId13"/>
    <p:sldId id="292" r:id="rId14"/>
    <p:sldId id="308" r:id="rId15"/>
    <p:sldId id="294" r:id="rId16"/>
    <p:sldId id="300" r:id="rId17"/>
    <p:sldId id="295" r:id="rId18"/>
    <p:sldId id="296" r:id="rId19"/>
    <p:sldId id="301" r:id="rId20"/>
    <p:sldId id="297" r:id="rId21"/>
    <p:sldId id="302" r:id="rId22"/>
    <p:sldId id="303" r:id="rId23"/>
    <p:sldId id="281" r:id="rId24"/>
    <p:sldId id="286" r:id="rId25"/>
    <p:sldId id="289"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Wedge" initials="" lastIdx="15" clrIdx="0"/>
  <p:cmAuthor id="1" name="Susanna Davies" initials="SD" lastIdx="13" clrIdx="1"/>
  <p:cmAuthor id="2" name="Audrey Bollier" initials="AB" lastIdx="10" clrIdx="2">
    <p:extLst/>
  </p:cmAuthor>
  <p:cmAuthor id="3" name="Bollier, Audrey" initials="BA" lastIdx="9"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0" autoAdjust="0"/>
    <p:restoredTop sz="77966" autoAdjust="0"/>
  </p:normalViewPr>
  <p:slideViewPr>
    <p:cSldViewPr snapToGrid="0" snapToObjects="1">
      <p:cViewPr varScale="1">
        <p:scale>
          <a:sx n="75" d="100"/>
          <a:sy n="75" d="100"/>
        </p:scale>
        <p:origin x="-1392" y="-104"/>
      </p:cViewPr>
      <p:guideLst>
        <p:guide orient="horz" pos="2160"/>
        <p:guide pos="3840"/>
      </p:guideLst>
    </p:cSldViewPr>
  </p:slideViewPr>
  <p:outlineViewPr>
    <p:cViewPr>
      <p:scale>
        <a:sx n="33" d="100"/>
        <a:sy n="33" d="100"/>
      </p:scale>
      <p:origin x="0" y="1987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5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10/04/20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www.humanitarianstandardspartnership.or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Facilitateurs</a:t>
            </a:r>
            <a:r>
              <a:rPr lang="fr-FR" b="0" dirty="0"/>
              <a:t>:</a:t>
            </a:r>
          </a:p>
          <a:p>
            <a:r>
              <a:rPr lang="fr-FR" b="0" dirty="0"/>
              <a:t>Cette présentation est destinée </a:t>
            </a:r>
            <a:r>
              <a:rPr lang="fr-FR" b="0" u="sng" dirty="0"/>
              <a:t>aux personnes ayant utilisé l'édition 2012 </a:t>
            </a:r>
            <a:r>
              <a:rPr lang="fr-FR" b="0" dirty="0"/>
              <a:t>des SMPE. Il s’adresse principalement au personnel de la protection de l’enfance. Pensez donc à élargir certaines questions ou à fournir davantage de détails si des collègues d’autres secteurs vous rejoignent.</a:t>
            </a:r>
          </a:p>
          <a:p>
            <a:endParaRPr lang="fr-FR" b="0" dirty="0"/>
          </a:p>
          <a:p>
            <a:r>
              <a:rPr lang="fr-FR" b="0" dirty="0"/>
              <a:t>On suppose que le groupe compte environ 20 personnes et que tout le monde dans la salle se connaît (peut-être des collègues de votre agence ou du groupe de coordination). Sinon, ajoutez 5 minutes pour des introductions rapides.</a:t>
            </a:r>
          </a:p>
          <a:p>
            <a:endParaRPr lang="fr-FR" b="0" dirty="0"/>
          </a:p>
          <a:p>
            <a:r>
              <a:rPr lang="fr-FR" b="0" dirty="0"/>
              <a:t>PREPAREZ: un tableau de papier avec les objectifs de la session</a:t>
            </a:r>
          </a:p>
          <a:p>
            <a:pPr marL="171450" indent="-171450">
              <a:buFont typeface="Arial"/>
              <a:buChar char="•"/>
            </a:pPr>
            <a:r>
              <a:rPr lang="fr-FR" b="0" dirty="0">
                <a:solidFill>
                  <a:srgbClr val="FF0000"/>
                </a:solidFill>
              </a:rPr>
              <a:t>En savoir plus sur les mises à jour de l'édition 2012</a:t>
            </a:r>
          </a:p>
          <a:p>
            <a:pPr marL="171450" indent="-171450">
              <a:buFont typeface="Arial"/>
              <a:buChar char="•"/>
            </a:pPr>
            <a:r>
              <a:rPr lang="fr-FR" b="0" dirty="0">
                <a:solidFill>
                  <a:srgbClr val="FF0000"/>
                </a:solidFill>
              </a:rPr>
              <a:t>Etre suffisamment de confiant de mettre de côté votre édition 2012 et utiliser l’édition 2019, en particulier avec des acteurs qui ne sont pas impliqués dans la protection de l’enfant.</a:t>
            </a:r>
          </a:p>
          <a:p>
            <a:endParaRPr lang="fr-FR" b="0" dirty="0"/>
          </a:p>
          <a:p>
            <a:r>
              <a:rPr lang="fr-FR" b="0" dirty="0"/>
              <a:t>Ce n'est pas une formation approfondie. La dernière activité consiste pour les participants à identifier les prochaines étapes.</a:t>
            </a:r>
            <a:r>
              <a:rPr lang="fr-FR" b="0" baseline="0" dirty="0"/>
              <a:t> V</a:t>
            </a:r>
            <a:r>
              <a:rPr lang="fr-FR" b="0" dirty="0"/>
              <a:t>ous pouvez décider à ce moment-là d'organiser un atelier d'une journée pour examiner un standard spécifique</a:t>
            </a:r>
            <a:r>
              <a:rPr lang="fr-FR" b="0" baseline="0" dirty="0"/>
              <a:t> ;</a:t>
            </a:r>
            <a:r>
              <a:rPr lang="fr-FR" b="0" dirty="0"/>
              <a:t> ou demander à des</a:t>
            </a:r>
            <a:r>
              <a:rPr lang="fr-FR" b="0" baseline="0" dirty="0"/>
              <a:t> collègues </a:t>
            </a:r>
            <a:r>
              <a:rPr lang="fr-FR" b="0" dirty="0"/>
              <a:t>expérimentés de revenir ensemble sur des implications dans un domaine spécifique ; ou vous pourriez revoir une soumission</a:t>
            </a:r>
            <a:r>
              <a:rPr lang="fr-FR" b="0" baseline="0" dirty="0"/>
              <a:t> pour financement </a:t>
            </a:r>
            <a:r>
              <a:rPr lang="fr-FR" b="0" dirty="0"/>
              <a:t>en cours de rédaction ; ou réviser vos mécanismes de redevabilité ; etc.</a:t>
            </a:r>
          </a:p>
          <a:p>
            <a:endParaRPr lang="fr-FR" b="0" dirty="0"/>
          </a:p>
          <a:p>
            <a:r>
              <a:rPr lang="fr-FR" b="0" dirty="0"/>
              <a:t>La session dure 60 minutes. le temps est limité, mais vous pouvez mettre de côté l’une des activités si vous n’avez pas assez de temps. De même, si vos participants ont été impliqués dans le processus SMPE et / ou le processus de révision, vous pouvez ignorer les planches 2 à 5.</a:t>
            </a:r>
          </a:p>
          <a:p>
            <a:endParaRPr lang="fr-FR" b="0" dirty="0"/>
          </a:p>
          <a:p>
            <a:r>
              <a:rPr lang="fr-FR" b="0" dirty="0"/>
              <a:t>Tout ce dont vous avez besoin, c’est le PPT, la note d’information de 2 pages [“Quoi de neuf”] - une copie pour chaque participant ; un tableau à feuilles mobiles et des marqueurs pour le facilitateur.</a:t>
            </a:r>
          </a:p>
          <a:p>
            <a:r>
              <a:rPr lang="fr-FR" b="0" dirty="0"/>
              <a:t>Une copie de l'édition 2019 pour chaque personne serait idéal ; cependant, en tant que facilitateur, vous devriez en avoir un exemplaire pour préparer la formation et à distribuer pendant la session. Les participants peuvent consulter la version en ligne ou l’Application.</a:t>
            </a:r>
          </a:p>
          <a:p>
            <a:endParaRPr lang="fr-FR" b="0" dirty="0"/>
          </a:p>
          <a:p>
            <a:r>
              <a:rPr lang="fr-FR" b="0" dirty="0"/>
              <a:t>Vous devez bien connaître l'édition 2019. N'hésitez pas à nous contacter avant (ou après) votre session pour toute question: </a:t>
            </a:r>
            <a:r>
              <a:rPr lang="fr-FR" b="0" dirty="0" err="1"/>
              <a:t>cpms.wg@alliancecpha.org</a:t>
            </a:r>
            <a:endParaRPr lang="fr-FR" b="0" dirty="0"/>
          </a:p>
          <a:p>
            <a:endParaRPr lang="fr-FR" b="0" dirty="0"/>
          </a:p>
          <a:p>
            <a:r>
              <a:rPr lang="fr-FR" b="0" dirty="0"/>
              <a:t>-------------------------------</a:t>
            </a:r>
          </a:p>
          <a:p>
            <a:endParaRPr lang="fr-FR" b="0" dirty="0"/>
          </a:p>
          <a:p>
            <a:r>
              <a:rPr lang="fr-FR" b="1" dirty="0"/>
              <a:t>00:00 [Heure du début de la diapositive / Nombre de minutes dans la présentation]</a:t>
            </a:r>
          </a:p>
          <a:p>
            <a:endParaRPr lang="fr-FR" b="0" dirty="0"/>
          </a:p>
          <a:p>
            <a:r>
              <a:rPr lang="fr-FR" b="0" dirty="0"/>
              <a:t>DITES: Souhaitez la bienvenue et expliquez les objectifs de la session</a:t>
            </a:r>
          </a:p>
          <a:p>
            <a:endParaRPr lang="fr-FR" b="0" dirty="0"/>
          </a:p>
          <a:p>
            <a:r>
              <a:rPr lang="fr-FR" b="0" i="1" dirty="0"/>
              <a:t>Si vous connaissez bien le groupe, DEMANDEZ: «Quel standard n’avez-vous jamais utilisé?» Et / ou «Quel standard trouvez-vous le plus intéressant, même si vous ne l’utilisez pas dans votre travail? Pourquoi? ”--- OU ----</a:t>
            </a:r>
          </a:p>
          <a:p>
            <a:r>
              <a:rPr lang="fr-FR" b="0" i="1" dirty="0"/>
              <a:t>Si vous ne connaissez pas très bien le groupe, DEMANDEZ: «Quelles sont les 2 standards que vous utilisez le plus dans les SMPE</a:t>
            </a:r>
            <a:r>
              <a:rPr lang="fr-FR" b="0" i="1" baseline="0" dirty="0"/>
              <a:t> </a:t>
            </a:r>
            <a:r>
              <a:rPr lang="fr-FR" b="0" i="1" dirty="0"/>
              <a:t>?»</a:t>
            </a:r>
          </a:p>
          <a:p>
            <a:endParaRPr lang="fr-FR" b="0" dirty="0"/>
          </a:p>
          <a:p>
            <a:r>
              <a:rPr lang="fr-FR" b="0" i="1" dirty="0"/>
              <a:t>Quoi qu’il en soit, faites un tour rapide de l’ensemble du groupe (si le temps le permet) et notez les points sur un tableau à feuilles mobiles pour voir sur quels domaines du travail de CP ils se concentrent / ne les utilisent pas / ne les intéressent pas.</a:t>
            </a:r>
            <a:endParaRPr lang="en-US" b="0" i="1"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134999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dirty="0"/>
              <a:t>00:18 </a:t>
            </a:r>
            <a:r>
              <a:rPr lang="fr-FR" b="0" dirty="0"/>
              <a:t>- Jeu de devinettes rapide</a:t>
            </a:r>
          </a:p>
          <a:p>
            <a:pPr marL="0" indent="0">
              <a:buNone/>
            </a:pPr>
            <a:endParaRPr lang="fr-FR" b="0" dirty="0"/>
          </a:p>
          <a:p>
            <a:pPr marL="0" indent="0">
              <a:buNone/>
            </a:pPr>
            <a:r>
              <a:rPr lang="fr-FR" b="0" dirty="0"/>
              <a:t>DITES : Lorsque je clique sur une icône, dites-moi ce que vous pensez que cela signifie.</a:t>
            </a:r>
          </a:p>
          <a:p>
            <a:pPr marL="0" indent="0">
              <a:buNone/>
            </a:pPr>
            <a:endParaRPr lang="fr-FR" b="0" dirty="0"/>
          </a:p>
          <a:p>
            <a:pPr marL="0" indent="0">
              <a:buNone/>
            </a:pPr>
            <a:r>
              <a:rPr lang="fr-FR" b="0" dirty="0"/>
              <a:t>CLIQUEZ sur l'une des icônes et demandez à votre audience de répondre jusqu'à ce que la bonne réponse soit donnée. Allez ensuite à la suivante.</a:t>
            </a:r>
          </a:p>
          <a:p>
            <a:pPr marL="228600" indent="-228600">
              <a:buAutoNum type="arabicPeriod"/>
            </a:pPr>
            <a:r>
              <a:rPr lang="fr-FR" b="0" dirty="0"/>
              <a:t>Le</a:t>
            </a:r>
            <a:r>
              <a:rPr lang="fr-FR" b="0" baseline="0" dirty="0"/>
              <a:t> d</a:t>
            </a:r>
            <a:r>
              <a:rPr lang="fr-FR" b="0" dirty="0"/>
              <a:t>éplacement</a:t>
            </a:r>
          </a:p>
          <a:p>
            <a:pPr marL="228600" indent="-228600">
              <a:buAutoNum type="arabicPeriod"/>
            </a:pPr>
            <a:r>
              <a:rPr lang="fr-FR" b="0" dirty="0"/>
              <a:t>La gestion de cas</a:t>
            </a:r>
          </a:p>
          <a:p>
            <a:pPr marL="228600" indent="-228600">
              <a:buAutoNum type="arabicPeriod"/>
            </a:pPr>
            <a:r>
              <a:rPr lang="fr-FR" b="0" dirty="0"/>
              <a:t>La</a:t>
            </a:r>
            <a:r>
              <a:rPr lang="fr-FR" b="0" baseline="0" dirty="0"/>
              <a:t> p</a:t>
            </a:r>
            <a:r>
              <a:rPr lang="fr-FR" b="0" dirty="0"/>
              <a:t>etite enfance</a:t>
            </a:r>
          </a:p>
          <a:p>
            <a:pPr marL="228600" indent="-228600">
              <a:buAutoNum type="arabicPeriod"/>
            </a:pPr>
            <a:r>
              <a:rPr lang="fr-FR" b="0" dirty="0"/>
              <a:t>L’adolescence</a:t>
            </a:r>
          </a:p>
          <a:p>
            <a:pPr marL="228600" indent="-228600">
              <a:buAutoNum type="arabicPeriod"/>
            </a:pPr>
            <a:r>
              <a:rPr lang="fr-FR" b="0" dirty="0"/>
              <a:t>Les épidémies de maladies infectieuses</a:t>
            </a:r>
          </a:p>
          <a:p>
            <a:pPr marL="228600" indent="-228600">
              <a:buAutoNum type="arabicPeriod"/>
            </a:pPr>
            <a:r>
              <a:rPr lang="fr-FR" b="0" dirty="0"/>
              <a:t>Les indicateurs</a:t>
            </a:r>
          </a:p>
          <a:p>
            <a:pPr marL="228600" indent="-228600">
              <a:buAutoNum type="arabicPeriod"/>
            </a:pPr>
            <a:r>
              <a:rPr lang="fr-FR" b="0" dirty="0"/>
              <a:t>La</a:t>
            </a:r>
            <a:r>
              <a:rPr lang="fr-FR" b="0" baseline="0" dirty="0"/>
              <a:t> s</a:t>
            </a:r>
            <a:r>
              <a:rPr lang="fr-FR" b="0" dirty="0"/>
              <a:t>auvegarde</a:t>
            </a:r>
          </a:p>
          <a:p>
            <a:pPr marL="228600" indent="-228600">
              <a:buAutoNum type="arabicPeriod"/>
            </a:pPr>
            <a:r>
              <a:rPr lang="fr-FR" b="0" dirty="0"/>
              <a:t>La prévention</a:t>
            </a:r>
          </a:p>
          <a:p>
            <a:pPr marL="0" indent="0">
              <a:buNone/>
            </a:pPr>
            <a:endParaRPr lang="fr-FR" b="0" dirty="0"/>
          </a:p>
          <a:p>
            <a:pPr marL="0" indent="0">
              <a:buNone/>
            </a:pPr>
            <a:r>
              <a:rPr lang="fr-FR" b="0" i="1" dirty="0"/>
              <a:t>La page suivante présente toute la table à la vue de l’audience</a:t>
            </a:r>
            <a:endParaRPr lang="en-US" b="0" i="1" dirty="0"/>
          </a:p>
        </p:txBody>
      </p:sp>
      <p:sp>
        <p:nvSpPr>
          <p:cNvPr id="4" name="Slide Number Placeholder 3"/>
          <p:cNvSpPr>
            <a:spLocks noGrp="1"/>
          </p:cNvSpPr>
          <p:nvPr>
            <p:ph type="sldNum" sz="quarter" idx="10"/>
          </p:nvPr>
        </p:nvSpPr>
        <p:spPr/>
        <p:txBody>
          <a:bodyPr/>
          <a:lstStyle/>
          <a:p>
            <a:fld id="{780767AD-8186-5647-9165-A19B63BA7F43}" type="slidenum">
              <a:rPr lang="en-US" smtClean="0"/>
              <a:t>10</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00h20</a:t>
            </a:r>
          </a:p>
          <a:p>
            <a:endParaRPr lang="fr-FR" b="1" dirty="0"/>
          </a:p>
          <a:p>
            <a:r>
              <a:rPr lang="fr-FR" b="0" dirty="0"/>
              <a:t>DITES: Voilà les réponses au quiz.</a:t>
            </a:r>
          </a:p>
          <a:p>
            <a:endParaRPr lang="fr-FR" b="0" dirty="0"/>
          </a:p>
          <a:p>
            <a:r>
              <a:rPr lang="fr-FR" b="0" i="1" dirty="0"/>
              <a:t>Puis cliquez à nouveau - une boîte apparaît</a:t>
            </a:r>
            <a:r>
              <a:rPr lang="fr-FR" b="0" dirty="0"/>
              <a:t>.</a:t>
            </a:r>
          </a:p>
          <a:p>
            <a:endParaRPr lang="fr-FR" b="0" dirty="0"/>
          </a:p>
          <a:p>
            <a:r>
              <a:rPr lang="fr-FR" b="0" dirty="0"/>
              <a:t>DITES: N'oubliez pas de rechercher les icônes intersectorielles dans le manuel et de réfléchir à ce qu'elles signifient pour notre façon de travailler.</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11</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00:21</a:t>
            </a:r>
          </a:p>
          <a:p>
            <a:endParaRPr lang="fr-FR" b="1" dirty="0"/>
          </a:p>
          <a:p>
            <a:r>
              <a:rPr lang="fr-FR" b="0" dirty="0"/>
              <a:t>DITES: Alors maintenant, place au contenu ! Ce sont les SMPE de 2012 que nous connaissons et apprécions.</a:t>
            </a:r>
          </a:p>
          <a:p>
            <a:endParaRPr lang="fr-FR" b="0" dirty="0"/>
          </a:p>
          <a:p>
            <a:r>
              <a:rPr lang="fr-FR" b="0" dirty="0"/>
              <a:t>CLIQUEZ</a:t>
            </a:r>
          </a:p>
          <a:p>
            <a:endParaRPr lang="fr-FR" b="0" dirty="0"/>
          </a:p>
          <a:p>
            <a:r>
              <a:rPr lang="fr-FR" b="0" dirty="0"/>
              <a:t>DITES : Et voici l'édition 2019 - 28 standards sur les mêmes 4 piliers et avec nos 10 principes intégrés</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00:23</a:t>
            </a:r>
          </a:p>
          <a:p>
            <a:endParaRPr lang="fr-FR" b="1" dirty="0"/>
          </a:p>
          <a:p>
            <a:r>
              <a:rPr lang="fr-FR" b="0" dirty="0"/>
              <a:t>DITES : Nos 10 principes n'ont pas changé. Nous avons ajouté des applications concrètes pour les expliquer. Tous les 10 ont été regroupés dans une section avec un poids égal. Mais ils sont également mis en évidence sous chaque standard et sous forme de lien hypertexte afin que vous puissiez facilement les consulter et les vérifier dans la version en ligne et l’Application.</a:t>
            </a:r>
          </a:p>
          <a:p>
            <a:endParaRPr lang="fr-FR" b="0" dirty="0"/>
          </a:p>
          <a:p>
            <a:r>
              <a:rPr lang="fr-FR" b="0" i="1" dirty="0"/>
              <a:t>DEMANDEZ : Quelqu'un peut-il nommer tout ou partie des 10 principes qui guident notre travail ?</a:t>
            </a:r>
          </a:p>
          <a:p>
            <a:r>
              <a:rPr lang="fr-FR" b="0" i="1" dirty="0"/>
              <a:t>Réponses :</a:t>
            </a:r>
          </a:p>
          <a:p>
            <a:pPr marL="171450" indent="-171450">
              <a:buFont typeface="Arial"/>
              <a:buChar char="•"/>
            </a:pPr>
            <a:r>
              <a:rPr lang="fr-FR" b="0" i="1" dirty="0"/>
              <a:t>Survie et développement (UNCRC)</a:t>
            </a:r>
          </a:p>
          <a:p>
            <a:pPr marL="171450" indent="-171450">
              <a:buFont typeface="Arial"/>
              <a:buChar char="•"/>
            </a:pPr>
            <a:r>
              <a:rPr lang="fr-FR" b="0" i="1" dirty="0"/>
              <a:t>Non-discrimination et inclusion (UNCRC)</a:t>
            </a:r>
          </a:p>
          <a:p>
            <a:pPr marL="171450" indent="-171450">
              <a:buFont typeface="Arial"/>
              <a:buChar char="•"/>
            </a:pPr>
            <a:r>
              <a:rPr lang="fr-FR" b="0" i="1" dirty="0"/>
              <a:t>Participation des enfants (UNCRC)</a:t>
            </a:r>
          </a:p>
          <a:p>
            <a:pPr marL="171450" indent="-171450">
              <a:buFont typeface="Arial"/>
              <a:buChar char="•"/>
            </a:pPr>
            <a:r>
              <a:rPr lang="fr-FR" b="0" i="1" dirty="0"/>
              <a:t>Les intérêts supérieurs de l'enfant (UNCRC)</a:t>
            </a:r>
          </a:p>
          <a:p>
            <a:pPr marL="171450" indent="-171450">
              <a:buFont typeface="Arial"/>
              <a:buChar char="•"/>
            </a:pPr>
            <a:r>
              <a:rPr lang="fr-FR" b="0" i="1" dirty="0"/>
              <a:t>Renforcer la sécurité, la dignité et les droits des personnes, et éviter de les exposer davantage à des blessures (Sphère)</a:t>
            </a:r>
          </a:p>
          <a:p>
            <a:pPr marL="171450" indent="-171450">
              <a:buFont typeface="Arial"/>
              <a:buChar char="•"/>
            </a:pPr>
            <a:r>
              <a:rPr lang="fr-FR" b="0" i="1" dirty="0"/>
              <a:t>Garantir aux personnes l’accès à une assistance impartiale en fonction des besoins et sans discrimination (Sphère)</a:t>
            </a:r>
          </a:p>
          <a:p>
            <a:pPr marL="171450" indent="-171450">
              <a:buFont typeface="Arial"/>
              <a:buChar char="•"/>
            </a:pPr>
            <a:r>
              <a:rPr lang="fr-FR" b="0" i="1" dirty="0"/>
              <a:t>Aider les gens à se remettre des effets physiques et psychologiques de violence, de contrainte ou de privation délibérée (Sphère)</a:t>
            </a:r>
          </a:p>
          <a:p>
            <a:pPr marL="171450" indent="-171450">
              <a:buFont typeface="Arial"/>
              <a:buChar char="•"/>
            </a:pPr>
            <a:r>
              <a:rPr lang="fr-FR" b="0" i="1" dirty="0"/>
              <a:t>Aider les gens à revendiquer leurs droits (Sphère)</a:t>
            </a:r>
          </a:p>
          <a:p>
            <a:pPr marL="171450" indent="-171450">
              <a:buFont typeface="Arial"/>
              <a:buChar char="•"/>
            </a:pPr>
            <a:r>
              <a:rPr lang="fr-FR" b="0" i="1" dirty="0"/>
              <a:t>Renforcer les systèmes de protection de l'enfance (créés pour les SMPE)</a:t>
            </a:r>
          </a:p>
          <a:p>
            <a:pPr marL="171450" indent="-171450">
              <a:buFont typeface="Arial"/>
              <a:buChar char="•"/>
            </a:pPr>
            <a:r>
              <a:rPr lang="fr-FR" b="0" i="1" dirty="0"/>
              <a:t>Renforcer la résilience des enfants dans l’action humanitaire (créé pour les SMPE)</a:t>
            </a:r>
            <a:endParaRPr lang="en-US" b="0" i="1"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13</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00h25</a:t>
            </a:r>
          </a:p>
          <a:p>
            <a:endParaRPr lang="fr-FR" b="1" dirty="0"/>
          </a:p>
          <a:p>
            <a:r>
              <a:rPr lang="fr-FR" b="0" dirty="0"/>
              <a:t>LISEZ la diapositive</a:t>
            </a:r>
          </a:p>
          <a:p>
            <a:endParaRPr lang="fr-FR" b="0" dirty="0"/>
          </a:p>
          <a:p>
            <a:r>
              <a:rPr lang="fr-FR" b="0" dirty="0"/>
              <a:t>DITES : C'est un excellent aperçu pour les nouveaux employés ou les collègues impliqués dans des programmes de développement [</a:t>
            </a:r>
            <a:r>
              <a:rPr lang="fr-FR" b="0" i="1" dirty="0"/>
              <a:t>n'hésitez pas à ajouter des collègues ou des acteurs dans votre contexte</a:t>
            </a:r>
            <a:r>
              <a:rPr lang="fr-FR" b="0" dirty="0"/>
              <a:t>]</a:t>
            </a:r>
            <a:endParaRPr lang="en-US" b="0" i="1" dirty="0"/>
          </a:p>
        </p:txBody>
      </p:sp>
      <p:sp>
        <p:nvSpPr>
          <p:cNvPr id="4" name="Slide Number Placeholder 3"/>
          <p:cNvSpPr>
            <a:spLocks noGrp="1"/>
          </p:cNvSpPr>
          <p:nvPr>
            <p:ph type="sldNum" sz="quarter" idx="10"/>
          </p:nvPr>
        </p:nvSpPr>
        <p:spPr/>
        <p:txBody>
          <a:bodyPr/>
          <a:lstStyle/>
          <a:p>
            <a:fld id="{780767AD-8186-5647-9165-A19B63BA7F43}" type="slidenum">
              <a:rPr lang="en-US" smtClean="0"/>
              <a:t>14</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00:26</a:t>
            </a:r>
          </a:p>
          <a:p>
            <a:endParaRPr lang="fr-FR" b="1" dirty="0"/>
          </a:p>
          <a:p>
            <a:r>
              <a:rPr lang="fr-FR" b="0" i="0" dirty="0"/>
              <a:t>LISEZ À HAUTE VOIX</a:t>
            </a:r>
          </a:p>
          <a:p>
            <a:endParaRPr lang="fr-FR" b="0" i="0" dirty="0"/>
          </a:p>
          <a:p>
            <a:r>
              <a:rPr lang="fr-FR" b="0" i="0" dirty="0"/>
              <a:t>DITES : Standard 1 mérite une explication supplémentaire. Le Global CP </a:t>
            </a:r>
            <a:r>
              <a:rPr lang="fr-FR" b="0" i="0" dirty="0" err="1"/>
              <a:t>AoR</a:t>
            </a:r>
            <a:r>
              <a:rPr lang="fr-FR" b="0" i="0" dirty="0"/>
              <a:t> et le HCR ont élaboré conjointement ce standard. Il explique clairement à quoi s'attendre et comment s'impliquer dans les structures de coordination dans ces deux contextes assez différents.</a:t>
            </a:r>
          </a:p>
          <a:p>
            <a:r>
              <a:rPr lang="fr-FR" b="0" i="0" dirty="0"/>
              <a:t>Standard 2 et a travers le document, les SMPE soulignent l’importance de la sauvegarde de l’enfance et de la prévention de l’exploitation sexuelle et des abus. Ils sont mentionnés désormais dans tous les documents à l’aide d’une icône spécifique.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Standard 5 était mise</a:t>
            </a:r>
            <a:r>
              <a:rPr lang="fr-FR" noProof="0" dirty="0"/>
              <a:t> à jour d’une manière importante pour refléter les nouveaux outils de gestion de l’information et les préoccupations éthiques</a:t>
            </a:r>
          </a:p>
          <a:p>
            <a:endParaRPr lang="en-US" b="0" i="0" dirty="0"/>
          </a:p>
        </p:txBody>
      </p:sp>
      <p:sp>
        <p:nvSpPr>
          <p:cNvPr id="4" name="Slide Number Placeholder 3"/>
          <p:cNvSpPr>
            <a:spLocks noGrp="1"/>
          </p:cNvSpPr>
          <p:nvPr>
            <p:ph type="sldNum" sz="quarter" idx="10"/>
          </p:nvPr>
        </p:nvSpPr>
        <p:spPr/>
        <p:txBody>
          <a:bodyPr/>
          <a:lstStyle/>
          <a:p>
            <a:fld id="{780767AD-8186-5647-9165-A19B63BA7F43}" type="slidenum">
              <a:rPr lang="en-US" smtClean="0"/>
              <a:t>15</a:t>
            </a:fld>
            <a:endParaRPr lang="en-US"/>
          </a:p>
        </p:txBody>
      </p:sp>
    </p:spTree>
    <p:extLst>
      <p:ext uri="{BB962C8B-B14F-4D97-AF65-F5344CB8AC3E}">
        <p14:creationId xmlns:p14="http://schemas.microsoft.com/office/powerpoint/2010/main" val="326719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00:28</a:t>
            </a:r>
          </a:p>
          <a:p>
            <a:endParaRPr lang="fr-FR" b="1" dirty="0"/>
          </a:p>
          <a:p>
            <a:r>
              <a:rPr lang="fr-FR" b="0" dirty="0"/>
              <a:t>DITES</a:t>
            </a:r>
            <a:r>
              <a:rPr lang="fr-FR" b="1" dirty="0"/>
              <a:t> : </a:t>
            </a:r>
            <a:r>
              <a:rPr lang="fr-FR" b="0" dirty="0"/>
              <a:t>Avant d’examiner les modifications apportées à ce pilier, soulignons la nature interconnectée des standards. C’est un enfant après tout; et la vie d’une famille que nous essayons d’aider.</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16</a:t>
            </a:fld>
            <a:endParaRPr lang="en-US"/>
          </a:p>
        </p:txBody>
      </p:sp>
    </p:spTree>
    <p:extLst>
      <p:ext uri="{BB962C8B-B14F-4D97-AF65-F5344CB8AC3E}">
        <p14:creationId xmlns:p14="http://schemas.microsoft.com/office/powerpoint/2010/main" val="193691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00:29</a:t>
            </a:r>
          </a:p>
          <a:p>
            <a:endParaRPr lang="fr-FR" b="1" dirty="0"/>
          </a:p>
          <a:p>
            <a:r>
              <a:rPr lang="fr-FR" b="1" dirty="0"/>
              <a:t>DITES:</a:t>
            </a:r>
          </a:p>
          <a:p>
            <a:r>
              <a:rPr lang="fr-FR" b="1" dirty="0"/>
              <a:t>Standard 8 : Maltraitance physique et psychologique </a:t>
            </a:r>
            <a:r>
              <a:rPr lang="fr-FR" b="0" dirty="0"/>
              <a:t>: Ce standard étend l'attention de l'édition de 2012, qui était principalement axée sur la violence physique et ne tenait pas pleinement compte de la négligence physique et émotionnelle ou de la violence psychologique. Il s’appuie sur les nouvelles directives et recherches du manuel INSPIRE, de l’Organisation mondiale de la santé ainsi que les recherches</a:t>
            </a:r>
            <a:r>
              <a:rPr lang="fr-FR" b="0" baseline="0" dirty="0"/>
              <a:t> </a:t>
            </a:r>
            <a:r>
              <a:rPr lang="fr-FR" b="0" dirty="0"/>
              <a:t>de l’Alliance sur la négligence des enfants dans les contextes humanitaires. Il met l'accent sur les conséquences négatives graves, à court et à long terme, sur les enfants de la maltraitance physique et émotionnelle dans divers contextes, et fournit des orientations sur la prévention et une réponse coordonnée.</a:t>
            </a:r>
          </a:p>
          <a:p>
            <a:endParaRPr lang="fr-FR" b="0" dirty="0"/>
          </a:p>
          <a:p>
            <a:r>
              <a:rPr lang="fr-FR" b="1" dirty="0"/>
              <a:t>Standard 9 : Violence sexuelle et basée sur le genre </a:t>
            </a:r>
            <a:r>
              <a:rPr lang="fr-FR" b="0" dirty="0"/>
              <a:t>:</a:t>
            </a:r>
          </a:p>
          <a:p>
            <a:r>
              <a:rPr lang="fr-FR" b="0" dirty="0"/>
              <a:t>Un accent plus important est porté sur la violence basée sur le genre, tout en reconnaissant que les enfants </a:t>
            </a:r>
            <a:r>
              <a:rPr lang="mr-IN" b="0" dirty="0"/>
              <a:t>–</a:t>
            </a:r>
            <a:r>
              <a:rPr lang="fr-FR" b="0" dirty="0"/>
              <a:t> les filles et les garçons - font face à des risques et à des besoins particuliers liés à la violence sexuelle. Il reconnaît que les causes fondamentales de la violence sexuelle et basée sur le genre sont liées à des normes sociales et de genre préjudiciables, qui favorisent la discrimination fondée sur le sexe et l'inégalité de pouvoir. Là où les services de base relatifs à la violence sexuelle et basée sur le genre sont en place et où l'environnement est stable, les interventions visant à promouvoir l'égalité des genres et à modifier en</a:t>
            </a:r>
            <a:r>
              <a:rPr lang="fr-FR" b="0" baseline="0" dirty="0"/>
              <a:t> profondeur </a:t>
            </a:r>
            <a:r>
              <a:rPr lang="fr-FR" b="0" dirty="0"/>
              <a:t>les normes sociales et liées au genre sont encouragées. Il renforce également les orientations sur une approche centrée sur le survivant, la confidentialité et le mariage des enfants.</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17</a:t>
            </a:fld>
            <a:endParaRPr lang="en-US"/>
          </a:p>
        </p:txBody>
      </p:sp>
    </p:spTree>
    <p:extLst>
      <p:ext uri="{BB962C8B-B14F-4D97-AF65-F5344CB8AC3E}">
        <p14:creationId xmlns:p14="http://schemas.microsoft.com/office/powerpoint/2010/main" val="335815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00:33</a:t>
            </a:r>
          </a:p>
          <a:p>
            <a:endParaRPr lang="fr-FR" b="1" dirty="0"/>
          </a:p>
          <a:p>
            <a:r>
              <a:rPr lang="fr-FR" b="0" dirty="0"/>
              <a:t>[</a:t>
            </a:r>
            <a:r>
              <a:rPr lang="fr-FR" b="0" i="1" dirty="0"/>
              <a:t>FACILITATEURS: Ce changement peut être très familier pour votre public ou,</a:t>
            </a:r>
            <a:r>
              <a:rPr lang="fr-FR" b="0" i="1" baseline="0" dirty="0"/>
              <a:t> à l’inverse,</a:t>
            </a:r>
            <a:r>
              <a:rPr lang="fr-FR" b="0" i="1" dirty="0"/>
              <a:t> quelque chose de tout à fait nouveau : il</a:t>
            </a:r>
            <a:r>
              <a:rPr lang="fr-FR" b="0" i="1" baseline="0" dirty="0"/>
              <a:t> faut </a:t>
            </a:r>
            <a:r>
              <a:rPr lang="fr-FR" b="0" i="1" dirty="0"/>
              <a:t>préparer vos commentaires en conséquence</a:t>
            </a:r>
            <a:r>
              <a:rPr lang="fr-FR" b="0" dirty="0"/>
              <a:t>.]</a:t>
            </a:r>
          </a:p>
          <a:p>
            <a:endParaRPr lang="fr-FR" b="0" dirty="0"/>
          </a:p>
          <a:p>
            <a:r>
              <a:rPr lang="fr-FR" b="0" dirty="0"/>
              <a:t>DITES : Le modèle socio-écologique fournit un cadre concret qui soutient une réflexion en termes de système pour les programmes de protection de l'enfant. Il examine l’ensemble d’une situation pour (a) identifier tous les différents éléments et facteurs et (b) comprendre comment ils sont liés et interagissent les uns avec les autres. Plutôt que de s’intéresser à un problème de protection unique ou à un service spécifique, cette réflexion systémique prend en compte l’ensemble des problèmes auxquels l’enfant est confronté, leurs causes profondes et les solutions disponibles à tous les niveaux. Il promeut une programmation flexible qui intègre les</a:t>
            </a:r>
            <a:r>
              <a:rPr lang="fr-FR" b="0" baseline="0" dirty="0"/>
              <a:t> connaissances nouvelles </a:t>
            </a:r>
            <a:r>
              <a:rPr lang="fr-FR" b="0" dirty="0"/>
              <a:t>et s’adapte en conséquence tout au long de la mise en œuvre.</a:t>
            </a:r>
          </a:p>
          <a:p>
            <a:endParaRPr lang="fr-FR" b="0" dirty="0"/>
          </a:p>
          <a:p>
            <a:r>
              <a:rPr lang="fr-FR" b="0" dirty="0"/>
              <a:t>Le modèle socio-écologique et la réflexion sur les systèmes de protection de l'enfance sont des cadres complémentaires qui visent le même objectif : une approche globale et intégrée de la protection des enfants. L’ensemble INSPIRE poursuit un objectif similaire : des stratégies fondées sur des preuves pour prévenir la violence à l'encontre des enfants.</a:t>
            </a:r>
            <a:endParaRPr lang="en-US" b="0"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18</a:t>
            </a:fld>
            <a:endParaRPr lang="en-US"/>
          </a:p>
        </p:txBody>
      </p:sp>
    </p:spTree>
    <p:extLst>
      <p:ext uri="{BB962C8B-B14F-4D97-AF65-F5344CB8AC3E}">
        <p14:creationId xmlns:p14="http://schemas.microsoft.com/office/powerpoint/2010/main" val="1185385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00:37</a:t>
            </a:r>
          </a:p>
          <a:p>
            <a:r>
              <a:rPr lang="fr-FR" b="0" dirty="0"/>
              <a:t>Aller sur le contenu</a:t>
            </a:r>
          </a:p>
          <a:p>
            <a:endParaRPr lang="fr-FR" b="0" dirty="0"/>
          </a:p>
          <a:p>
            <a:r>
              <a:rPr lang="fr-FR" b="0" dirty="0"/>
              <a:t>DITES:</a:t>
            </a:r>
          </a:p>
          <a:p>
            <a:r>
              <a:rPr lang="fr-FR" b="0" u="sng" dirty="0"/>
              <a:t>Nouveaux standards </a:t>
            </a:r>
            <a:r>
              <a:rPr lang="fr-FR" b="0" dirty="0"/>
              <a:t>:</a:t>
            </a:r>
          </a:p>
          <a:p>
            <a:r>
              <a:rPr lang="fr-FR" b="1" dirty="0"/>
              <a:t>Standard 16 : Renforcer les milieux familiaux et de prise en charge des enfants</a:t>
            </a:r>
            <a:r>
              <a:rPr lang="fr-FR" b="1" baseline="0" dirty="0"/>
              <a:t> </a:t>
            </a:r>
            <a:r>
              <a:rPr lang="fr-FR" b="0" dirty="0"/>
              <a:t>: ce nouveau standard place l’enfant au cœur de la famille et souligne que les acteurs de la protection de l’enfance doivent s’appuyer sur les forces de la famille, tout en évaluant avec soin les risques pour l’enfant. Il examine également ce qu'il faut faire si des épidémies de maladies infectieuses rendent difficile le fait de rester ensemble.</a:t>
            </a:r>
          </a:p>
          <a:p>
            <a:endParaRPr lang="fr-FR" b="0" dirty="0"/>
          </a:p>
          <a:p>
            <a:r>
              <a:rPr lang="fr-FR" b="1" dirty="0"/>
              <a:t>Standard 19 </a:t>
            </a:r>
            <a:r>
              <a:rPr lang="fr-FR" b="0" dirty="0"/>
              <a:t>: Le standard indépendant de </a:t>
            </a:r>
            <a:r>
              <a:rPr lang="fr-FR" b="1" dirty="0"/>
              <a:t>la protection de remplacement </a:t>
            </a:r>
            <a:r>
              <a:rPr lang="fr-FR" b="0" dirty="0"/>
              <a:t>a des liens avec les enfants non accompagnés et séparés, mais également avec la gestion des cas et le nouveau</a:t>
            </a:r>
            <a:r>
              <a:rPr lang="fr-FR" b="0" baseline="0" dirty="0"/>
              <a:t> standard sur le r</a:t>
            </a:r>
            <a:r>
              <a:rPr lang="fr-FR" b="0" dirty="0"/>
              <a:t>enforcement les milieux familiaux et de prise en charge des enfants.</a:t>
            </a:r>
          </a:p>
          <a:p>
            <a:endParaRPr lang="fr-FR" b="0" dirty="0"/>
          </a:p>
          <a:p>
            <a:r>
              <a:rPr lang="fr-FR" b="0" u="sng" dirty="0"/>
              <a:t>Mises à jour importantes </a:t>
            </a:r>
            <a:r>
              <a:rPr lang="fr-FR" b="0" dirty="0"/>
              <a:t>:</a:t>
            </a:r>
          </a:p>
          <a:p>
            <a:r>
              <a:rPr lang="fr-FR" b="1" dirty="0"/>
              <a:t>Standard 15 : Activités de groupe pour le bien-être des enfants</a:t>
            </a:r>
            <a:r>
              <a:rPr lang="fr-FR" b="0" dirty="0"/>
              <a:t>: </a:t>
            </a:r>
          </a:p>
          <a:p>
            <a:r>
              <a:rPr lang="fr-FR" b="0" dirty="0"/>
              <a:t>Certaines personnes pourraient être surprises que les Espaces Amis des Enfants n’aient plus leur propre standard. Mais,</a:t>
            </a:r>
            <a:r>
              <a:rPr lang="fr-FR" b="0" baseline="0" dirty="0"/>
              <a:t> </a:t>
            </a:r>
            <a:r>
              <a:rPr lang="fr-FR" b="0" dirty="0"/>
              <a:t>le sentiment prévaut que l’on s’en remet trop à ce type d’intervention, qui est désormais regroupé sous «Activités de groupe pour le bien-être des enfants», qui explore également la programmation mobile, les liens vers la formation professionnelle et d’autres opportunités régulières et cohérentes de protection des enfants.</a:t>
            </a:r>
          </a:p>
          <a:p>
            <a:endParaRPr lang="fr-FR" b="0" dirty="0"/>
          </a:p>
          <a:p>
            <a:r>
              <a:rPr lang="fr-FR" b="1" dirty="0"/>
              <a:t>Standard 17 : Approches au niveau communautaire :</a:t>
            </a:r>
          </a:p>
          <a:p>
            <a:r>
              <a:rPr lang="fr-FR" b="0" dirty="0"/>
              <a:t>De</a:t>
            </a:r>
            <a:r>
              <a:rPr lang="fr-FR" b="0" baseline="0" dirty="0"/>
              <a:t> n</a:t>
            </a:r>
            <a:r>
              <a:rPr lang="fr-FR" b="0" dirty="0"/>
              <a:t>ombreux</a:t>
            </a:r>
            <a:r>
              <a:rPr lang="fr-FR" b="0" baseline="0" dirty="0"/>
              <a:t> collègues estiment q</a:t>
            </a:r>
            <a:r>
              <a:rPr lang="fr-FR" b="0" dirty="0"/>
              <a:t>ue nous devons mettre de côté une approche hiérarchique lorsque lorsque l’on travaille avec les communautés pour améliorer les résultats en matière de protection de leurs enfants. Les approches au niveau communautaire insistent sur le fait qu'il n'existe pas de modèle unique. Il nous pousse à entreprendre une analyse approfondie du contexte et à faciliter des processus conçus et dirigés par la communauté elle-même. Nous devons toujours être conscients du risque accru d'affaiblissement de la communauté lorsque nous entreprenons des interventions précipitées.</a:t>
            </a:r>
          </a:p>
          <a:p>
            <a:endParaRPr lang="fr-FR" b="0" dirty="0"/>
          </a:p>
          <a:p>
            <a:r>
              <a:rPr lang="fr-FR" b="1" dirty="0"/>
              <a:t>Standard 20 : Justice pour enfants </a:t>
            </a:r>
            <a:r>
              <a:rPr lang="fr-FR" b="0" dirty="0"/>
              <a:t>:</a:t>
            </a:r>
          </a:p>
          <a:p>
            <a:r>
              <a:rPr lang="fr-FR" b="0" dirty="0"/>
              <a:t>Enfin, le</a:t>
            </a:r>
            <a:r>
              <a:rPr lang="fr-FR" b="0" baseline="0" dirty="0"/>
              <a:t> standard </a:t>
            </a:r>
            <a:r>
              <a:rPr lang="fr-FR" b="0" dirty="0"/>
              <a:t>20 a été l’occasion de réorienter notre compréhension de ce que signifie la  Justice pour enfants dans un contexte humanitaire. Lors de la revue des travaux du Groupe de travail au niveau global en 2015, nous avons pris conscience des nombreuses interactions des enfants avec les systèmes de justice formels, informels et traditionnels. Une crise peut offrir aux équipes une occasion unique de renforcer des systèmes qui pourraient autrement résister au changement. En utilisant le modèle socio-écologique, nous pouvons collaborer avec l’ensemble des acteurs pour (a) évaluer la manière dont les systèmes légaux et judiciaires à tous les niveaux assurent la protection o,</a:t>
            </a:r>
            <a:r>
              <a:rPr lang="fr-FR" b="0" baseline="0" dirty="0"/>
              <a:t> au contraire, </a:t>
            </a:r>
            <a:r>
              <a:rPr lang="fr-FR" b="0" dirty="0"/>
              <a:t>présentent des risques et (b) développer des interventions pour renforcer la protection et surmonter</a:t>
            </a:r>
            <a:r>
              <a:rPr lang="fr-FR" b="0" baseline="0" dirty="0"/>
              <a:t> ces risques</a:t>
            </a:r>
            <a:r>
              <a:rPr lang="fr-FR" b="0" dirty="0"/>
              <a:t>.</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19</a:t>
            </a:fld>
            <a:endParaRPr lang="en-US"/>
          </a:p>
        </p:txBody>
      </p:sp>
    </p:spTree>
    <p:extLst>
      <p:ext uri="{BB962C8B-B14F-4D97-AF65-F5344CB8AC3E}">
        <p14:creationId xmlns:p14="http://schemas.microsoft.com/office/powerpoint/2010/main" val="381474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00:05</a:t>
            </a:r>
          </a:p>
          <a:p>
            <a:endParaRPr lang="fr-FR" b="1" dirty="0"/>
          </a:p>
          <a:p>
            <a:r>
              <a:rPr lang="fr-FR" b="0" dirty="0"/>
              <a:t>DITES:</a:t>
            </a:r>
          </a:p>
          <a:p>
            <a:r>
              <a:rPr lang="fr-FR" b="0" dirty="0"/>
              <a:t>Il est difficile d’estimer le nombre de personnes ayant utilisé les</a:t>
            </a:r>
            <a:r>
              <a:rPr lang="fr-FR" b="0" baseline="0" dirty="0"/>
              <a:t> </a:t>
            </a:r>
            <a:r>
              <a:rPr lang="fr-FR" b="0" dirty="0"/>
              <a:t>SMPE, car tout le monde peut télécharger le document et l’application ou naviguer dans la version en ligne.</a:t>
            </a:r>
          </a:p>
          <a:p>
            <a:endParaRPr lang="fr-FR" b="0" dirty="0"/>
          </a:p>
          <a:p>
            <a:r>
              <a:rPr lang="fr-FR" b="0" dirty="0"/>
              <a:t>Les traductions vont du russe au chinois; de l'ourdou au japonais.</a:t>
            </a:r>
            <a:endParaRPr lang="en-US" b="0"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00h40</a:t>
            </a:r>
          </a:p>
          <a:p>
            <a:endParaRPr lang="fr-FR" b="1" dirty="0"/>
          </a:p>
          <a:p>
            <a:r>
              <a:rPr lang="fr-FR" b="0" dirty="0"/>
              <a:t>DITES : Cette édition tente de trouver un équilibre entre des programmes spécifiques de protection de l’enfance et une collaboration plus étroite avec d’autres secteurs. Cela peut prendre différentes formes et varie selon le contexte. </a:t>
            </a:r>
            <a:r>
              <a:rPr lang="fr-FR" b="0" baseline="0" dirty="0"/>
              <a:t>I</a:t>
            </a:r>
            <a:r>
              <a:rPr lang="fr-FR" b="0" dirty="0"/>
              <a:t>ls doivent être cependant balancés avec les exigences d’un contexte spécifique. Le savoir émerge d’une compréhension approfondie des forces et des besoins de ces enfants, de leurs familles et de leur système de protection. Dans la plupart des cas, le résultat inclura certains éléments de programmes autonomes de protection de l'enfance.</a:t>
            </a:r>
          </a:p>
          <a:p>
            <a:endParaRPr lang="fr-FR" b="0" dirty="0"/>
          </a:p>
          <a:p>
            <a:r>
              <a:rPr lang="fr-FR" b="0" dirty="0"/>
              <a:t>La nécessité de collaborer plus étroitement découle d’une reconnaissance accrue du fait que la protection est l’objectif et le résultat escompté de l’action humanitaire, et doit être au centre de toutes les actions de préparation et de réponse. Une programmation multisectorielle qui inclut et traite de façon claire des considérations de protection de l'enfant, contribue à des impacts de qualité supérieure. Cela améliore les résultats dans d'autres secteurs, favorise des résultats positifs pour les enfants et assure leur bien-être. Nous vous encourageons tous à lire de près l'introduction de ce pilier de manière.</a:t>
            </a:r>
          </a:p>
          <a:p>
            <a:endParaRPr lang="fr-FR" b="0" dirty="0"/>
          </a:p>
          <a:p>
            <a:r>
              <a:rPr lang="fr-FR" b="0" dirty="0"/>
              <a:t>DEMANDEZ : Est-ce que quelqu'un a un exemple d'intégration ou une approche forte d'intégration de la protection de l'enfance ? </a:t>
            </a:r>
            <a:r>
              <a:rPr lang="fr-FR" b="0" i="1" dirty="0"/>
              <a:t>Dans l’affirmative</a:t>
            </a:r>
            <a:r>
              <a:rPr lang="fr-FR" b="0" dirty="0"/>
              <a:t>, quelles sont,</a:t>
            </a:r>
            <a:r>
              <a:rPr lang="fr-FR" b="0" baseline="0" dirty="0"/>
              <a:t> parmi </a:t>
            </a:r>
            <a:r>
              <a:rPr lang="fr-FR" b="0" dirty="0"/>
              <a:t>les 28 standards et 10 principes,</a:t>
            </a:r>
            <a:r>
              <a:rPr lang="fr-FR" b="0" baseline="0" dirty="0"/>
              <a:t> ceux</a:t>
            </a:r>
            <a:r>
              <a:rPr lang="fr-FR" b="0" dirty="0"/>
              <a:t> qui ont contribué à cette initiative ?</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20</a:t>
            </a:fld>
            <a:endParaRPr lang="en-US"/>
          </a:p>
        </p:txBody>
      </p:sp>
    </p:spTree>
    <p:extLst>
      <p:ext uri="{BB962C8B-B14F-4D97-AF65-F5344CB8AC3E}">
        <p14:creationId xmlns:p14="http://schemas.microsoft.com/office/powerpoint/2010/main" val="189002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00:43</a:t>
            </a:r>
          </a:p>
          <a:p>
            <a:endParaRPr lang="fr-FR" b="1" dirty="0"/>
          </a:p>
          <a:p>
            <a:r>
              <a:rPr lang="fr-FR" b="0" dirty="0"/>
              <a:t>DITES:</a:t>
            </a:r>
          </a:p>
          <a:p>
            <a:r>
              <a:rPr lang="fr-FR" b="0" u="sng" dirty="0"/>
              <a:t>Standards 21 : Sécurité alimentaire et PE et 22 : Moyens de subsistance et PE</a:t>
            </a:r>
            <a:r>
              <a:rPr lang="fr-FR" b="0" baseline="0" dirty="0"/>
              <a:t> </a:t>
            </a:r>
            <a:r>
              <a:rPr lang="fr-FR" b="0" dirty="0"/>
              <a:t>:</a:t>
            </a:r>
          </a:p>
          <a:p>
            <a:pPr marL="171450" indent="-171450">
              <a:buFont typeface="Arial"/>
              <a:buChar char="•"/>
            </a:pPr>
            <a:r>
              <a:rPr lang="fr-FR" b="0" dirty="0"/>
              <a:t>Cette édition sépare ces deux domaines du</a:t>
            </a:r>
            <a:r>
              <a:rPr lang="fr-FR" b="0" baseline="0" dirty="0"/>
              <a:t> standard </a:t>
            </a:r>
            <a:r>
              <a:rPr lang="fr-FR" b="0" dirty="0"/>
              <a:t>précédent sur la reprise économique et la PE, ainsi que sur la distribution et la PE.</a:t>
            </a:r>
          </a:p>
          <a:p>
            <a:pPr marL="171450" indent="-171450">
              <a:buFont typeface="Arial"/>
              <a:buChar char="•"/>
            </a:pPr>
            <a:r>
              <a:rPr lang="fr-FR" b="0" dirty="0"/>
              <a:t>Il prend ainsi en compte les liens étroits qui existent entre l'insécurité alimentaire et les risques pour la protection de l’enfance (en particulier la négligence, le mariage des enfants et le travail des enfants) ; et liaison avec les standards INSPIRE sur les environnements sûrs.</a:t>
            </a:r>
          </a:p>
          <a:p>
            <a:pPr marL="171450" indent="-171450">
              <a:buFont typeface="Arial"/>
              <a:buChar char="•"/>
            </a:pPr>
            <a:r>
              <a:rPr lang="fr-FR" b="0" dirty="0"/>
              <a:t>Le</a:t>
            </a:r>
            <a:r>
              <a:rPr lang="fr-FR" b="0" baseline="0" dirty="0"/>
              <a:t> standard sur les </a:t>
            </a:r>
            <a:r>
              <a:rPr lang="fr-FR" b="0" dirty="0"/>
              <a:t>moyens de subsistance est</a:t>
            </a:r>
            <a:r>
              <a:rPr lang="fr-FR" b="0" baseline="0" dirty="0"/>
              <a:t> </a:t>
            </a:r>
            <a:r>
              <a:rPr lang="fr-FR" b="0" dirty="0"/>
              <a:t>rattaché au standard INSPIRE sur le renforcement des revenus et de l’économie, les normes minimales de redressement économique (MERS). Il met l’accent sur le renforcement des capacités des familles à prendre soin des enfants.</a:t>
            </a:r>
          </a:p>
          <a:p>
            <a:endParaRPr lang="fr-FR" b="0" dirty="0"/>
          </a:p>
          <a:p>
            <a:r>
              <a:rPr lang="fr-FR" b="0" u="sng" dirty="0"/>
              <a:t>Intégration de la distribution entre les standards </a:t>
            </a:r>
            <a:r>
              <a:rPr lang="fr-FR" b="0" dirty="0"/>
              <a:t>:</a:t>
            </a:r>
          </a:p>
          <a:p>
            <a:pPr marL="171450" indent="-171450">
              <a:buFont typeface="Arial"/>
              <a:buChar char="•"/>
            </a:pPr>
            <a:r>
              <a:rPr lang="fr-FR" b="0" dirty="0"/>
              <a:t>Prise en compte du fait que la distribution est une activité qui concerne plusieurs secteurs et intégration des directives à ce sujet dans chaque standard sectoriel.</a:t>
            </a:r>
          </a:p>
          <a:p>
            <a:endParaRPr lang="fr-FR" b="0" dirty="0"/>
          </a:p>
          <a:p>
            <a:r>
              <a:rPr lang="fr-FR" b="0" u="sng" dirty="0"/>
              <a:t>Les actions clés de l'ensemble du pilier </a:t>
            </a:r>
            <a:r>
              <a:rPr lang="fr-FR" b="0" dirty="0"/>
              <a:t>ont été divisées entre ce que doivent faire les acteurs de la protection de l’enfance</a:t>
            </a:r>
            <a:r>
              <a:rPr lang="fr-FR" b="0" baseline="0" dirty="0"/>
              <a:t> ;</a:t>
            </a:r>
            <a:r>
              <a:rPr lang="fr-FR" b="0" dirty="0"/>
              <a:t> ce</a:t>
            </a:r>
            <a:r>
              <a:rPr lang="fr-FR" b="0" baseline="0" dirty="0"/>
              <a:t> que </a:t>
            </a:r>
            <a:r>
              <a:rPr lang="fr-FR" b="0" dirty="0"/>
              <a:t>les acteurs d’autres secteurs doivent faire et, enfin, ce qu’ils peuvent faire ensemble.</a:t>
            </a:r>
            <a:endParaRPr lang="en-US" b="0" u="sng" dirty="0"/>
          </a:p>
        </p:txBody>
      </p:sp>
      <p:sp>
        <p:nvSpPr>
          <p:cNvPr id="4" name="Slide Number Placeholder 3"/>
          <p:cNvSpPr>
            <a:spLocks noGrp="1"/>
          </p:cNvSpPr>
          <p:nvPr>
            <p:ph type="sldNum" sz="quarter" idx="10"/>
          </p:nvPr>
        </p:nvSpPr>
        <p:spPr/>
        <p:txBody>
          <a:bodyPr/>
          <a:lstStyle/>
          <a:p>
            <a:fld id="{780767AD-8186-5647-9165-A19B63BA7F43}" type="slidenum">
              <a:rPr lang="en-US" smtClean="0"/>
              <a:t>21</a:t>
            </a:fld>
            <a:endParaRPr lang="en-US"/>
          </a:p>
        </p:txBody>
      </p:sp>
    </p:spTree>
    <p:extLst>
      <p:ext uri="{BB962C8B-B14F-4D97-AF65-F5344CB8AC3E}">
        <p14:creationId xmlns:p14="http://schemas.microsoft.com/office/powerpoint/2010/main" val="2678794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00:46</a:t>
            </a:r>
          </a:p>
          <a:p>
            <a:endParaRPr lang="fr-FR" b="1" dirty="0"/>
          </a:p>
          <a:p>
            <a:r>
              <a:rPr lang="fr-FR" b="0" dirty="0"/>
              <a:t>DITES : Vous êtes encouragés à consulter le site Web de l'Alliance pour des ressources supplémentaires, des indicateurs de mesure et un glossaire complet.</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22</a:t>
            </a:fld>
            <a:endParaRPr lang="en-US"/>
          </a:p>
        </p:txBody>
      </p:sp>
    </p:spTree>
    <p:extLst>
      <p:ext uri="{BB962C8B-B14F-4D97-AF65-F5344CB8AC3E}">
        <p14:creationId xmlns:p14="http://schemas.microsoft.com/office/powerpoint/2010/main" val="406876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00h47</a:t>
            </a:r>
          </a:p>
          <a:p>
            <a:endParaRPr lang="fr-FR" b="1" dirty="0"/>
          </a:p>
          <a:p>
            <a:r>
              <a:rPr lang="fr-FR" b="0" dirty="0"/>
              <a:t>DITES: Cette diapositive vous donne un exemple de ce que le groupe de travail global SMPE a planifié. Ils sont impatients d’entendre ce que nous discutons et planifions et nous soutiendront dans la mesure du possible.</a:t>
            </a:r>
          </a:p>
          <a:p>
            <a:r>
              <a:rPr lang="fr-FR" b="0" dirty="0"/>
              <a:t>[</a:t>
            </a:r>
            <a:r>
              <a:rPr lang="fr-FR" b="0" i="1" dirty="0"/>
              <a:t>Facilitateurs - n'hésitez pas à contacter les </a:t>
            </a:r>
            <a:r>
              <a:rPr lang="fr-FR" b="0" i="1" dirty="0" err="1"/>
              <a:t>co</a:t>
            </a:r>
            <a:r>
              <a:rPr lang="fr-FR" b="0" i="1" dirty="0"/>
              <a:t>-chairs pour une mise à jour des activités ou à consulter le site Web de l'Alliance pour les dernières nouvelles</a:t>
            </a:r>
            <a:r>
              <a:rPr lang="fr-FR" b="0" dirty="0"/>
              <a:t>.]</a:t>
            </a:r>
            <a:endParaRPr lang="en-US" b="0" i="1" dirty="0"/>
          </a:p>
        </p:txBody>
      </p:sp>
      <p:sp>
        <p:nvSpPr>
          <p:cNvPr id="4" name="Slide Number Placeholder 3"/>
          <p:cNvSpPr>
            <a:spLocks noGrp="1"/>
          </p:cNvSpPr>
          <p:nvPr>
            <p:ph type="sldNum" sz="quarter" idx="10"/>
          </p:nvPr>
        </p:nvSpPr>
        <p:spPr/>
        <p:txBody>
          <a:bodyPr/>
          <a:lstStyle/>
          <a:p>
            <a:fld id="{780767AD-8186-5647-9165-A19B63BA7F43}" type="slidenum">
              <a:rPr lang="en-US" smtClean="0"/>
              <a:t>23</a:t>
            </a:fld>
            <a:endParaRPr lang="en-US"/>
          </a:p>
        </p:txBody>
      </p:sp>
    </p:spTree>
    <p:extLst>
      <p:ext uri="{BB962C8B-B14F-4D97-AF65-F5344CB8AC3E}">
        <p14:creationId xmlns:p14="http://schemas.microsoft.com/office/powerpoint/2010/main" val="1951565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00:48</a:t>
            </a:r>
          </a:p>
          <a:p>
            <a:r>
              <a:rPr lang="fr-FR" b="0" dirty="0"/>
              <a:t>[</a:t>
            </a:r>
            <a:r>
              <a:rPr lang="fr-FR" b="0" i="1" dirty="0"/>
              <a:t>Facilitateurs - si vous avez quelques minutes, vous pouvez insérer un jeu dans</a:t>
            </a:r>
            <a:r>
              <a:rPr lang="fr-FR" b="0" i="1" baseline="0" dirty="0"/>
              <a:t> cette session </a:t>
            </a:r>
            <a:r>
              <a:rPr lang="fr-FR" b="0" i="1" dirty="0"/>
              <a:t>! Cela aide les participants à se sentir plus à l'aise avec le manuel mis à jour. Vous n’avez peut-être pas le temps pour tous</a:t>
            </a:r>
            <a:r>
              <a:rPr lang="fr-FR" b="0" dirty="0"/>
              <a:t>.] </a:t>
            </a:r>
          </a:p>
          <a:p>
            <a:endParaRPr lang="fr-FR" b="0" dirty="0"/>
          </a:p>
          <a:p>
            <a:r>
              <a:rPr lang="fr-FR" b="0" dirty="0"/>
              <a:t>DITES : C’est un jeu-questionnaire amusant et vous pouvez utiliser le manuel ou l’application. La première main levée répond à la question.</a:t>
            </a:r>
          </a:p>
          <a:p>
            <a:r>
              <a:rPr lang="fr-FR" b="0" dirty="0"/>
              <a:t>LIRE: question 1 (la réponse est ci-dessous). Obtenez la bonne réponse et continuez.</a:t>
            </a:r>
          </a:p>
          <a:p>
            <a:endParaRPr lang="fr-FR" b="0" dirty="0"/>
          </a:p>
          <a:p>
            <a:r>
              <a:rPr lang="fr-FR" b="0" i="1" dirty="0"/>
              <a:t>Réponses:</a:t>
            </a:r>
          </a:p>
          <a:p>
            <a:pPr marL="228600" indent="-228600">
              <a:buFont typeface="+mj-lt"/>
              <a:buAutoNum type="arabicPeriod"/>
            </a:pPr>
            <a:r>
              <a:rPr lang="fr-FR" b="0" i="1" dirty="0"/>
              <a:t>Standard 19 </a:t>
            </a:r>
            <a:r>
              <a:rPr lang="mr-IN" b="0" i="1" dirty="0"/>
              <a:t>–</a:t>
            </a:r>
            <a:r>
              <a:rPr lang="fr-FR" b="0" i="1" dirty="0"/>
              <a:t> Protection de remplacement</a:t>
            </a:r>
          </a:p>
          <a:p>
            <a:pPr marL="228600" indent="-228600">
              <a:buFont typeface="+mj-lt"/>
              <a:buAutoNum type="arabicPeriod"/>
            </a:pPr>
            <a:r>
              <a:rPr lang="fr-FR" b="0" i="1" dirty="0"/>
              <a:t>Un tourbillon ouvert avec les mains protégeant l'enfant à gauche et le symbole de coordination (4 flèches pointant vers un point central) à droite</a:t>
            </a:r>
          </a:p>
          <a:p>
            <a:pPr marL="228600" indent="-228600">
              <a:buFont typeface="+mj-lt"/>
              <a:buAutoNum type="arabicPeriod"/>
            </a:pPr>
            <a:r>
              <a:rPr lang="fr-FR" b="0" i="1" dirty="0"/>
              <a:t>Section Ressources dans chaque standard ; lectures supplémentaires en annexe ; ressources supplémentaires dans l'annexe en ligne</a:t>
            </a:r>
          </a:p>
          <a:p>
            <a:pPr marL="228600" indent="-228600">
              <a:buFont typeface="+mj-lt"/>
              <a:buAutoNum type="arabicPeriod"/>
            </a:pPr>
            <a:r>
              <a:rPr lang="fr-FR" b="0" i="1" dirty="0"/>
              <a:t>C’est maintenant le standard 20 du 3ème pilier </a:t>
            </a:r>
            <a:r>
              <a:rPr lang="mr-IN" b="0" i="1" dirty="0"/>
              <a:t>–</a:t>
            </a:r>
            <a:r>
              <a:rPr lang="fr-FR" b="0" i="1" dirty="0"/>
              <a:t> Standards d’élaborer des stratégies adéquates</a:t>
            </a:r>
          </a:p>
          <a:p>
            <a:pPr marL="228600" indent="-228600">
              <a:buFont typeface="+mj-lt"/>
              <a:buAutoNum type="arabicPeriod"/>
            </a:pPr>
            <a:r>
              <a:rPr lang="fr-FR" b="0" i="1" dirty="0"/>
              <a:t>Plus de 25% - Standard 7</a:t>
            </a:r>
          </a:p>
          <a:p>
            <a:pPr marL="228600" indent="-228600">
              <a:buFont typeface="+mj-lt"/>
              <a:buAutoNum type="arabicPeriod"/>
            </a:pPr>
            <a:r>
              <a:rPr lang="fr-FR" b="0" i="1" dirty="0"/>
              <a:t>Confidentialité</a:t>
            </a:r>
            <a:endParaRPr lang="en-US" b="0" i="1" dirty="0"/>
          </a:p>
        </p:txBody>
      </p:sp>
      <p:sp>
        <p:nvSpPr>
          <p:cNvPr id="4" name="Slide Number Placeholder 3"/>
          <p:cNvSpPr>
            <a:spLocks noGrp="1"/>
          </p:cNvSpPr>
          <p:nvPr>
            <p:ph type="sldNum" sz="quarter" idx="10"/>
          </p:nvPr>
        </p:nvSpPr>
        <p:spPr/>
        <p:txBody>
          <a:bodyPr/>
          <a:lstStyle/>
          <a:p>
            <a:fld id="{780767AD-8186-5647-9165-A19B63BA7F43}" type="slidenum">
              <a:rPr lang="en-US" smtClean="0"/>
              <a:t>24</a:t>
            </a:fld>
            <a:endParaRPr lang="en-US"/>
          </a:p>
        </p:txBody>
      </p:sp>
    </p:spTree>
    <p:extLst>
      <p:ext uri="{BB962C8B-B14F-4D97-AF65-F5344CB8AC3E}">
        <p14:creationId xmlns:p14="http://schemas.microsoft.com/office/powerpoint/2010/main" val="160158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baseline="0" dirty="0"/>
              <a:t>00:52</a:t>
            </a:r>
          </a:p>
          <a:p>
            <a:endParaRPr lang="fr-FR" b="1" baseline="0" dirty="0"/>
          </a:p>
          <a:p>
            <a:r>
              <a:rPr lang="fr-FR" b="0" baseline="0" dirty="0"/>
              <a:t>LISEZ la diapositive</a:t>
            </a:r>
          </a:p>
          <a:p>
            <a:r>
              <a:rPr lang="fr-FR" b="0" u="sng" baseline="0" dirty="0"/>
              <a:t>Manuel en ligne </a:t>
            </a:r>
            <a:r>
              <a:rPr lang="fr-FR" b="0" baseline="0" dirty="0"/>
              <a:t>- notre plus grande ressource. On le trouve sur le site Web du </a:t>
            </a:r>
            <a:r>
              <a:rPr lang="fr-FR" b="0" baseline="0" dirty="0" err="1"/>
              <a:t>Humanitarian</a:t>
            </a:r>
            <a:r>
              <a:rPr lang="fr-FR" b="0" baseline="0" dirty="0"/>
              <a:t> Standards </a:t>
            </a:r>
            <a:r>
              <a:rPr lang="fr-FR" b="0" baseline="0" dirty="0" err="1"/>
              <a:t>Partnership</a:t>
            </a:r>
            <a:endParaRPr lang="fr-FR"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0" baseline="0" dirty="0"/>
              <a:t> [</a:t>
            </a:r>
            <a:r>
              <a:rPr lang="fr-FR" b="0" i="1" baseline="0" dirty="0"/>
              <a:t>Facilitateurs - si vous pouvez projeter à partir d’Internet, nous vous suggérons alors de guider votre audience à partir de ce lien</a:t>
            </a:r>
            <a:r>
              <a:rPr lang="fr-FR" b="0" baseline="0" dirty="0"/>
              <a:t>] </a:t>
            </a:r>
            <a:r>
              <a:rPr lang="en-GB" b="0" i="1" u="sng" dirty="0">
                <a:hlinkClick r:id="rId3"/>
              </a:rPr>
              <a:t>http://www.humanitarianstandardspartnership.org/</a:t>
            </a:r>
            <a:r>
              <a:rPr lang="en-US" b="0" i="1" dirty="0"/>
              <a:t> </a:t>
            </a:r>
            <a:endParaRPr lang="fr-FR" b="0" baseline="0" dirty="0"/>
          </a:p>
          <a:p>
            <a:endParaRPr lang="fr-FR" b="0" baseline="0" dirty="0"/>
          </a:p>
          <a:p>
            <a:r>
              <a:rPr lang="fr-FR" b="0" baseline="0" dirty="0"/>
              <a:t>L’Application - C’est la 2ème application la plus populaire sur ce site après Sphère</a:t>
            </a:r>
          </a:p>
          <a:p>
            <a:r>
              <a:rPr lang="fr-FR" b="0" baseline="0" dirty="0"/>
              <a:t> </a:t>
            </a:r>
          </a:p>
          <a:p>
            <a:r>
              <a:rPr lang="fr-FR" b="0" baseline="0" dirty="0"/>
              <a:t>Le </a:t>
            </a:r>
            <a:r>
              <a:rPr lang="fr-FR" b="0" u="sng" baseline="0" dirty="0"/>
              <a:t>PDF</a:t>
            </a:r>
            <a:r>
              <a:rPr lang="fr-FR" b="0" baseline="0" dirty="0"/>
              <a:t> peut être téléchargé si des collègues veulent imprimer seulement certaines parties des </a:t>
            </a:r>
            <a:r>
              <a:rPr lang="fr-FR" b="0" dirty="0"/>
              <a:t>SMPE</a:t>
            </a:r>
            <a:r>
              <a:rPr lang="fr-FR" b="0" baseline="0" dirty="0"/>
              <a:t>.</a:t>
            </a:r>
          </a:p>
          <a:p>
            <a:endParaRPr lang="fr-FR" b="0" baseline="0" dirty="0"/>
          </a:p>
          <a:p>
            <a:r>
              <a:rPr lang="fr-FR" b="0" baseline="0" dirty="0"/>
              <a:t>Sur le site de l'Alliance, vous trouverez également:</a:t>
            </a:r>
          </a:p>
          <a:p>
            <a:endParaRPr lang="fr-FR" b="0" baseline="0" dirty="0"/>
          </a:p>
          <a:p>
            <a:r>
              <a:rPr lang="fr-FR" b="0" u="sng" baseline="0" dirty="0"/>
              <a:t>Un Résumé </a:t>
            </a:r>
            <a:r>
              <a:rPr lang="fr-FR" b="0" baseline="0" dirty="0"/>
              <a:t>: En </a:t>
            </a:r>
            <a:r>
              <a:rPr lang="fr-FR" b="0" baseline="0" dirty="0">
                <a:solidFill>
                  <a:srgbClr val="FF0000"/>
                </a:solidFill>
              </a:rPr>
              <a:t>XX</a:t>
            </a:r>
            <a:r>
              <a:rPr lang="fr-FR" b="0" baseline="0" dirty="0"/>
              <a:t> pages seulement, cela signifie qu’il est très hiérarchique, mais peut être utilisé pour introduire l’idée de standards minimaux ou pour entamer des discussions sur la protection des enfants avec des collègues du gouvernement ou d’autres humanitaires, sans les intimider avec le « gros » Manuel.</a:t>
            </a:r>
          </a:p>
          <a:p>
            <a:endParaRPr lang="fr-FR" b="0" baseline="0" dirty="0"/>
          </a:p>
          <a:p>
            <a:r>
              <a:rPr lang="fr-FR" b="0" baseline="0" dirty="0"/>
              <a:t>Le </a:t>
            </a:r>
            <a:r>
              <a:rPr lang="fr-FR" b="0" u="sng" baseline="0" dirty="0"/>
              <a:t>dossier d’information </a:t>
            </a:r>
            <a:r>
              <a:rPr lang="fr-FR" b="0" baseline="0" dirty="0"/>
              <a:t>«Quoi de neuf» contient le présent document PPT et les notes de facilitation, ainsi que le document de 2 pages intitulé « Quoi de neuf » ?</a:t>
            </a:r>
          </a:p>
          <a:p>
            <a:endParaRPr lang="fr-FR" b="0" baseline="0" dirty="0"/>
          </a:p>
          <a:p>
            <a:r>
              <a:rPr lang="fr-FR" b="0" baseline="0" dirty="0"/>
              <a:t>Tous les documents sont disponibles sur le site Web de l’Alliance: http://alliancecpha.org/fr/cpms_home</a:t>
            </a:r>
          </a:p>
          <a:p>
            <a:endParaRPr lang="fr-FR" b="0" baseline="0" dirty="0"/>
          </a:p>
          <a:p>
            <a:r>
              <a:rPr lang="fr-FR" b="0" baseline="0" dirty="0"/>
              <a:t>[</a:t>
            </a:r>
            <a:r>
              <a:rPr lang="fr-FR" b="0" i="1" baseline="0" dirty="0"/>
              <a:t>Facilitateurs - </a:t>
            </a:r>
            <a:r>
              <a:rPr lang="fr-FR" b="0" i="1" u="sng" baseline="0" dirty="0"/>
              <a:t>Copies imprimées </a:t>
            </a:r>
            <a:r>
              <a:rPr lang="fr-FR" b="0" i="1" baseline="0" dirty="0"/>
              <a:t>- il existe un petit stock du Manuel et du Résumé que l’Alliance conserve à Genève. Les pays et les régions sont encouragés à imprimer et gérer leurs propres copies localement. Cela se fait généralement par le biais de la structure de coordination inter-agence. Sur demande, l’Alliance peut partager un fichier PDF prêt à imprimer</a:t>
            </a:r>
            <a:r>
              <a:rPr lang="fr-FR" b="0" baseline="0" dirty="0"/>
              <a:t>.]</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25</a:t>
            </a:fld>
            <a:endParaRPr lang="en-US"/>
          </a:p>
        </p:txBody>
      </p:sp>
    </p:spTree>
    <p:extLst>
      <p:ext uri="{BB962C8B-B14F-4D97-AF65-F5344CB8AC3E}">
        <p14:creationId xmlns:p14="http://schemas.microsoft.com/office/powerpoint/2010/main" val="95099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00:53</a:t>
            </a:r>
          </a:p>
          <a:p>
            <a:endParaRPr lang="fr-FR" b="1" dirty="0"/>
          </a:p>
          <a:p>
            <a:r>
              <a:rPr lang="fr-FR" b="0" dirty="0"/>
              <a:t>DITES : Il n’y a pas beaucoup de temps pour discuter des implications aujourd’hui et c’est un document volumineux à digérer - même si nous ne travaillons que sur des questions spécifiques.</a:t>
            </a:r>
          </a:p>
          <a:p>
            <a:endParaRPr lang="fr-FR" b="0" dirty="0"/>
          </a:p>
          <a:p>
            <a:r>
              <a:rPr lang="fr-FR" b="0" dirty="0"/>
              <a:t>DEMANDEZ : Mais quelles sont vos premières impressions ?</a:t>
            </a:r>
          </a:p>
          <a:p>
            <a:endParaRPr lang="fr-FR" b="0" dirty="0"/>
          </a:p>
          <a:p>
            <a:r>
              <a:rPr lang="fr-FR" b="0" i="1" dirty="0"/>
              <a:t>Facilitateurs : Prenez quelques réponses individuelles et demandez ensuite aux gens de lever la main s'ils sont d'accord pour dire qu'il s'agit d'un problème / défi / opportunité</a:t>
            </a:r>
            <a:r>
              <a:rPr lang="fr-FR" b="0" dirty="0"/>
              <a:t>.</a:t>
            </a:r>
          </a:p>
          <a:p>
            <a:endParaRPr lang="fr-FR" b="0" dirty="0"/>
          </a:p>
          <a:p>
            <a:r>
              <a:rPr lang="fr-FR" b="0" dirty="0"/>
              <a:t>DEMANDEZ: Quelles devraient être nos prochaines étapes en tant qu'équipe ?</a:t>
            </a:r>
          </a:p>
          <a:p>
            <a:r>
              <a:rPr lang="fr-FR" b="0" dirty="0"/>
              <a:t>(</a:t>
            </a:r>
            <a:r>
              <a:rPr lang="fr-FR" b="0" i="1" dirty="0"/>
              <a:t>Par exemple, vous pouvez planifier une réunion plus longue pour assimiler les changements et créer un plan ; ou demander à vos collègues de présenter certains nouveaux</a:t>
            </a:r>
            <a:r>
              <a:rPr lang="fr-FR" b="0" i="1" baseline="0" dirty="0"/>
              <a:t> </a:t>
            </a:r>
            <a:r>
              <a:rPr lang="fr-FR" b="0" i="1" dirty="0"/>
              <a:t>standards (ou</a:t>
            </a:r>
            <a:r>
              <a:rPr lang="fr-FR" b="0" i="1" baseline="0" dirty="0"/>
              <a:t> </a:t>
            </a:r>
            <a:r>
              <a:rPr lang="fr-FR" b="0" i="1" dirty="0"/>
              <a:t>révisés) et leurs implications pour le programme ; ou de mettre en place une formation [le programme de formation de</a:t>
            </a:r>
            <a:r>
              <a:rPr lang="fr-FR" b="0" i="1" baseline="0" dirty="0"/>
              <a:t> l’</a:t>
            </a:r>
            <a:r>
              <a:rPr lang="fr-FR" b="0" i="1" dirty="0"/>
              <a:t>Alliance F2F sera mis à jour au premier trimestre</a:t>
            </a:r>
            <a:r>
              <a:rPr lang="fr-FR" b="0" i="1" baseline="0" dirty="0"/>
              <a:t> </a:t>
            </a:r>
            <a:r>
              <a:rPr lang="fr-FR" b="0" i="1" dirty="0"/>
              <a:t>2020] ou demander aux</a:t>
            </a:r>
            <a:r>
              <a:rPr lang="fr-FR" b="0" i="1" baseline="0" dirty="0"/>
              <a:t> responsables des différentes agences </a:t>
            </a:r>
            <a:r>
              <a:rPr lang="fr-FR" b="0" i="1" dirty="0"/>
              <a:t>de se réunir pour discuter de la redevabilité vis-à-vis des enfants, etc</a:t>
            </a:r>
            <a:r>
              <a:rPr lang="fr-FR" b="0" dirty="0"/>
              <a:t>.)</a:t>
            </a:r>
          </a:p>
          <a:p>
            <a:r>
              <a:rPr lang="fr-FR" b="0" dirty="0"/>
              <a:t> </a:t>
            </a:r>
          </a:p>
          <a:p>
            <a:r>
              <a:rPr lang="fr-FR" b="1" dirty="0"/>
              <a:t>00:59 </a:t>
            </a:r>
            <a:r>
              <a:rPr lang="fr-FR" b="0" dirty="0"/>
              <a:t>CLICK : Merci beaucoup d'être venus et de commencer à explorer l'édition 2019. Je ferai un suivi sur les prochaines étapes dont nous avons discuté. Et ceci est une des clés des SMPE</a:t>
            </a:r>
            <a:r>
              <a:rPr lang="mr-IN" b="0" dirty="0"/>
              <a:t>…</a:t>
            </a:r>
            <a:r>
              <a:rPr lang="en-US" b="0" dirty="0"/>
              <a:t>. </a:t>
            </a:r>
            <a:r>
              <a:rPr lang="fr-FR" b="0" dirty="0"/>
              <a:t>c’est un cadeau qui ne cesse de nous apporter quelque chose de nouveau, chaque fois que vous l’ouvrez!</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26</a:t>
            </a:fld>
            <a:endParaRPr lang="en-US"/>
          </a:p>
        </p:txBody>
      </p:sp>
    </p:spTree>
    <p:extLst>
      <p:ext uri="{BB962C8B-B14F-4D97-AF65-F5344CB8AC3E}">
        <p14:creationId xmlns:p14="http://schemas.microsoft.com/office/powerpoint/2010/main" val="20931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00:07</a:t>
            </a:r>
          </a:p>
          <a:p>
            <a:endParaRPr lang="fr-FR" b="1" dirty="0"/>
          </a:p>
          <a:p>
            <a:r>
              <a:rPr lang="fr-FR" b="0" dirty="0"/>
              <a:t>DITES : En 2017, il était clair qu'il y avait aussi des lacunes.</a:t>
            </a:r>
          </a:p>
          <a:p>
            <a:endParaRPr lang="fr-FR" b="0" dirty="0"/>
          </a:p>
          <a:p>
            <a:r>
              <a:rPr lang="fr-FR" b="0" u="sng" dirty="0"/>
              <a:t>Si le groupe a utilisé les SMPE de façon</a:t>
            </a:r>
            <a:r>
              <a:rPr lang="fr-FR" b="0" u="sng" baseline="0" dirty="0"/>
              <a:t> </a:t>
            </a:r>
            <a:r>
              <a:rPr lang="fr-FR" b="0" u="sng" dirty="0"/>
              <a:t>quotidienne / hebdomadaire,</a:t>
            </a:r>
            <a:r>
              <a:rPr lang="fr-FR" b="0" u="sng" baseline="0" dirty="0"/>
              <a:t> DEMANDEZ </a:t>
            </a:r>
            <a:r>
              <a:rPr lang="fr-FR" b="0" dirty="0"/>
              <a:t>: «Pour ceux d'entre vous qui ont utilisé l'édition initiale des</a:t>
            </a:r>
            <a:r>
              <a:rPr lang="fr-FR" b="0" baseline="0" dirty="0"/>
              <a:t> </a:t>
            </a:r>
            <a:r>
              <a:rPr lang="fr-FR" b="0" dirty="0"/>
              <a:t>SMPE, quelles sont certaines de vos retours ?»</a:t>
            </a:r>
          </a:p>
          <a:p>
            <a:r>
              <a:rPr lang="fr-FR" b="0" dirty="0"/>
              <a:t>Puis CLIQUEZ sur la diapositive complète et</a:t>
            </a:r>
          </a:p>
          <a:p>
            <a:r>
              <a:rPr lang="fr-FR" b="0" dirty="0"/>
              <a:t>DITES : Sur la diapositive figurent les principales lacunes qui ont été relevées lors d’une enquête au niveau</a:t>
            </a:r>
            <a:r>
              <a:rPr lang="fr-FR" b="0" baseline="0" dirty="0"/>
              <a:t> global </a:t>
            </a:r>
            <a:r>
              <a:rPr lang="fr-FR" b="0" dirty="0"/>
              <a:t>auprès du personnel de protection de l’enfance. Vous verrez certaines de celles que nous venons de discuter.</a:t>
            </a:r>
          </a:p>
          <a:p>
            <a:r>
              <a:rPr lang="fr-FR" b="0" i="1" dirty="0"/>
              <a:t>[Facilitateurs: passer en revue chacune d’entre elles prendra du temps</a:t>
            </a:r>
            <a:r>
              <a:rPr lang="fr-FR" b="0" i="1" baseline="0" dirty="0"/>
              <a:t> ; </a:t>
            </a:r>
            <a:r>
              <a:rPr lang="fr-FR" b="0" i="1" dirty="0"/>
              <a:t>affichez</a:t>
            </a:r>
            <a:r>
              <a:rPr lang="fr-FR" b="0" i="1" baseline="0" dirty="0"/>
              <a:t> </a:t>
            </a:r>
            <a:r>
              <a:rPr lang="fr-FR" b="0" i="1" dirty="0"/>
              <a:t>la diapositive et demandez aux personnes de la lire pendant une minute, puis mettez en surbrillance une ou deux lacunes relevées qui sont particulièrement pertinentes pour votre contexte. Voir ci-dessous.]</a:t>
            </a:r>
          </a:p>
          <a:p>
            <a:endParaRPr lang="fr-FR" b="0" dirty="0"/>
          </a:p>
          <a:p>
            <a:r>
              <a:rPr lang="fr-FR" b="0" dirty="0"/>
              <a:t>OU</a:t>
            </a:r>
          </a:p>
          <a:p>
            <a:endParaRPr lang="fr-FR" b="0" dirty="0"/>
          </a:p>
          <a:p>
            <a:r>
              <a:rPr lang="fr-FR" b="0" u="sng" dirty="0"/>
              <a:t>Si votre groupe a utilisé occasionnellement les SMPE</a:t>
            </a:r>
            <a:r>
              <a:rPr lang="fr-FR" b="0" dirty="0"/>
              <a:t>, CLIQUEZ immédiatement sur la diapositive complète et passez plus de temps sur chaque ligne qui correspond le mieux à votre contexte.</a:t>
            </a:r>
          </a:p>
          <a:p>
            <a:endParaRPr lang="fr-FR" b="0" dirty="0"/>
          </a:p>
          <a:p>
            <a:r>
              <a:rPr lang="fr-FR" b="0" dirty="0"/>
              <a:t>Contexte pour chaque point :</a:t>
            </a:r>
          </a:p>
          <a:p>
            <a:pPr marL="171450" indent="-171450">
              <a:buFont typeface="Arial"/>
              <a:buChar char="•"/>
            </a:pPr>
            <a:r>
              <a:rPr lang="fr-FR" b="0" dirty="0"/>
              <a:t>Les 4 principes qui ont été adoptés à partir de la CDE ne figuraient pas directement dans les principes des SMPE et étaient donc parfois perçus comme quelque chose de différent ou même oubliés.</a:t>
            </a:r>
          </a:p>
          <a:p>
            <a:pPr marL="171450" indent="-171450">
              <a:buFont typeface="Arial"/>
              <a:buChar char="•"/>
            </a:pPr>
            <a:r>
              <a:rPr lang="fr-FR" b="0" dirty="0"/>
              <a:t>Les praticiens étaient désireux de disposer d'une liste complète d'indicateurs et de mesures plus réalistes</a:t>
            </a:r>
            <a:r>
              <a:rPr lang="fr-FR" b="0" baseline="0" dirty="0"/>
              <a:t> </a:t>
            </a:r>
            <a:r>
              <a:rPr lang="fr-FR" b="0" dirty="0"/>
              <a:t>dans leur ensemble (cela se traduit par une liste plus complète d'indicateurs disponibles en ligne).</a:t>
            </a:r>
          </a:p>
          <a:p>
            <a:pPr marL="171450" indent="-171450">
              <a:buFont typeface="Arial"/>
              <a:buChar char="•"/>
            </a:pPr>
            <a:r>
              <a:rPr lang="fr-FR" b="0" dirty="0"/>
              <a:t>Depuis les SMPE de 2012, l'Alliance s'est davantage concentrée sur la localisation de la protection de l'enfance dans l'action humanitaire.</a:t>
            </a:r>
          </a:p>
          <a:p>
            <a:pPr marL="171450" indent="-171450">
              <a:buFont typeface="Arial"/>
              <a:buChar char="•"/>
            </a:pPr>
            <a:r>
              <a:rPr lang="fr-FR" b="0" dirty="0"/>
              <a:t>La Norme humanitaire fondamentale (CHS) et de nombreux outils similaires continuent de nous inciter à réfléchir à la manière de respecter ce principe.</a:t>
            </a:r>
          </a:p>
          <a:p>
            <a:pPr marL="171450" indent="-171450">
              <a:buFont typeface="Arial"/>
              <a:buChar char="•"/>
            </a:pPr>
            <a:r>
              <a:rPr lang="fr-FR" b="0" dirty="0"/>
              <a:t>L'édition de 2012 ne tenait guère compte de la manière dont les acteurs humanitaires pourraient prévenir les risques spécifiques liés à la protection des enfants.</a:t>
            </a:r>
          </a:p>
          <a:p>
            <a:pPr marL="171450" indent="-171450">
              <a:buFont typeface="Arial"/>
              <a:buChar char="•"/>
            </a:pPr>
            <a:r>
              <a:rPr lang="fr-FR" b="0" dirty="0"/>
              <a:t>Le pilier 4 avait mis l'accent sur l'intégration, mais il a été estimé que d'autres approches devaient être renforcées en tant qu'options claires.</a:t>
            </a:r>
          </a:p>
          <a:p>
            <a:pPr marL="171450" indent="-171450">
              <a:buFont typeface="Arial"/>
              <a:buChar char="•"/>
            </a:pPr>
            <a:r>
              <a:rPr lang="fr-FR" b="0" dirty="0"/>
              <a:t>L’aide en espèces et en coupons s'est considérablement développé au cours des sept dernières années. Il existe de plus en plus de preuves et de conseils sur la manière d’assurer des impacts positifs sur la protection des enfants.</a:t>
            </a:r>
          </a:p>
          <a:p>
            <a:pPr marL="171450" indent="-171450">
              <a:buFont typeface="Arial"/>
              <a:buChar char="•"/>
            </a:pPr>
            <a:r>
              <a:rPr lang="fr-FR" b="0" dirty="0"/>
              <a:t>Le sentiment existe que les questions liées aux normes de genre et les droits des enfants qui s'identifient comme lesbiennes, gays, transgenres, bisexuel(le)s ou intersexuel(le)s doivent être abordées avec tact tout au long de ce travail essentiel.</a:t>
            </a:r>
          </a:p>
          <a:p>
            <a:pPr marL="171450" indent="-171450">
              <a:buFont typeface="Arial"/>
              <a:buChar char="•"/>
            </a:pPr>
            <a:r>
              <a:rPr lang="fr-FR" b="0" dirty="0"/>
              <a:t>Avec la crise climatique croissante, les praticiens souhaitaient savoir comment inclure cela dans leur analyse et, dans la mesure du possible, également dans la programmation.</a:t>
            </a:r>
          </a:p>
          <a:p>
            <a:pPr marL="171450" indent="-171450">
              <a:buFont typeface="Arial"/>
              <a:buChar char="•"/>
            </a:pPr>
            <a:r>
              <a:rPr lang="fr-FR" b="0" dirty="0"/>
              <a:t>Les enfants sont en mouvement ; les zones urbaines ne peuvent pas nécessairement être adaptées</a:t>
            </a:r>
            <a:r>
              <a:rPr lang="fr-FR" b="0" baseline="0" dirty="0"/>
              <a:t> </a:t>
            </a:r>
            <a:r>
              <a:rPr lang="fr-FR" b="0" dirty="0"/>
              <a:t>aussi rapidement que de nouveaux camps : la programmation mobile n'avait guère retenu l'attention dans l'édition de 2012 et présente néanmoins un potentiel considérable en tant qu’approche de prestation de services.</a:t>
            </a:r>
          </a:p>
          <a:p>
            <a:endParaRPr lang="fr-FR" b="0" dirty="0"/>
          </a:p>
          <a:p>
            <a:r>
              <a:rPr lang="fr-FR" b="0" dirty="0"/>
              <a:t>TOUS LES FACILITATEURS LE DISENT : La mise à jour constante de l’ensemble des preuves améliore la qualité de nos programmes, la communication, le plaidoyer, le suivi, l’évaluation et l’apprentissage. Une fois ces lacunes identifiées, l’Alliance pour la protection de l’enfance dans l’action humanitaire - qui est en charge des SMPE - a décidé de lancer un processus de révision.</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288548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00h10</a:t>
            </a:r>
          </a:p>
          <a:p>
            <a:endParaRPr lang="fr-FR" b="1" dirty="0"/>
          </a:p>
          <a:p>
            <a:r>
              <a:rPr lang="fr-FR" b="0" dirty="0"/>
              <a:t>DITES : C’est un contexte en pleine mutation dans lequel les enfants vivent et dans lequel se produisent des catastrophes humanitaires.</a:t>
            </a:r>
          </a:p>
          <a:p>
            <a:r>
              <a:rPr lang="fr-FR" b="0" dirty="0"/>
              <a:t> </a:t>
            </a:r>
          </a:p>
          <a:p>
            <a:r>
              <a:rPr lang="fr-FR" b="0" dirty="0"/>
              <a:t>Il y a plus d'enfants réfugiés, apatrides, déplacés internes ou en déplacement que jamais auparavant. Ils voyagent seuls, en famille, avec des membres éloignés de leur communauté. Leur réception n’est pas toujours accueillante et il existe de nombreuses barrières de différentes natures. Ils luttent peut-être pour leur survie, leur développement et leur protection, sans toutefois avoir accès aux systèmes et services qui devraient les aider.</a:t>
            </a:r>
          </a:p>
          <a:p>
            <a:endParaRPr lang="fr-FR" b="0" dirty="0"/>
          </a:p>
          <a:p>
            <a:r>
              <a:rPr lang="fr-FR" b="0" dirty="0"/>
              <a:t>La crise Ebola de 2014-2016 en Afrique de l'Ouest a mis en évidence certaines faiblesses majeures dans la réponse à la protection de l'enfance. L'Alliance a commandé une étude et a intégré les résultats dans l'édition de 2019.</a:t>
            </a:r>
          </a:p>
          <a:p>
            <a:endParaRPr lang="fr-FR" b="0" dirty="0"/>
          </a:p>
          <a:p>
            <a:r>
              <a:rPr lang="fr-FR" b="0" dirty="0"/>
              <a:t>De plus en plus d'enfants</a:t>
            </a:r>
            <a:r>
              <a:rPr lang="fr-FR" b="0" baseline="0" dirty="0"/>
              <a:t> - </a:t>
            </a:r>
            <a:r>
              <a:rPr lang="fr-FR" b="0" dirty="0"/>
              <a:t>y compris des réfugiés, des enfants apatrides et déplacés</a:t>
            </a:r>
            <a:r>
              <a:rPr lang="fr-FR" b="0" baseline="0" dirty="0"/>
              <a:t> -</a:t>
            </a:r>
            <a:r>
              <a:rPr lang="fr-FR" b="0" dirty="0"/>
              <a:t> vivent dans des zones urbaines. L'urbanisation peut entraîner des risques particuliers d'isolement, de propagation de maladies, d’être stigmatisé comme étranger ou différent, etc.</a:t>
            </a:r>
          </a:p>
          <a:p>
            <a:endParaRPr lang="fr-FR" b="0" dirty="0"/>
          </a:p>
          <a:p>
            <a:r>
              <a:rPr lang="fr-FR" b="0" dirty="0"/>
              <a:t>Internet, les transferts de fonds par téléphone, les médias sociaux semblent être partout. Ils soulèvent la question de savoir comment exploiter les technologies en rapide évolution pour mieux protéger les enfants dans les contextes humanitaires. Avec qui devons-nous travailler plus étroitement? Quels sont certains des risques de protection et des préoccupations éthiques liés à l’utilisation de la technologie et à la gestion de l’information (par exemple, préoccupations relatives à la confidentialité et à la protection des données)? Ces domaines nécessitent tous une réflexion et une adaptation minutieuses de la part des acteurs humanitaires.</a:t>
            </a:r>
          </a:p>
          <a:p>
            <a:endParaRPr lang="fr-FR" b="0" dirty="0"/>
          </a:p>
          <a:p>
            <a:endParaRPr lang="fr-FR" b="0" dirty="0"/>
          </a:p>
          <a:p>
            <a:r>
              <a:rPr lang="en-US" b="0" i="1" dirty="0"/>
              <a:t>S</a:t>
            </a:r>
            <a:r>
              <a:rPr lang="fr-FR" b="0" i="1" dirty="0"/>
              <a:t>i</a:t>
            </a:r>
            <a:r>
              <a:rPr lang="fr-FR" b="0" i="1" baseline="0" dirty="0"/>
              <a:t> vous avez </a:t>
            </a:r>
            <a:r>
              <a:rPr lang="fr-FR" b="0" i="1" dirty="0"/>
              <a:t>le temps</a:t>
            </a:r>
            <a:r>
              <a:rPr lang="fr-FR" b="0" dirty="0"/>
              <a:t>, DEMANDEZ : Quelqu'un souhaite-t-il partager un exemple de l'évolution du contexte ici ?</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4</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00h12</a:t>
            </a:r>
          </a:p>
          <a:p>
            <a:endParaRPr lang="fr-FR" b="1" dirty="0"/>
          </a:p>
          <a:p>
            <a:r>
              <a:rPr lang="fr-FR" b="0" dirty="0"/>
              <a:t>DITES:</a:t>
            </a:r>
          </a:p>
          <a:p>
            <a:r>
              <a:rPr lang="fr-FR" b="0" dirty="0"/>
              <a:t>La révision était un processus de 2 ans</a:t>
            </a:r>
          </a:p>
          <a:p>
            <a:r>
              <a:rPr lang="fr-FR" b="0" dirty="0"/>
              <a:t>1900 personnes ont participé aux groupes de révision ou à la consultation en ligne. 1100 personnes se sont réunies pays par pays pour examiner différents projets de standards durant l'été 2018. La plupart étaient des acteurs de la protection de l'enfance, dont 150 fonctionnaires des autorités locales.</a:t>
            </a:r>
          </a:p>
          <a:p>
            <a:r>
              <a:rPr lang="fr-FR" b="0" dirty="0"/>
              <a:t>En outre, des sessions ont été organisées avec plus de 300 enfants et les personnes en charge des enfants au Kenya, en Syrie et en Arménie.</a:t>
            </a:r>
          </a:p>
          <a:p>
            <a:r>
              <a:rPr lang="fr-FR" b="0" dirty="0"/>
              <a:t>6 projets complets ont été discutés et de nombreux autres projets de standards individuels</a:t>
            </a:r>
            <a:r>
              <a:rPr lang="fr-FR" b="1" dirty="0"/>
              <a:t>.</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a:p>
        </p:txBody>
      </p:sp>
    </p:spTree>
    <p:extLst>
      <p:ext uri="{BB962C8B-B14F-4D97-AF65-F5344CB8AC3E}">
        <p14:creationId xmlns:p14="http://schemas.microsoft.com/office/powerpoint/2010/main" val="5246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DITES : Voici donc le même manuel</a:t>
            </a:r>
            <a:r>
              <a:rPr lang="fr-FR" baseline="0" dirty="0"/>
              <a:t> </a:t>
            </a:r>
            <a:r>
              <a:rPr lang="mr-IN" baseline="0" dirty="0"/>
              <a:t>–</a:t>
            </a:r>
            <a:r>
              <a:rPr lang="fr-FR" baseline="0" dirty="0"/>
              <a:t> toujours excellent </a:t>
            </a:r>
            <a:r>
              <a:rPr lang="fr-FR" dirty="0"/>
              <a:t>et, oui</a:t>
            </a:r>
            <a:r>
              <a:rPr lang="mr-IN" dirty="0"/>
              <a:t>…</a:t>
            </a:r>
            <a:r>
              <a:rPr lang="fr-FR" dirty="0"/>
              <a:t> un peu plus long et plus lourd!</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a:p>
        </p:txBody>
      </p:sp>
    </p:spTree>
    <p:extLst>
      <p:ext uri="{BB962C8B-B14F-4D97-AF65-F5344CB8AC3E}">
        <p14:creationId xmlns:p14="http://schemas.microsoft.com/office/powerpoint/2010/main" val="174484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00h14</a:t>
            </a:r>
          </a:p>
          <a:p>
            <a:endParaRPr lang="fr-FR" b="1" dirty="0"/>
          </a:p>
          <a:p>
            <a:r>
              <a:rPr lang="fr-FR" b="0" dirty="0"/>
              <a:t>DITES :</a:t>
            </a:r>
          </a:p>
          <a:p>
            <a:r>
              <a:rPr lang="fr-FR" b="0" dirty="0"/>
              <a:t>Les bailleurs, les institutions locales, les collègues d'autres secteurs et nos bénéficiaires eux-mêmes veulent savoir ce que nous faisons et pourquoi. Les SMPE sont notre référence. Le lancement de l'édition 2019 a pour but de mettre en avant notre redevabilité, en particulier vis-à-vis des enfants.</a:t>
            </a:r>
          </a:p>
          <a:p>
            <a:endParaRPr lang="fr-FR" b="0" dirty="0"/>
          </a:p>
          <a:p>
            <a:r>
              <a:rPr lang="fr-FR" b="0" dirty="0"/>
              <a:t>La contextualisation était souvent un processus long et détaillé qui permettait de mieux comprendre la protection de l'enfant dans le contexte spécifique pour</a:t>
            </a:r>
            <a:r>
              <a:rPr lang="fr-FR" b="0" baseline="0" dirty="0"/>
              <a:t> </a:t>
            </a:r>
            <a:r>
              <a:rPr lang="fr-FR" b="0" dirty="0"/>
              <a:t>un large éventail d'acteurs. mais cela était parfois superficiel et fait rapidement. Les groupes de coordination nationaux sont encouragés à adapter l'édition 2019 au cours des prochaines années. S'il vous plaît, soulevez</a:t>
            </a:r>
            <a:r>
              <a:rPr lang="fr-FR" b="0" baseline="0" dirty="0"/>
              <a:t> cette question</a:t>
            </a:r>
            <a:r>
              <a:rPr lang="fr-FR" b="0" dirty="0"/>
              <a:t> avec vos collègues localement, puis demandez conseil à l'équipe globale des SMPE.</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7</a:t>
            </a:fld>
            <a:endParaRPr lang="en-US"/>
          </a:p>
        </p:txBody>
      </p:sp>
    </p:spTree>
    <p:extLst>
      <p:ext uri="{BB962C8B-B14F-4D97-AF65-F5344CB8AC3E}">
        <p14:creationId xmlns:p14="http://schemas.microsoft.com/office/powerpoint/2010/main" val="288548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00:16</a:t>
            </a:r>
          </a:p>
          <a:p>
            <a:endParaRPr lang="fr-FR" b="1" dirty="0"/>
          </a:p>
          <a:p>
            <a:r>
              <a:rPr lang="fr-FR" b="0" dirty="0"/>
              <a:t>DITES:</a:t>
            </a:r>
          </a:p>
          <a:p>
            <a:r>
              <a:rPr lang="fr-FR" b="0" dirty="0"/>
              <a:t>85 agences ont été impliquées dans le processus de révision. Cette édition n’était pas possible sans un niveau d’effort élevé et, finalement, un engagement à utiliser le document. Notre agence approuve les SMPE et tout le personnel doit utiliser cet outil comme</a:t>
            </a:r>
            <a:r>
              <a:rPr lang="fr-FR" b="0" baseline="0" dirty="0"/>
              <a:t> une orientation centrale</a:t>
            </a:r>
            <a:r>
              <a:rPr lang="fr-FR" b="0" dirty="0"/>
              <a:t>.</a:t>
            </a:r>
          </a:p>
          <a:p>
            <a:endParaRPr lang="fr-FR" b="0" dirty="0"/>
          </a:p>
          <a:p>
            <a:r>
              <a:rPr lang="fr-FR" b="0" dirty="0"/>
              <a:t>Lorsque cela est pertinent, les SMPE s’alignent sur les 7 stratégies d’INSPIRE pour mettre fin à la violence à l’égard des enfants - et vous verrez les icônes de cette initiative disséminées dans ce texte. La Norme humanitaire de base (CHS) sur la qualité et la redevabilité est mise en évidence dans l'introduction, et l’on trouve des échos tout au long du manuel.</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8</a:t>
            </a:fld>
            <a:endParaRPr lang="en-US"/>
          </a:p>
        </p:txBody>
      </p:sp>
    </p:spTree>
    <p:extLst>
      <p:ext uri="{BB962C8B-B14F-4D97-AF65-F5344CB8AC3E}">
        <p14:creationId xmlns:p14="http://schemas.microsoft.com/office/powerpoint/2010/main" val="46591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00h17</a:t>
            </a:r>
          </a:p>
          <a:p>
            <a:endParaRPr lang="fr-FR" b="1" dirty="0"/>
          </a:p>
          <a:p>
            <a:r>
              <a:rPr lang="fr-FR" b="0" dirty="0"/>
              <a:t>DITES: Nous avons vraiment senti que la structure et le design de 2012 avaient résisté à l'épreuve du temps</a:t>
            </a:r>
          </a:p>
          <a:p>
            <a:endParaRPr lang="fr-FR" b="0" dirty="0"/>
          </a:p>
          <a:p>
            <a:r>
              <a:rPr lang="fr-FR" b="0" i="1" dirty="0"/>
              <a:t>LISEZ la diapositive et montrez des personnes qui utilisent votre copie du manuel / l’application / la version en ligne</a:t>
            </a:r>
            <a:r>
              <a:rPr lang="fr-FR" b="0" dirty="0"/>
              <a:t>.</a:t>
            </a:r>
          </a:p>
          <a:p>
            <a:endParaRPr lang="fr-FR" b="0" dirty="0"/>
          </a:p>
          <a:p>
            <a:r>
              <a:rPr lang="fr-FR" b="0" dirty="0"/>
              <a:t>DITES: Nous souhaitons que notre public comprenne que même si le contenu a été mis à jour, la structure et la conception sembleront familières.</a:t>
            </a:r>
            <a:endParaRPr lang="en-US" b="0"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9</a:t>
            </a:fld>
            <a:endParaRPr lang="en-US"/>
          </a:p>
        </p:txBody>
      </p:sp>
    </p:spTree>
    <p:extLst>
      <p:ext uri="{BB962C8B-B14F-4D97-AF65-F5344CB8AC3E}">
        <p14:creationId xmlns:p14="http://schemas.microsoft.com/office/powerpoint/2010/main" val="239002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10/04/20</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10/04/20</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10/04/20</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10/04/20</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10.jpg"/><Relationship Id="rId5" Type="http://schemas.openxmlformats.org/officeDocument/2006/relationships/image" Target="../media/image8.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4" Type="http://schemas.openxmlformats.org/officeDocument/2006/relationships/hyperlink" Target="http://alliancecpha.org/fr/cpms_home" TargetMode="External"/><Relationship Id="rId5" Type="http://schemas.openxmlformats.org/officeDocument/2006/relationships/image" Target="../media/image32.jpg"/><Relationship Id="rId6" Type="http://schemas.openxmlformats.org/officeDocument/2006/relationships/image" Target="../media/image7.png"/><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D0950E7-F7F8-D941-8A0C-E5E6B01A0935}"/>
              </a:ext>
            </a:extLst>
          </p:cNvPr>
          <p:cNvSpPr/>
          <p:nvPr/>
        </p:nvSpPr>
        <p:spPr>
          <a:xfrm>
            <a:off x="4512366" y="3588025"/>
            <a:ext cx="7679634" cy="2911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6" descr="lines.tiff"/>
          <p:cNvPicPr>
            <a:picLocks noChangeAspect="1"/>
          </p:cNvPicPr>
          <p:nvPr/>
        </p:nvPicPr>
        <p:blipFill>
          <a:blip r:embed="rId3">
            <a:extLst>
              <a:ext uri="{28A0092B-C50C-407E-A947-70E740481C1C}">
                <a14:useLocalDpi xmlns:a14="http://schemas.microsoft.com/office/drawing/2010/main" val="0"/>
              </a:ext>
            </a:extLst>
          </a:blip>
          <a:srcRect b="16344"/>
          <a:stretch>
            <a:fillRect/>
          </a:stretch>
        </p:blipFill>
        <p:spPr bwMode="auto">
          <a:xfrm>
            <a:off x="4893888" y="186381"/>
            <a:ext cx="67151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12366" y="1616477"/>
            <a:ext cx="7359741" cy="1569660"/>
          </a:xfrm>
          <a:prstGeom prst="rect">
            <a:avLst/>
          </a:prstGeom>
          <a:noFill/>
        </p:spPr>
        <p:txBody>
          <a:bodyPr wrap="square" rtlCol="0">
            <a:spAutoFit/>
          </a:bodyPr>
          <a:lstStyle/>
          <a:p>
            <a:pPr algn="ctr"/>
            <a:r>
              <a:rPr lang="fr-FR" sz="4800" dirty="0"/>
              <a:t>Quoi de neuf dans l'édition 2019 des SMPE ?</a:t>
            </a:r>
            <a:endParaRPr lang="en-US" sz="4800" dirty="0"/>
          </a:p>
        </p:txBody>
      </p:sp>
      <p:pic>
        <p:nvPicPr>
          <p:cNvPr id="5" name="Picture 4">
            <a:extLst>
              <a:ext uri="{FF2B5EF4-FFF2-40B4-BE49-F238E27FC236}">
                <a16:creationId xmlns:a16="http://schemas.microsoft.com/office/drawing/2014/main" xmlns="" id="{FD5D604D-7627-4714-BF34-55F800572116}"/>
              </a:ext>
            </a:extLst>
          </p:cNvPr>
          <p:cNvPicPr>
            <a:picLocks noChangeAspect="1"/>
          </p:cNvPicPr>
          <p:nvPr/>
        </p:nvPicPr>
        <p:blipFill>
          <a:blip r:embed="rId4"/>
          <a:stretch>
            <a:fillRect/>
          </a:stretch>
        </p:blipFill>
        <p:spPr>
          <a:xfrm>
            <a:off x="4246467" y="4655667"/>
            <a:ext cx="7945533" cy="2202333"/>
          </a:xfrm>
          <a:prstGeom prst="rect">
            <a:avLst/>
          </a:prstGeom>
        </p:spPr>
      </p:pic>
    </p:spTree>
    <p:extLst>
      <p:ext uri="{BB962C8B-B14F-4D97-AF65-F5344CB8AC3E}">
        <p14:creationId xmlns:p14="http://schemas.microsoft.com/office/powerpoint/2010/main" val="29130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fr-FR" noProof="0"/>
              <a:t>Édition 2019</a:t>
            </a:r>
          </a:p>
          <a:p>
            <a:endParaRPr lang="fr-FR" noProof="0"/>
          </a:p>
          <a:p>
            <a:r>
              <a:rPr lang="fr-FR" noProof="0"/>
              <a:t>Le même bon design</a:t>
            </a:r>
          </a:p>
        </p:txBody>
      </p:sp>
      <p:sp>
        <p:nvSpPr>
          <p:cNvPr id="7" name="Text Placeholder 6"/>
          <p:cNvSpPr>
            <a:spLocks noGrp="1"/>
          </p:cNvSpPr>
          <p:nvPr>
            <p:ph type="body" sz="quarter" idx="11"/>
          </p:nvPr>
        </p:nvSpPr>
        <p:spPr>
          <a:xfrm>
            <a:off x="3717924" y="105302"/>
            <a:ext cx="7300912" cy="656695"/>
          </a:xfrm>
        </p:spPr>
        <p:txBody>
          <a:bodyPr/>
          <a:lstStyle/>
          <a:p>
            <a:r>
              <a:rPr lang="fr-FR" noProof="0"/>
              <a:t>Devinez l'icône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48" y="2818179"/>
            <a:ext cx="1980830" cy="2509725"/>
          </a:xfrm>
          <a:prstGeom prst="rect">
            <a:avLst/>
          </a:prstGeom>
        </p:spPr>
      </p:pic>
      <p:pic>
        <p:nvPicPr>
          <p:cNvPr id="9" name="Picture 8" descr="Screen Shot 2019-10-08 at 5.14.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9" y="2514600"/>
            <a:ext cx="1710267" cy="2164895"/>
          </a:xfrm>
          <a:prstGeom prst="rect">
            <a:avLst/>
          </a:prstGeom>
        </p:spPr>
      </p:pic>
      <p:pic>
        <p:nvPicPr>
          <p:cNvPr id="10" name="Picture 9" descr="Screen Shot 2019-10-08 at 5.14.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512" y="1117597"/>
            <a:ext cx="1733071" cy="1710267"/>
          </a:xfrm>
          <a:prstGeom prst="rect">
            <a:avLst/>
          </a:prstGeom>
        </p:spPr>
      </p:pic>
      <p:pic>
        <p:nvPicPr>
          <p:cNvPr id="11" name="Picture 10" descr="Screen Shot 2019-10-08 at 5.14.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5982" y="321732"/>
            <a:ext cx="1645709" cy="1316567"/>
          </a:xfrm>
          <a:prstGeom prst="rect">
            <a:avLst/>
          </a:prstGeom>
        </p:spPr>
      </p:pic>
      <p:pic>
        <p:nvPicPr>
          <p:cNvPr id="12" name="Picture 11" descr="Screen Shot 2019-10-08 at 5.14.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9499" y="896518"/>
            <a:ext cx="1634067" cy="1483561"/>
          </a:xfrm>
          <a:prstGeom prst="rect">
            <a:avLst/>
          </a:prstGeom>
        </p:spPr>
      </p:pic>
      <p:pic>
        <p:nvPicPr>
          <p:cNvPr id="13" name="Picture 12" descr="Screen Shot 2019-10-08 at 5.14.0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2512" y="3973236"/>
            <a:ext cx="1808238" cy="1557867"/>
          </a:xfrm>
          <a:prstGeom prst="rect">
            <a:avLst/>
          </a:prstGeom>
        </p:spPr>
      </p:pic>
      <p:pic>
        <p:nvPicPr>
          <p:cNvPr id="14" name="Picture 13" descr="Screen Shot 2019-10-08 at 5.13.5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0232" y="2279487"/>
            <a:ext cx="1672167" cy="1517813"/>
          </a:xfrm>
          <a:prstGeom prst="rect">
            <a:avLst/>
          </a:prstGeom>
        </p:spPr>
      </p:pic>
      <p:pic>
        <p:nvPicPr>
          <p:cNvPr id="15" name="Picture 14" descr="Screen Shot 2019-10-08 at 5.13.5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4965" y="5531103"/>
            <a:ext cx="1557867" cy="1393881"/>
          </a:xfrm>
          <a:prstGeom prst="rect">
            <a:avLst/>
          </a:prstGeom>
        </p:spPr>
      </p:pic>
      <p:pic>
        <p:nvPicPr>
          <p:cNvPr id="16" name="Picture 15" descr="Screen Shot 2019-10-08 at 5.13.49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8332" y="4131732"/>
            <a:ext cx="2463800" cy="1642533"/>
          </a:xfrm>
          <a:prstGeom prst="rect">
            <a:avLst/>
          </a:prstGeom>
        </p:spPr>
      </p:pic>
    </p:spTree>
    <p:extLst>
      <p:ext uri="{BB962C8B-B14F-4D97-AF65-F5344CB8AC3E}">
        <p14:creationId xmlns:p14="http://schemas.microsoft.com/office/powerpoint/2010/main" val="2157086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2" y="528638"/>
            <a:ext cx="7647465" cy="1271587"/>
          </a:xfrm>
        </p:spPr>
        <p:txBody>
          <a:bodyPr>
            <a:normAutofit/>
          </a:bodyPr>
          <a:lstStyle/>
          <a:p>
            <a:r>
              <a:rPr lang="fr-FR" noProof="0"/>
              <a:t>The same great design</a:t>
            </a:r>
          </a:p>
        </p:txBody>
      </p:sp>
      <p:sp>
        <p:nvSpPr>
          <p:cNvPr id="6" name="Text Placeholder 5"/>
          <p:cNvSpPr>
            <a:spLocks noGrp="1"/>
          </p:cNvSpPr>
          <p:nvPr>
            <p:ph type="body" sz="quarter" idx="13"/>
          </p:nvPr>
        </p:nvSpPr>
        <p:spPr/>
        <p:txBody>
          <a:bodyPr/>
          <a:lstStyle/>
          <a:p>
            <a:r>
              <a:rPr lang="fr-FR" noProof="0"/>
              <a:t>2019 edition</a:t>
            </a:r>
          </a:p>
        </p:txBody>
      </p:sp>
      <p:pic>
        <p:nvPicPr>
          <p:cNvPr id="7" name="Picture 6"/>
          <p:cNvPicPr>
            <a:picLocks noChangeAspect="1"/>
          </p:cNvPicPr>
          <p:nvPr/>
        </p:nvPicPr>
        <p:blipFill>
          <a:blip r:embed="rId3"/>
          <a:srcRect/>
          <a:stretch/>
        </p:blipFill>
        <p:spPr>
          <a:xfrm>
            <a:off x="0" y="0"/>
            <a:ext cx="12192000" cy="6858000"/>
          </a:xfrm>
          <a:prstGeom prst="rect">
            <a:avLst/>
          </a:prstGeom>
        </p:spPr>
      </p:pic>
      <p:sp>
        <p:nvSpPr>
          <p:cNvPr id="9" name="TextBox 8"/>
          <p:cNvSpPr txBox="1"/>
          <p:nvPr/>
        </p:nvSpPr>
        <p:spPr>
          <a:xfrm>
            <a:off x="6895583" y="4180344"/>
            <a:ext cx="5328050" cy="2677656"/>
          </a:xfrm>
          <a:prstGeom prst="rect">
            <a:avLst/>
          </a:prstGeom>
          <a:solidFill>
            <a:srgbClr val="95CD7A"/>
          </a:solidFill>
        </p:spPr>
        <p:txBody>
          <a:bodyPr wrap="square" rtlCol="0">
            <a:spAutoFit/>
          </a:bodyPr>
          <a:lstStyle/>
          <a:p>
            <a:r>
              <a:rPr lang="fr-FR" sz="2800" dirty="0">
                <a:solidFill>
                  <a:schemeClr val="accent5">
                    <a:lumMod val="75000"/>
                  </a:schemeClr>
                </a:solidFill>
              </a:rPr>
              <a:t>Recherchez les icônes alors que vous parcourez l'édition 2019 ! </a:t>
            </a:r>
          </a:p>
          <a:p>
            <a:endParaRPr lang="fr-FR" sz="2800" dirty="0">
              <a:solidFill>
                <a:schemeClr val="accent5">
                  <a:lumMod val="75000"/>
                </a:schemeClr>
              </a:solidFill>
            </a:endParaRPr>
          </a:p>
          <a:p>
            <a:r>
              <a:rPr lang="fr-FR" sz="2800" dirty="0">
                <a:solidFill>
                  <a:schemeClr val="accent5">
                    <a:lumMod val="75000"/>
                  </a:schemeClr>
                </a:solidFill>
              </a:rPr>
              <a:t>Réfléchissez : qu'est-ce que cela signifie pour votre façon de travailler?</a:t>
            </a:r>
            <a:endParaRPr lang="en-US" sz="2800" dirty="0">
              <a:solidFill>
                <a:schemeClr val="accent5">
                  <a:lumMod val="75000"/>
                </a:schemeClr>
              </a:solidFill>
            </a:endParaRPr>
          </a:p>
        </p:txBody>
      </p:sp>
    </p:spTree>
    <p:extLst>
      <p:ext uri="{BB962C8B-B14F-4D97-AF65-F5344CB8AC3E}">
        <p14:creationId xmlns:p14="http://schemas.microsoft.com/office/powerpoint/2010/main" val="2850908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03328" y="754916"/>
            <a:ext cx="2970847" cy="807497"/>
          </a:xfrm>
        </p:spPr>
        <p:txBody>
          <a:bodyPr>
            <a:normAutofit/>
          </a:bodyPr>
          <a:lstStyle/>
          <a:p>
            <a:r>
              <a:rPr lang="fr-FR" noProof="0" dirty="0"/>
              <a:t>Édition 2012</a:t>
            </a:r>
          </a:p>
        </p:txBody>
      </p:sp>
      <p:sp>
        <p:nvSpPr>
          <p:cNvPr id="7" name="Text Placeholder 7"/>
          <p:cNvSpPr>
            <a:spLocks noGrp="1"/>
          </p:cNvSpPr>
          <p:nvPr>
            <p:ph type="body" sz="quarter" idx="13"/>
          </p:nvPr>
        </p:nvSpPr>
        <p:spPr>
          <a:xfrm>
            <a:off x="403328" y="1313280"/>
            <a:ext cx="2970847" cy="807497"/>
          </a:xfrm>
        </p:spPr>
        <p:txBody>
          <a:bodyPr>
            <a:normAutofit/>
          </a:bodyPr>
          <a:lstStyle/>
          <a:p>
            <a:r>
              <a:rPr lang="fr-FR" noProof="0" dirty="0"/>
              <a:t>Édition 2019</a:t>
            </a:r>
          </a:p>
        </p:txBody>
      </p:sp>
      <p:pic>
        <p:nvPicPr>
          <p:cNvPr id="11" name="Picture 10"/>
          <p:cNvPicPr/>
          <p:nvPr/>
        </p:nvPicPr>
        <p:blipFill>
          <a:blip r:embed="rId3"/>
          <a:srcRect/>
          <a:stretch/>
        </p:blipFill>
        <p:spPr bwMode="auto">
          <a:xfrm>
            <a:off x="3573378" y="-277402"/>
            <a:ext cx="8618622" cy="7356296"/>
          </a:xfrm>
          <a:prstGeom prst="rect">
            <a:avLst/>
          </a:prstGeom>
          <a:noFill/>
          <a:ln>
            <a:noFill/>
          </a:ln>
        </p:spPr>
      </p:pic>
      <p:pic>
        <p:nvPicPr>
          <p:cNvPr id="10" name="Picture 9"/>
          <p:cNvPicPr/>
          <p:nvPr/>
        </p:nvPicPr>
        <p:blipFill>
          <a:blip r:embed="rId4"/>
          <a:srcRect/>
          <a:stretch/>
        </p:blipFill>
        <p:spPr bwMode="auto">
          <a:xfrm>
            <a:off x="611660" y="2679143"/>
            <a:ext cx="2176540" cy="3053297"/>
          </a:xfrm>
          <a:prstGeom prst="rect">
            <a:avLst/>
          </a:prstGeom>
          <a:noFill/>
          <a:ln>
            <a:noFill/>
          </a:ln>
        </p:spPr>
      </p:pic>
      <p:pic>
        <p:nvPicPr>
          <p:cNvPr id="5" name="Picture 4">
            <a:extLst>
              <a:ext uri="{FF2B5EF4-FFF2-40B4-BE49-F238E27FC236}">
                <a16:creationId xmlns:a16="http://schemas.microsoft.com/office/drawing/2014/main" xmlns="" id="{ED21E381-DC25-455C-AEE1-A4253C340C9E}"/>
              </a:ext>
            </a:extLst>
          </p:cNvPr>
          <p:cNvPicPr>
            <a:picLocks noChangeAspect="1"/>
          </p:cNvPicPr>
          <p:nvPr/>
        </p:nvPicPr>
        <p:blipFill>
          <a:blip r:embed="rId5"/>
          <a:stretch>
            <a:fillRect/>
          </a:stretch>
        </p:blipFill>
        <p:spPr>
          <a:xfrm>
            <a:off x="581297" y="2679143"/>
            <a:ext cx="2237266" cy="3119507"/>
          </a:xfrm>
          <a:prstGeom prst="rect">
            <a:avLst/>
          </a:prstGeom>
        </p:spPr>
      </p:pic>
      <p:pic>
        <p:nvPicPr>
          <p:cNvPr id="13" name="Picture 12">
            <a:extLst>
              <a:ext uri="{FF2B5EF4-FFF2-40B4-BE49-F238E27FC236}">
                <a16:creationId xmlns:a16="http://schemas.microsoft.com/office/drawing/2014/main" xmlns="" id="{A947157A-AE41-4FFA-981C-0EBFD0939F54}"/>
              </a:ext>
            </a:extLst>
          </p:cNvPr>
          <p:cNvPicPr>
            <a:picLocks noChangeAspect="1"/>
          </p:cNvPicPr>
          <p:nvPr/>
        </p:nvPicPr>
        <p:blipFill>
          <a:blip r:embed="rId6"/>
          <a:stretch>
            <a:fillRect/>
          </a:stretch>
        </p:blipFill>
        <p:spPr>
          <a:xfrm rot="16200000">
            <a:off x="4333673" y="-20550"/>
            <a:ext cx="6945332" cy="7253555"/>
          </a:xfrm>
          <a:prstGeom prst="rect">
            <a:avLst/>
          </a:prstGeom>
        </p:spPr>
      </p:pic>
    </p:spTree>
    <p:extLst>
      <p:ext uri="{BB962C8B-B14F-4D97-AF65-F5344CB8AC3E}">
        <p14:creationId xmlns:p14="http://schemas.microsoft.com/office/powerpoint/2010/main" val="3144570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fr-FR" noProof="0"/>
              <a:t>Nos 10 principes</a:t>
            </a:r>
          </a:p>
        </p:txBody>
      </p:sp>
      <p:sp>
        <p:nvSpPr>
          <p:cNvPr id="5" name="Text Placeholder 4"/>
          <p:cNvSpPr>
            <a:spLocks noGrp="1"/>
          </p:cNvSpPr>
          <p:nvPr>
            <p:ph type="body" sz="quarter" idx="12"/>
          </p:nvPr>
        </p:nvSpPr>
        <p:spPr>
          <a:xfrm>
            <a:off x="4100513" y="2400299"/>
            <a:ext cx="7300912" cy="2399493"/>
          </a:xfrm>
        </p:spPr>
        <p:txBody>
          <a:bodyPr>
            <a:normAutofit/>
          </a:bodyPr>
          <a:lstStyle/>
          <a:p>
            <a:r>
              <a:rPr lang="fr-FR" noProof="0" dirty="0"/>
              <a:t>N’ont pas changé mais…</a:t>
            </a:r>
          </a:p>
          <a:p>
            <a:r>
              <a:rPr lang="fr-FR" noProof="0" dirty="0"/>
              <a:t>Tous les 10 sont regroupés dans une même section</a:t>
            </a:r>
          </a:p>
          <a:p>
            <a:r>
              <a:rPr lang="fr-FR" noProof="0" dirty="0"/>
              <a:t>Insérés dans chaque standard pour les garder en tête</a:t>
            </a:r>
          </a:p>
        </p:txBody>
      </p:sp>
      <p:sp>
        <p:nvSpPr>
          <p:cNvPr id="6" name="Text Placeholder 5"/>
          <p:cNvSpPr>
            <a:spLocks noGrp="1"/>
          </p:cNvSpPr>
          <p:nvPr>
            <p:ph type="body" sz="quarter" idx="13"/>
          </p:nvPr>
        </p:nvSpPr>
        <p:spPr/>
        <p:txBody>
          <a:bodyPr/>
          <a:lstStyle/>
          <a:p>
            <a:r>
              <a:rPr lang="fr-FR" noProof="0"/>
              <a:t>Édition 2019</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0" y="2110954"/>
            <a:ext cx="3539885" cy="4117143"/>
          </a:xfrm>
          <a:prstGeom prst="rect">
            <a:avLst/>
          </a:prstGeom>
          <a:noFill/>
          <a:ln>
            <a:noFill/>
          </a:ln>
        </p:spPr>
      </p:pic>
    </p:spTree>
    <p:extLst>
      <p:ext uri="{BB962C8B-B14F-4D97-AF65-F5344CB8AC3E}">
        <p14:creationId xmlns:p14="http://schemas.microsoft.com/office/powerpoint/2010/main" val="217900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fr-FR" noProof="0"/>
              <a:t>Introduction générale</a:t>
            </a:r>
          </a:p>
        </p:txBody>
      </p:sp>
      <p:sp>
        <p:nvSpPr>
          <p:cNvPr id="12" name="Text Placeholder 11"/>
          <p:cNvSpPr>
            <a:spLocks noGrp="1"/>
          </p:cNvSpPr>
          <p:nvPr>
            <p:ph type="body" sz="quarter" idx="12"/>
          </p:nvPr>
        </p:nvSpPr>
        <p:spPr>
          <a:xfrm>
            <a:off x="3896274" y="1553633"/>
            <a:ext cx="7505151" cy="4254500"/>
          </a:xfrm>
        </p:spPr>
        <p:txBody>
          <a:bodyPr/>
          <a:lstStyle/>
          <a:p>
            <a:r>
              <a:rPr lang="fr-FR" noProof="0" dirty="0"/>
              <a:t>Fournit une explication plus approfondie, </a:t>
            </a:r>
          </a:p>
          <a:p>
            <a:pPr lvl="1"/>
            <a:r>
              <a:rPr lang="en-US" dirty="0"/>
              <a:t>de</a:t>
            </a:r>
            <a:r>
              <a:rPr lang="fr-FR" dirty="0"/>
              <a:t> l</a:t>
            </a:r>
            <a:r>
              <a:rPr lang="fr-FR" noProof="0" dirty="0"/>
              <a:t>a Protection de l'enfance dans l'action humanitaire</a:t>
            </a:r>
          </a:p>
          <a:p>
            <a:pPr lvl="1"/>
            <a:r>
              <a:rPr lang="fr-FR" dirty="0"/>
              <a:t>de s</a:t>
            </a:r>
            <a:r>
              <a:rPr lang="fr-FR" noProof="0" dirty="0"/>
              <a:t>on fondement juridique international</a:t>
            </a:r>
          </a:p>
          <a:p>
            <a:pPr lvl="1"/>
            <a:r>
              <a:rPr lang="fr-FR" dirty="0"/>
              <a:t>d</a:t>
            </a:r>
            <a:r>
              <a:rPr lang="fr-FR" noProof="0" dirty="0"/>
              <a:t>es SMPE - à qui sont-ils destinés, comment ont-ils été développés, comment les utiliser</a:t>
            </a:r>
          </a:p>
          <a:p>
            <a:pPr lvl="1"/>
            <a:r>
              <a:rPr lang="en-US" dirty="0"/>
              <a:t>d</a:t>
            </a:r>
            <a:r>
              <a:rPr lang="fr-FR" noProof="0" dirty="0"/>
              <a:t>es liens avec d'autres standards</a:t>
            </a:r>
          </a:p>
          <a:p>
            <a:pPr lvl="1"/>
            <a:r>
              <a:rPr lang="en-US" dirty="0"/>
              <a:t>d</a:t>
            </a:r>
            <a:r>
              <a:rPr lang="fr-FR" dirty="0"/>
              <a:t>es questions </a:t>
            </a:r>
            <a:r>
              <a:rPr lang="fr-FR" noProof="0" dirty="0"/>
              <a:t>intersectorielles</a:t>
            </a:r>
            <a:endParaRPr lang="fr-FR" sz="2400" noProof="0" dirty="0"/>
          </a:p>
        </p:txBody>
      </p:sp>
      <p:sp>
        <p:nvSpPr>
          <p:cNvPr id="13" name="Text Placeholder 12"/>
          <p:cNvSpPr>
            <a:spLocks noGrp="1"/>
          </p:cNvSpPr>
          <p:nvPr>
            <p:ph type="body" sz="quarter" idx="13"/>
          </p:nvPr>
        </p:nvSpPr>
        <p:spPr/>
        <p:txBody>
          <a:bodyPr/>
          <a:lstStyle/>
          <a:p>
            <a:r>
              <a:rPr lang="fr-FR" noProof="0"/>
              <a:t>Édition 2019</a:t>
            </a:r>
          </a:p>
        </p:txBody>
      </p:sp>
      <p:pic>
        <p:nvPicPr>
          <p:cNvPr id="6" name="Picture 5"/>
          <p:cNvPicPr/>
          <p:nvPr/>
        </p:nvPicPr>
        <p:blipFill>
          <a:blip r:embed="rId3"/>
          <a:srcRect/>
          <a:stretch/>
        </p:blipFill>
        <p:spPr bwMode="auto">
          <a:xfrm>
            <a:off x="736706" y="2911164"/>
            <a:ext cx="2176540" cy="3053297"/>
          </a:xfrm>
          <a:prstGeom prst="rect">
            <a:avLst/>
          </a:prstGeom>
          <a:noFill/>
          <a:ln>
            <a:noFill/>
          </a:ln>
        </p:spPr>
      </p:pic>
    </p:spTree>
    <p:extLst>
      <p:ext uri="{BB962C8B-B14F-4D97-AF65-F5344CB8AC3E}">
        <p14:creationId xmlns:p14="http://schemas.microsoft.com/office/powerpoint/2010/main" val="174589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226" y="257176"/>
            <a:ext cx="7493176" cy="1325563"/>
          </a:xfrm>
        </p:spPr>
        <p:txBody>
          <a:bodyPr/>
          <a:lstStyle/>
          <a:p>
            <a:r>
              <a:rPr lang="fr-FR" noProof="0" dirty="0"/>
              <a:t>Pilier 1 - assurer une réponse de qualité</a:t>
            </a:r>
          </a:p>
        </p:txBody>
      </p:sp>
      <p:sp>
        <p:nvSpPr>
          <p:cNvPr id="4" name="Text Placeholder 3"/>
          <p:cNvSpPr>
            <a:spLocks noGrp="1"/>
          </p:cNvSpPr>
          <p:nvPr>
            <p:ph type="body" sz="quarter" idx="12"/>
          </p:nvPr>
        </p:nvSpPr>
        <p:spPr>
          <a:xfrm>
            <a:off x="4340226" y="1907476"/>
            <a:ext cx="7493176" cy="4493324"/>
          </a:xfrm>
        </p:spPr>
        <p:txBody>
          <a:bodyPr>
            <a:normAutofit/>
          </a:bodyPr>
          <a:lstStyle/>
          <a:p>
            <a:r>
              <a:rPr lang="en-US" dirty="0"/>
              <a:t>Standard </a:t>
            </a:r>
            <a:r>
              <a:rPr lang="fr-FR" noProof="0" dirty="0"/>
              <a:t>1 : coordination dans les clusters et dans les contextes de réfugiés</a:t>
            </a:r>
          </a:p>
          <a:p>
            <a:r>
              <a:rPr lang="en-US" dirty="0"/>
              <a:t>Standard </a:t>
            </a:r>
            <a:r>
              <a:rPr lang="fr-FR" noProof="0" dirty="0"/>
              <a:t>4 : Focus sur le développement des enfants et leur protection</a:t>
            </a:r>
          </a:p>
          <a:p>
            <a:r>
              <a:rPr lang="en-US" dirty="0"/>
              <a:t>Standard </a:t>
            </a:r>
            <a:r>
              <a:rPr lang="fr-FR" noProof="0" dirty="0"/>
              <a:t>5 : Nouveaux outils de gestion de l’information et les préoccupations éthiques</a:t>
            </a:r>
          </a:p>
          <a:p>
            <a:r>
              <a:rPr lang="fr-FR" noProof="0" dirty="0"/>
              <a:t>A travers </a:t>
            </a:r>
            <a:r>
              <a:rPr lang="fr-FR" dirty="0"/>
              <a:t>l’ensemble du pilier </a:t>
            </a:r>
            <a:r>
              <a:rPr lang="fr-FR" noProof="0" dirty="0"/>
              <a:t>: </a:t>
            </a:r>
            <a:r>
              <a:rPr lang="fr-FR" dirty="0"/>
              <a:t>A</a:t>
            </a:r>
            <a:r>
              <a:rPr lang="fr-FR" noProof="0" dirty="0" err="1"/>
              <a:t>ccent</a:t>
            </a:r>
            <a:r>
              <a:rPr lang="fr-FR" noProof="0" dirty="0"/>
              <a:t> renforcé sur la sauvegarde des enfants et le PSEA</a:t>
            </a:r>
          </a:p>
        </p:txBody>
      </p:sp>
      <p:pic>
        <p:nvPicPr>
          <p:cNvPr id="5" name="Picture Placeholder 4"/>
          <p:cNvPicPr>
            <a:picLocks noGrp="1" noChangeAspect="1"/>
          </p:cNvPicPr>
          <p:nvPr>
            <p:ph type="pic" sz="quarter" idx="10"/>
          </p:nvPr>
        </p:nvPicPr>
        <p:blipFill>
          <a:blip r:embed="rId3"/>
          <a:srcRect/>
          <a:stretch/>
        </p:blipFill>
        <p:spPr>
          <a:xfrm>
            <a:off x="0" y="-1039991"/>
            <a:ext cx="4012124" cy="7887717"/>
          </a:xfrm>
          <a:prstGeom prst="rect">
            <a:avLst/>
          </a:prstGeom>
        </p:spPr>
      </p:pic>
    </p:spTree>
    <p:extLst>
      <p:ext uri="{BB962C8B-B14F-4D97-AF65-F5344CB8AC3E}">
        <p14:creationId xmlns:p14="http://schemas.microsoft.com/office/powerpoint/2010/main" val="183852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a:t>Pilier 2 - risques liés à la protection des enfants</a:t>
            </a:r>
          </a:p>
        </p:txBody>
      </p:sp>
      <p:pic>
        <p:nvPicPr>
          <p:cNvPr id="5" name="Picture Placeholder 4"/>
          <p:cNvPicPr>
            <a:picLocks noGrp="1" noChangeAspect="1"/>
          </p:cNvPicPr>
          <p:nvPr>
            <p:ph type="pic" sz="quarter" idx="10"/>
          </p:nvPr>
        </p:nvPicPr>
        <p:blipFill>
          <a:blip r:embed="rId3"/>
          <a:srcRect/>
          <a:stretch/>
        </p:blipFill>
        <p:spPr>
          <a:xfrm>
            <a:off x="1" y="-936421"/>
            <a:ext cx="3717770" cy="7884215"/>
          </a:xfrm>
        </p:spPr>
      </p:pic>
      <p:pic>
        <p:nvPicPr>
          <p:cNvPr id="3" name="Picture 2" descr="Risk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471" y="1582739"/>
            <a:ext cx="5177602" cy="5168900"/>
          </a:xfrm>
          <a:prstGeom prst="rect">
            <a:avLst/>
          </a:prstGeom>
        </p:spPr>
      </p:pic>
    </p:spTree>
    <p:extLst>
      <p:ext uri="{BB962C8B-B14F-4D97-AF65-F5344CB8AC3E}">
        <p14:creationId xmlns:p14="http://schemas.microsoft.com/office/powerpoint/2010/main" val="272416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a:t>Pilier 2 - risques liés à la protection des enfants</a:t>
            </a:r>
          </a:p>
        </p:txBody>
      </p:sp>
      <p:pic>
        <p:nvPicPr>
          <p:cNvPr id="5" name="Picture Placeholder 4"/>
          <p:cNvPicPr>
            <a:picLocks noGrp="1" noChangeAspect="1"/>
          </p:cNvPicPr>
          <p:nvPr>
            <p:ph type="pic" sz="quarter" idx="10"/>
          </p:nvPr>
        </p:nvPicPr>
        <p:blipFill>
          <a:blip r:embed="rId3"/>
          <a:srcRect/>
          <a:stretch/>
        </p:blipFill>
        <p:spPr>
          <a:xfrm>
            <a:off x="0" y="-936421"/>
            <a:ext cx="3371155" cy="7884215"/>
          </a:xfrm>
        </p:spPr>
      </p:pic>
      <p:sp>
        <p:nvSpPr>
          <p:cNvPr id="4" name="Text Placeholder 3"/>
          <p:cNvSpPr>
            <a:spLocks noGrp="1"/>
          </p:cNvSpPr>
          <p:nvPr>
            <p:ph type="body" sz="quarter" idx="12"/>
          </p:nvPr>
        </p:nvSpPr>
        <p:spPr>
          <a:xfrm>
            <a:off x="4890099" y="1877816"/>
            <a:ext cx="6943302" cy="4493324"/>
          </a:xfrm>
        </p:spPr>
        <p:txBody>
          <a:bodyPr>
            <a:normAutofit/>
          </a:bodyPr>
          <a:lstStyle/>
          <a:p>
            <a:r>
              <a:rPr lang="fr-FR" noProof="0" dirty="0"/>
              <a:t>Standard 8 : maltraitance physique et émotionnelle</a:t>
            </a:r>
          </a:p>
          <a:p>
            <a:pPr lvl="1"/>
            <a:r>
              <a:rPr lang="fr-FR" noProof="0" dirty="0"/>
              <a:t>Négligence + abus émotionnel</a:t>
            </a:r>
          </a:p>
          <a:p>
            <a:pPr lvl="1"/>
            <a:r>
              <a:rPr lang="fr-FR" noProof="0" dirty="0"/>
              <a:t>Refléter les nouvelles preuves</a:t>
            </a:r>
          </a:p>
          <a:p>
            <a:r>
              <a:rPr lang="fr-FR" dirty="0"/>
              <a:t>Standard </a:t>
            </a:r>
            <a:r>
              <a:rPr lang="fr-FR" noProof="0" dirty="0"/>
              <a:t>9 : englobe </a:t>
            </a:r>
            <a:r>
              <a:rPr lang="fr-FR" dirty="0"/>
              <a:t>plus largement </a:t>
            </a:r>
            <a:r>
              <a:rPr lang="fr-FR" noProof="0" dirty="0"/>
              <a:t>la violence basée sur le genre :</a:t>
            </a:r>
          </a:p>
          <a:p>
            <a:pPr lvl="1"/>
            <a:r>
              <a:rPr lang="fr-FR" noProof="0" dirty="0"/>
              <a:t>Reflète l'inégalité de genre comme cause première</a:t>
            </a:r>
          </a:p>
          <a:p>
            <a:pPr lvl="1"/>
            <a:r>
              <a:rPr lang="fr-FR" noProof="0" dirty="0"/>
              <a:t>Les normes sociales et de genre changent où cela est possible</a:t>
            </a:r>
          </a:p>
          <a:p>
            <a:pPr lvl="1"/>
            <a:r>
              <a:rPr lang="fr-FR" noProof="0" dirty="0"/>
              <a:t>Renforce l'approche centrée sur le survivant</a:t>
            </a:r>
          </a:p>
        </p:txBody>
      </p:sp>
    </p:spTree>
    <p:extLst>
      <p:ext uri="{BB962C8B-B14F-4D97-AF65-F5344CB8AC3E}">
        <p14:creationId xmlns:p14="http://schemas.microsoft.com/office/powerpoint/2010/main" val="239521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3445" y="257176"/>
            <a:ext cx="7599956" cy="1325563"/>
          </a:xfrm>
        </p:spPr>
        <p:txBody>
          <a:bodyPr>
            <a:normAutofit/>
          </a:bodyPr>
          <a:lstStyle/>
          <a:p>
            <a:r>
              <a:rPr lang="fr-FR" sz="3000" noProof="0"/>
              <a:t>Pilier 3 - développer des stratégies adéquates</a:t>
            </a:r>
          </a:p>
        </p:txBody>
      </p:sp>
      <p:pic>
        <p:nvPicPr>
          <p:cNvPr id="2" name="Picture Placeholder 1"/>
          <p:cNvPicPr>
            <a:picLocks noGrp="1" noChangeAspect="1"/>
          </p:cNvPicPr>
          <p:nvPr>
            <p:ph type="pic" sz="quarter" idx="10"/>
          </p:nvPr>
        </p:nvPicPr>
        <p:blipFill>
          <a:blip r:embed="rId3"/>
          <a:srcRect/>
          <a:stretch/>
        </p:blipFill>
        <p:spPr>
          <a:xfrm>
            <a:off x="0" y="-1000559"/>
            <a:ext cx="3421341" cy="7858559"/>
          </a:xfrm>
        </p:spPr>
      </p:pic>
      <p:sp>
        <p:nvSpPr>
          <p:cNvPr id="7" name="Text Placeholder 6"/>
          <p:cNvSpPr>
            <a:spLocks noGrp="1"/>
          </p:cNvSpPr>
          <p:nvPr>
            <p:ph type="body" sz="quarter" idx="12"/>
          </p:nvPr>
        </p:nvSpPr>
        <p:spPr>
          <a:xfrm>
            <a:off x="4340225" y="1582738"/>
            <a:ext cx="7645888" cy="5275262"/>
          </a:xfrm>
        </p:spPr>
        <p:txBody>
          <a:bodyPr>
            <a:normAutofit lnSpcReduction="10000"/>
          </a:bodyPr>
          <a:lstStyle/>
          <a:p>
            <a:pPr marL="0" indent="0">
              <a:buNone/>
            </a:pPr>
            <a:endParaRPr lang="fr-FR" noProof="0" dirty="0"/>
          </a:p>
          <a:p>
            <a:endParaRPr lang="fr-FR" noProof="0" dirty="0"/>
          </a:p>
          <a:p>
            <a:endParaRPr lang="fr-FR" noProof="0" dirty="0"/>
          </a:p>
          <a:p>
            <a:endParaRPr lang="fr-FR" noProof="0" dirty="0"/>
          </a:p>
          <a:p>
            <a:endParaRPr lang="fr-FR" noProof="0" dirty="0"/>
          </a:p>
          <a:p>
            <a:endParaRPr lang="fr-FR" noProof="0" dirty="0"/>
          </a:p>
          <a:p>
            <a:endParaRPr lang="fr-FR" noProof="0" dirty="0"/>
          </a:p>
          <a:p>
            <a:endParaRPr lang="fr-FR" noProof="0" dirty="0"/>
          </a:p>
          <a:p>
            <a:r>
              <a:rPr lang="fr-FR" noProof="0" dirty="0"/>
              <a:t>Encadré par le modèle socio-écologique et une approche systémique</a:t>
            </a:r>
          </a:p>
          <a:p>
            <a:r>
              <a:rPr lang="fr-FR" noProof="0" dirty="0"/>
              <a:t>Liens avec INSPIRE</a:t>
            </a: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474493" y="1582737"/>
            <a:ext cx="5023564" cy="3637342"/>
          </a:xfrm>
          <a:prstGeom prst="rect">
            <a:avLst/>
          </a:prstGeom>
          <a:noFill/>
          <a:ln>
            <a:noFill/>
          </a:ln>
        </p:spPr>
      </p:pic>
    </p:spTree>
    <p:extLst>
      <p:ext uri="{BB962C8B-B14F-4D97-AF65-F5344CB8AC3E}">
        <p14:creationId xmlns:p14="http://schemas.microsoft.com/office/powerpoint/2010/main" val="3440981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3445" y="257176"/>
            <a:ext cx="7599956" cy="1325563"/>
          </a:xfrm>
        </p:spPr>
        <p:txBody>
          <a:bodyPr>
            <a:normAutofit/>
          </a:bodyPr>
          <a:lstStyle/>
          <a:p>
            <a:r>
              <a:rPr lang="fr-FR" sz="3000" noProof="0"/>
              <a:t>Pilier 3 - développer des stratégies adéquates</a:t>
            </a:r>
          </a:p>
        </p:txBody>
      </p:sp>
      <p:pic>
        <p:nvPicPr>
          <p:cNvPr id="2" name="Picture Placeholder 1"/>
          <p:cNvPicPr>
            <a:picLocks noGrp="1" noChangeAspect="1"/>
          </p:cNvPicPr>
          <p:nvPr>
            <p:ph type="pic" sz="quarter" idx="10"/>
          </p:nvPr>
        </p:nvPicPr>
        <p:blipFill>
          <a:blip r:embed="rId3"/>
          <a:srcRect/>
          <a:stretch/>
        </p:blipFill>
        <p:spPr>
          <a:xfrm>
            <a:off x="1" y="-1012916"/>
            <a:ext cx="3385946" cy="7858559"/>
          </a:xfrm>
        </p:spPr>
      </p:pic>
      <p:sp>
        <p:nvSpPr>
          <p:cNvPr id="7" name="Text Placeholder 6"/>
          <p:cNvSpPr>
            <a:spLocks noGrp="1"/>
          </p:cNvSpPr>
          <p:nvPr>
            <p:ph type="body" sz="quarter" idx="12"/>
          </p:nvPr>
        </p:nvSpPr>
        <p:spPr>
          <a:xfrm>
            <a:off x="4340225" y="1907476"/>
            <a:ext cx="7645888" cy="4493324"/>
          </a:xfrm>
        </p:spPr>
        <p:txBody>
          <a:bodyPr>
            <a:normAutofit/>
          </a:bodyPr>
          <a:lstStyle/>
          <a:p>
            <a:r>
              <a:rPr lang="fr-FR" noProof="0" dirty="0"/>
              <a:t>Nouveaux </a:t>
            </a:r>
            <a:r>
              <a:rPr lang="en-US" dirty="0"/>
              <a:t>standards </a:t>
            </a:r>
            <a:r>
              <a:rPr lang="fr-FR" noProof="0" dirty="0"/>
              <a:t>sur</a:t>
            </a:r>
          </a:p>
          <a:p>
            <a:pPr lvl="1"/>
            <a:r>
              <a:rPr lang="fr-FR" noProof="0" dirty="0"/>
              <a:t>Renforcement des milieux familiaux et de prise en charge des enfants</a:t>
            </a:r>
          </a:p>
          <a:p>
            <a:pPr lvl="1"/>
            <a:r>
              <a:rPr lang="fr-FR" noProof="0" dirty="0"/>
              <a:t>Protection de remplacement</a:t>
            </a:r>
          </a:p>
          <a:p>
            <a:r>
              <a:rPr lang="fr-FR" noProof="0" dirty="0"/>
              <a:t>Mises à jour importantes :</a:t>
            </a:r>
          </a:p>
          <a:p>
            <a:pPr lvl="1"/>
            <a:r>
              <a:rPr lang="fr-FR" noProof="0" dirty="0"/>
              <a:t>Standard 15 : plus que les EAE !</a:t>
            </a:r>
          </a:p>
          <a:p>
            <a:pPr lvl="1"/>
            <a:r>
              <a:rPr lang="fr-FR" dirty="0"/>
              <a:t>Standard 17 : travailler pour des processus guidés par la communauté</a:t>
            </a:r>
          </a:p>
          <a:p>
            <a:pPr lvl="1"/>
            <a:r>
              <a:rPr lang="fr-FR" noProof="0" dirty="0"/>
              <a:t>Standard 20: une stratégie de protection !</a:t>
            </a:r>
          </a:p>
        </p:txBody>
      </p:sp>
    </p:spTree>
    <p:extLst>
      <p:ext uri="{BB962C8B-B14F-4D97-AF65-F5344CB8AC3E}">
        <p14:creationId xmlns:p14="http://schemas.microsoft.com/office/powerpoint/2010/main" val="74762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fr-FR" noProof="0" dirty="0"/>
              <a:t>Très populaire</a:t>
            </a:r>
          </a:p>
        </p:txBody>
      </p:sp>
      <p:sp>
        <p:nvSpPr>
          <p:cNvPr id="7" name="Text Placeholder 6"/>
          <p:cNvSpPr>
            <a:spLocks noGrp="1"/>
          </p:cNvSpPr>
          <p:nvPr>
            <p:ph type="body" sz="quarter" idx="12"/>
          </p:nvPr>
        </p:nvSpPr>
        <p:spPr>
          <a:xfrm>
            <a:off x="4100512" y="2400300"/>
            <a:ext cx="7733111" cy="2128838"/>
          </a:xfrm>
        </p:spPr>
        <p:txBody>
          <a:bodyPr>
            <a:normAutofit fontScale="92500" lnSpcReduction="10000"/>
          </a:bodyPr>
          <a:lstStyle/>
          <a:p>
            <a:r>
              <a:rPr lang="fr-FR" noProof="0" dirty="0"/>
              <a:t>74 000 utilisateurs dans plus de 50 pays</a:t>
            </a:r>
          </a:p>
          <a:p>
            <a:r>
              <a:rPr lang="fr-FR" noProof="0" dirty="0"/>
              <a:t>14 traductions</a:t>
            </a:r>
          </a:p>
          <a:p>
            <a:r>
              <a:rPr lang="fr-FR" noProof="0" dirty="0"/>
              <a:t>18 pays l'ont adaptée / contextualisée</a:t>
            </a:r>
          </a:p>
          <a:p>
            <a:r>
              <a:rPr lang="fr-FR" noProof="0" dirty="0"/>
              <a:t>2ème ensemble de standards le plus téléchargé sur l'application HSP</a:t>
            </a:r>
          </a:p>
        </p:txBody>
      </p:sp>
      <p:sp>
        <p:nvSpPr>
          <p:cNvPr id="8" name="Text Placeholder 7"/>
          <p:cNvSpPr>
            <a:spLocks noGrp="1"/>
          </p:cNvSpPr>
          <p:nvPr>
            <p:ph type="body" sz="quarter" idx="13"/>
          </p:nvPr>
        </p:nvSpPr>
        <p:spPr/>
        <p:txBody>
          <a:bodyPr/>
          <a:lstStyle/>
          <a:p>
            <a:r>
              <a:rPr lang="fr-FR" noProof="0" dirty="0"/>
              <a:t>Édition 2012 </a:t>
            </a:r>
          </a:p>
        </p:txBody>
      </p:sp>
      <p:pic>
        <p:nvPicPr>
          <p:cNvPr id="3" name="Picture 2"/>
          <p:cNvPicPr>
            <a:picLocks noChangeAspect="1"/>
          </p:cNvPicPr>
          <p:nvPr/>
        </p:nvPicPr>
        <p:blipFill>
          <a:blip r:embed="rId3"/>
          <a:srcRect/>
          <a:stretch/>
        </p:blipFill>
        <p:spPr>
          <a:xfrm>
            <a:off x="652844" y="2914978"/>
            <a:ext cx="2338891" cy="3228320"/>
          </a:xfrm>
          <a:prstGeom prst="rect">
            <a:avLst/>
          </a:prstGeom>
        </p:spPr>
      </p:pic>
    </p:spTree>
    <p:extLst>
      <p:ext uri="{BB962C8B-B14F-4D97-AF65-F5344CB8AC3E}">
        <p14:creationId xmlns:p14="http://schemas.microsoft.com/office/powerpoint/2010/main" val="45688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fr-FR" noProof="0" dirty="0"/>
              <a:t>Pilier 4 – une collaboration accrue entre les différents secteurs</a:t>
            </a:r>
          </a:p>
        </p:txBody>
      </p:sp>
      <p:sp>
        <p:nvSpPr>
          <p:cNvPr id="16" name="Text Placeholder 15"/>
          <p:cNvSpPr>
            <a:spLocks noGrp="1"/>
          </p:cNvSpPr>
          <p:nvPr>
            <p:ph type="body" sz="quarter" idx="12"/>
          </p:nvPr>
        </p:nvSpPr>
        <p:spPr/>
        <p:txBody>
          <a:bodyPr>
            <a:normAutofit/>
          </a:bodyPr>
          <a:lstStyle/>
          <a:p>
            <a:r>
              <a:rPr lang="fr-FR" dirty="0">
                <a:solidFill>
                  <a:srgbClr val="545554"/>
                </a:solidFill>
              </a:rPr>
              <a:t>I</a:t>
            </a:r>
            <a:r>
              <a:rPr lang="fr-FR" noProof="0" dirty="0" err="1">
                <a:solidFill>
                  <a:srgbClr val="545554"/>
                </a:solidFill>
              </a:rPr>
              <a:t>ntégration</a:t>
            </a:r>
            <a:r>
              <a:rPr lang="fr-FR" noProof="0" dirty="0">
                <a:solidFill>
                  <a:srgbClr val="545554"/>
                </a:solidFill>
              </a:rPr>
              <a:t> des principes de protection de l’enfance, programmation conjointe, et intégration (programmation intégrée) </a:t>
            </a:r>
          </a:p>
          <a:p>
            <a:r>
              <a:rPr lang="fr-FR" noProof="0" dirty="0"/>
              <a:t>Reconnaissance croissante de la Centralité de la Protection dans tous les secteurs.</a:t>
            </a:r>
          </a:p>
          <a:p>
            <a:r>
              <a:rPr lang="fr-FR" noProof="0" dirty="0"/>
              <a:t>Souligne les impacts négatifs de la programmation sectorielle, aveugle aux risques de la protection des enfants.</a:t>
            </a:r>
          </a:p>
        </p:txBody>
      </p:sp>
      <p:pic>
        <p:nvPicPr>
          <p:cNvPr id="2" name="Picture 1"/>
          <p:cNvPicPr>
            <a:picLocks noChangeAspect="1"/>
          </p:cNvPicPr>
          <p:nvPr/>
        </p:nvPicPr>
        <p:blipFill>
          <a:blip r:embed="rId3"/>
          <a:srcRect/>
          <a:stretch/>
        </p:blipFill>
        <p:spPr>
          <a:xfrm>
            <a:off x="0" y="-880768"/>
            <a:ext cx="3259894" cy="7738767"/>
          </a:xfrm>
          <a:prstGeom prst="rect">
            <a:avLst/>
          </a:prstGeom>
        </p:spPr>
      </p:pic>
    </p:spTree>
    <p:extLst>
      <p:ext uri="{BB962C8B-B14F-4D97-AF65-F5344CB8AC3E}">
        <p14:creationId xmlns:p14="http://schemas.microsoft.com/office/powerpoint/2010/main" val="2297930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fr-FR" noProof="0"/>
              <a:t>Pilier 4 - travailler à travers les secteurs</a:t>
            </a:r>
          </a:p>
        </p:txBody>
      </p:sp>
      <p:sp>
        <p:nvSpPr>
          <p:cNvPr id="16" name="Text Placeholder 15"/>
          <p:cNvSpPr>
            <a:spLocks noGrp="1"/>
          </p:cNvSpPr>
          <p:nvPr>
            <p:ph type="body" sz="quarter" idx="12"/>
          </p:nvPr>
        </p:nvSpPr>
        <p:spPr>
          <a:xfrm>
            <a:off x="4890100" y="1907476"/>
            <a:ext cx="7301900" cy="4493324"/>
          </a:xfrm>
        </p:spPr>
        <p:txBody>
          <a:bodyPr>
            <a:normAutofit/>
          </a:bodyPr>
          <a:lstStyle/>
          <a:p>
            <a:r>
              <a:rPr lang="fr-FR" noProof="0" dirty="0"/>
              <a:t>Nouveaux standards :</a:t>
            </a:r>
          </a:p>
          <a:p>
            <a:pPr lvl="1"/>
            <a:r>
              <a:rPr lang="fr-FR" noProof="0" dirty="0"/>
              <a:t>21 : Sécurité alimentaire et PE</a:t>
            </a:r>
          </a:p>
          <a:p>
            <a:pPr lvl="1"/>
            <a:r>
              <a:rPr lang="fr-FR" noProof="0" dirty="0"/>
              <a:t>22 : Moyens de subsistance et PE</a:t>
            </a:r>
          </a:p>
          <a:p>
            <a:r>
              <a:rPr lang="fr-FR" noProof="0" dirty="0"/>
              <a:t>Intégration de la distribution à travers les standards</a:t>
            </a:r>
          </a:p>
          <a:p>
            <a:r>
              <a:rPr lang="fr-FR" noProof="0" dirty="0"/>
              <a:t>Actions clés pour :</a:t>
            </a:r>
          </a:p>
          <a:p>
            <a:pPr lvl="1"/>
            <a:r>
              <a:rPr lang="fr-FR" noProof="0" dirty="0"/>
              <a:t>Acteurs de la PE,</a:t>
            </a:r>
          </a:p>
          <a:p>
            <a:pPr lvl="1"/>
            <a:r>
              <a:rPr lang="fr-FR" noProof="0" dirty="0"/>
              <a:t>autres acteurs sectoriels,</a:t>
            </a:r>
          </a:p>
          <a:p>
            <a:pPr lvl="1"/>
            <a:r>
              <a:rPr lang="fr-FR" noProof="0" dirty="0">
                <a:solidFill>
                  <a:srgbClr val="545554"/>
                </a:solidFill>
              </a:rPr>
              <a:t>Les acteurs de la PE et autres acteurs sectoriels ensemble</a:t>
            </a:r>
          </a:p>
        </p:txBody>
      </p:sp>
      <p:pic>
        <p:nvPicPr>
          <p:cNvPr id="2" name="Picture 1"/>
          <p:cNvPicPr>
            <a:picLocks noChangeAspect="1"/>
          </p:cNvPicPr>
          <p:nvPr/>
        </p:nvPicPr>
        <p:blipFill>
          <a:blip r:embed="rId3"/>
          <a:srcRect/>
          <a:stretch/>
        </p:blipFill>
        <p:spPr>
          <a:xfrm>
            <a:off x="1" y="-914470"/>
            <a:ext cx="3266340" cy="7772470"/>
          </a:xfrm>
          <a:prstGeom prst="rect">
            <a:avLst/>
          </a:prstGeom>
        </p:spPr>
      </p:pic>
    </p:spTree>
    <p:extLst>
      <p:ext uri="{BB962C8B-B14F-4D97-AF65-F5344CB8AC3E}">
        <p14:creationId xmlns:p14="http://schemas.microsoft.com/office/powerpoint/2010/main" val="257152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1526" y="257176"/>
            <a:ext cx="7493176" cy="1325563"/>
          </a:xfrm>
        </p:spPr>
        <p:txBody>
          <a:bodyPr/>
          <a:lstStyle/>
          <a:p>
            <a:r>
              <a:rPr lang="fr-FR" noProof="0"/>
              <a:t>Annexes</a:t>
            </a:r>
          </a:p>
        </p:txBody>
      </p:sp>
      <p:sp>
        <p:nvSpPr>
          <p:cNvPr id="4" name="Text Placeholder 3"/>
          <p:cNvSpPr>
            <a:spLocks noGrp="1"/>
          </p:cNvSpPr>
          <p:nvPr>
            <p:ph type="body" sz="quarter" idx="12"/>
          </p:nvPr>
        </p:nvSpPr>
        <p:spPr>
          <a:xfrm>
            <a:off x="5851526" y="1907476"/>
            <a:ext cx="7493176" cy="4493324"/>
          </a:xfrm>
        </p:spPr>
        <p:txBody>
          <a:bodyPr/>
          <a:lstStyle/>
          <a:p>
            <a:r>
              <a:rPr lang="fr-FR" noProof="0" dirty="0"/>
              <a:t>Relativement inchangées</a:t>
            </a:r>
          </a:p>
          <a:p>
            <a:r>
              <a:rPr lang="fr-FR" noProof="0" dirty="0"/>
              <a:t>En ligne:</a:t>
            </a:r>
          </a:p>
          <a:p>
            <a:pPr lvl="1"/>
            <a:r>
              <a:rPr lang="fr-FR" dirty="0">
                <a:solidFill>
                  <a:srgbClr val="0388C5"/>
                </a:solidFill>
              </a:rPr>
              <a:t>Glossaire</a:t>
            </a:r>
            <a:r>
              <a:rPr lang="fr-FR" noProof="0" dirty="0"/>
              <a:t> complet</a:t>
            </a:r>
          </a:p>
          <a:p>
            <a:pPr lvl="1"/>
            <a:r>
              <a:rPr lang="fr-FR" dirty="0">
                <a:solidFill>
                  <a:srgbClr val="0388C5"/>
                </a:solidFill>
              </a:rPr>
              <a:t>Liste de ressources </a:t>
            </a:r>
            <a:r>
              <a:rPr lang="fr-FR" noProof="0" dirty="0"/>
              <a:t>qui sera mise à jour</a:t>
            </a:r>
          </a:p>
          <a:p>
            <a:pPr lvl="1"/>
            <a:r>
              <a:rPr lang="fr-FR" noProof="0" dirty="0"/>
              <a:t>Ajout majeur - </a:t>
            </a:r>
            <a:r>
              <a:rPr lang="fr-FR" b="1" dirty="0">
                <a:solidFill>
                  <a:srgbClr val="0388C5"/>
                </a:solidFill>
              </a:rPr>
              <a:t>Tableau d'indicateurs</a:t>
            </a:r>
          </a:p>
        </p:txBody>
      </p:sp>
      <p:pic>
        <p:nvPicPr>
          <p:cNvPr id="14" name="Picture 13">
            <a:extLst>
              <a:ext uri="{FF2B5EF4-FFF2-40B4-BE49-F238E27FC236}">
                <a16:creationId xmlns:a16="http://schemas.microsoft.com/office/drawing/2014/main" xmlns="" id="{902C5873-0831-428C-9B7A-7889DA20682B}"/>
              </a:ext>
            </a:extLst>
          </p:cNvPr>
          <p:cNvPicPr/>
          <p:nvPr/>
        </p:nvPicPr>
        <p:blipFill>
          <a:blip r:embed="rId3"/>
          <a:srcRect/>
          <a:stretch/>
        </p:blipFill>
        <p:spPr bwMode="auto">
          <a:xfrm>
            <a:off x="711200" y="911265"/>
            <a:ext cx="3314699" cy="4649930"/>
          </a:xfrm>
          <a:prstGeom prst="rect">
            <a:avLst/>
          </a:prstGeom>
          <a:noFill/>
          <a:ln>
            <a:noFill/>
          </a:ln>
        </p:spPr>
      </p:pic>
    </p:spTree>
    <p:extLst>
      <p:ext uri="{BB962C8B-B14F-4D97-AF65-F5344CB8AC3E}">
        <p14:creationId xmlns:p14="http://schemas.microsoft.com/office/powerpoint/2010/main" val="2378590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22" y="0"/>
            <a:ext cx="11044910" cy="1325563"/>
          </a:xfrm>
        </p:spPr>
        <p:txBody>
          <a:bodyPr/>
          <a:lstStyle/>
          <a:p>
            <a:r>
              <a:rPr lang="fr-FR" noProof="0" dirty="0"/>
              <a:t>Déploiement global 2020-2021</a:t>
            </a:r>
            <a:endParaRPr lang="fr-FR" sz="2400" noProof="0" dirty="0"/>
          </a:p>
        </p:txBody>
      </p:sp>
      <p:sp>
        <p:nvSpPr>
          <p:cNvPr id="3" name="Text Placeholder 2"/>
          <p:cNvSpPr>
            <a:spLocks noGrp="1"/>
          </p:cNvSpPr>
          <p:nvPr>
            <p:ph type="body" sz="quarter" idx="10"/>
          </p:nvPr>
        </p:nvSpPr>
        <p:spPr/>
        <p:txBody>
          <a:bodyPr/>
          <a:lstStyle/>
          <a:p>
            <a:endParaRPr lang="en-US" dirty="0"/>
          </a:p>
        </p:txBody>
      </p:sp>
      <p:sp>
        <p:nvSpPr>
          <p:cNvPr id="6" name="Rectangle 5"/>
          <p:cNvSpPr/>
          <p:nvPr/>
        </p:nvSpPr>
        <p:spPr>
          <a:xfrm>
            <a:off x="4218646" y="6125973"/>
            <a:ext cx="4262705" cy="523220"/>
          </a:xfrm>
          <a:prstGeom prst="rect">
            <a:avLst/>
          </a:prstGeom>
        </p:spPr>
        <p:txBody>
          <a:bodyPr wrap="none">
            <a:spAutoFit/>
          </a:bodyPr>
          <a:lstStyle/>
          <a:p>
            <a:pPr algn="ctr"/>
            <a:r>
              <a:rPr lang="en-US" sz="2800" b="1" dirty="0">
                <a:solidFill>
                  <a:schemeClr val="accent5"/>
                </a:solidFill>
              </a:rPr>
              <a:t>cpms.wg@alliancecpha.org</a:t>
            </a:r>
          </a:p>
        </p:txBody>
      </p:sp>
      <p:graphicFrame>
        <p:nvGraphicFramePr>
          <p:cNvPr id="7" name="Table 6"/>
          <p:cNvGraphicFramePr>
            <a:graphicFrameLocks noGrp="1"/>
          </p:cNvGraphicFramePr>
          <p:nvPr>
            <p:extLst>
              <p:ext uri="{D42A27DB-BD31-4B8C-83A1-F6EECF244321}">
                <p14:modId xmlns:p14="http://schemas.microsoft.com/office/powerpoint/2010/main" val="1142945087"/>
              </p:ext>
            </p:extLst>
          </p:nvPr>
        </p:nvGraphicFramePr>
        <p:xfrm>
          <a:off x="444354" y="1067077"/>
          <a:ext cx="11260813" cy="4954746"/>
        </p:xfrm>
        <a:graphic>
          <a:graphicData uri="http://schemas.openxmlformats.org/drawingml/2006/table">
            <a:tbl>
              <a:tblPr firstRow="1" bandRow="1">
                <a:tableStyleId>{F5AB1C69-6EDB-4FF4-983F-18BD219EF322}</a:tableStyleId>
              </a:tblPr>
              <a:tblGrid>
                <a:gridCol w="7874146">
                  <a:extLst>
                    <a:ext uri="{9D8B030D-6E8A-4147-A177-3AD203B41FA5}">
                      <a16:colId xmlns:a16="http://schemas.microsoft.com/office/drawing/2014/main" xmlns="" val="20000"/>
                    </a:ext>
                  </a:extLst>
                </a:gridCol>
                <a:gridCol w="3386667">
                  <a:extLst>
                    <a:ext uri="{9D8B030D-6E8A-4147-A177-3AD203B41FA5}">
                      <a16:colId xmlns:a16="http://schemas.microsoft.com/office/drawing/2014/main" xmlns="" val="20001"/>
                    </a:ext>
                  </a:extLst>
                </a:gridCol>
              </a:tblGrid>
              <a:tr h="554302">
                <a:tc>
                  <a:txBody>
                    <a:bodyPr/>
                    <a:lstStyle/>
                    <a:p>
                      <a:r>
                        <a:rPr lang="en-US" sz="2400" dirty="0" err="1"/>
                        <a:t>Activité</a:t>
                      </a:r>
                      <a:endParaRPr lang="en-US" sz="2400" dirty="0"/>
                    </a:p>
                  </a:txBody>
                  <a:tcPr/>
                </a:tc>
                <a:tc>
                  <a:txBody>
                    <a:bodyPr/>
                    <a:lstStyle/>
                    <a:p>
                      <a:r>
                        <a:rPr lang="en-US" sz="2800" dirty="0"/>
                        <a:t>Date</a:t>
                      </a:r>
                      <a:r>
                        <a:rPr lang="en-US" sz="2800" baseline="0" dirty="0"/>
                        <a:t> </a:t>
                      </a:r>
                      <a:r>
                        <a:rPr lang="en-US" sz="2800" baseline="0" dirty="0" err="1"/>
                        <a:t>prévue</a:t>
                      </a:r>
                      <a:endParaRPr lang="en-US" sz="2800" dirty="0"/>
                    </a:p>
                  </a:txBody>
                  <a:tcPr/>
                </a:tc>
                <a:extLst>
                  <a:ext uri="{0D108BD9-81ED-4DB2-BD59-A6C34878D82A}">
                    <a16:rowId xmlns:a16="http://schemas.microsoft.com/office/drawing/2014/main" xmlns="" val="10000"/>
                  </a:ext>
                </a:extLst>
              </a:tr>
              <a:tr h="554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Lancement mondial du manuel, de l'outil en ligne et de l'application en anglais</a:t>
                      </a:r>
                      <a:endParaRPr lang="en-US" sz="2400" dirty="0"/>
                    </a:p>
                  </a:txBody>
                  <a:tcPr/>
                </a:tc>
                <a:tc>
                  <a:txBody>
                    <a:bodyPr/>
                    <a:lstStyle/>
                    <a:p>
                      <a:r>
                        <a:rPr lang="fr-FR" sz="2400" dirty="0"/>
                        <a:t>15 octobre 2019 Genève</a:t>
                      </a:r>
                      <a:endParaRPr lang="en-US" sz="2400" dirty="0"/>
                    </a:p>
                  </a:txBody>
                  <a:tcPr/>
                </a:tc>
                <a:extLst>
                  <a:ext uri="{0D108BD9-81ED-4DB2-BD59-A6C34878D82A}">
                    <a16:rowId xmlns:a16="http://schemas.microsoft.com/office/drawing/2014/main" xmlns="" val="10001"/>
                  </a:ext>
                </a:extLst>
              </a:tr>
              <a:tr h="554302">
                <a:tc>
                  <a:txBody>
                    <a:bodyPr/>
                    <a:lstStyle/>
                    <a:p>
                      <a:r>
                        <a:rPr lang="fr-FR" sz="2400" dirty="0"/>
                        <a:t>Lancement au Royaume-Uni et Norvège </a:t>
                      </a:r>
                      <a:endParaRPr lang="en-US" sz="2400" dirty="0"/>
                    </a:p>
                  </a:txBody>
                  <a:tcPr/>
                </a:tc>
                <a:tc>
                  <a:txBody>
                    <a:bodyPr/>
                    <a:lstStyle/>
                    <a:p>
                      <a:r>
                        <a:rPr lang="fr-FR" sz="2400" dirty="0"/>
                        <a:t>Février 2020</a:t>
                      </a:r>
                      <a:endParaRPr lang="en-US" sz="2400" dirty="0"/>
                    </a:p>
                  </a:txBody>
                  <a:tcPr/>
                </a:tc>
                <a:extLst>
                  <a:ext uri="{0D108BD9-81ED-4DB2-BD59-A6C34878D82A}">
                    <a16:rowId xmlns:a16="http://schemas.microsoft.com/office/drawing/2014/main" xmlns="" val="10002"/>
                  </a:ext>
                </a:extLst>
              </a:tr>
              <a:tr h="554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Nouvelle vidéo et premiers </a:t>
                      </a:r>
                      <a:r>
                        <a:rPr lang="fr-FR" sz="2400" dirty="0" err="1"/>
                        <a:t>webinaires</a:t>
                      </a:r>
                      <a:r>
                        <a:rPr lang="fr-FR" sz="2400" dirty="0"/>
                        <a:t> mondiaux et régionaux</a:t>
                      </a:r>
                      <a:endParaRPr lang="en-US" sz="2400" dirty="0"/>
                    </a:p>
                  </a:txBody>
                  <a:tcPr/>
                </a:tc>
                <a:tc>
                  <a:txBody>
                    <a:bodyPr/>
                    <a:lstStyle/>
                    <a:p>
                      <a:r>
                        <a:rPr lang="fr-CH" sz="2400" noProof="0" dirty="0" err="1"/>
                        <a:t>Fevrier</a:t>
                      </a:r>
                      <a:r>
                        <a:rPr lang="fr-CH" sz="2400" noProof="0" dirty="0"/>
                        <a:t>-juin </a:t>
                      </a:r>
                      <a:r>
                        <a:rPr lang="en-US" sz="2400" dirty="0"/>
                        <a:t>2020</a:t>
                      </a:r>
                    </a:p>
                  </a:txBody>
                  <a:tcPr/>
                </a:tc>
                <a:extLst>
                  <a:ext uri="{0D108BD9-81ED-4DB2-BD59-A6C34878D82A}">
                    <a16:rowId xmlns:a16="http://schemas.microsoft.com/office/drawing/2014/main" xmlns="" val="10003"/>
                  </a:ext>
                </a:extLst>
              </a:tr>
              <a:tr h="554302">
                <a:tc>
                  <a:txBody>
                    <a:bodyPr/>
                    <a:lstStyle/>
                    <a:p>
                      <a:r>
                        <a:rPr lang="fr-FR" sz="2400" dirty="0"/>
                        <a:t>Lancement mondial de tous les documents en français, espagnol et arabe</a:t>
                      </a:r>
                      <a:endParaRPr lang="en-US" sz="2400" dirty="0"/>
                    </a:p>
                  </a:txBody>
                  <a:tcPr/>
                </a:tc>
                <a:tc>
                  <a:txBody>
                    <a:bodyPr/>
                    <a:lstStyle/>
                    <a:p>
                      <a:r>
                        <a:rPr lang="fr-CH" sz="2400" noProof="0" dirty="0"/>
                        <a:t>Mars/avril </a:t>
                      </a:r>
                      <a:r>
                        <a:rPr lang="en-US" sz="2400" dirty="0"/>
                        <a:t>2020</a:t>
                      </a:r>
                    </a:p>
                  </a:txBody>
                  <a:tcPr/>
                </a:tc>
                <a:extLst>
                  <a:ext uri="{0D108BD9-81ED-4DB2-BD59-A6C34878D82A}">
                    <a16:rowId xmlns:a16="http://schemas.microsoft.com/office/drawing/2014/main" xmlns="" val="10004"/>
                  </a:ext>
                </a:extLst>
              </a:tr>
              <a:tr h="554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Mise à jour du matériel de formation face à face de l'Alliance pour s'aligner sur l'édition de 2019</a:t>
                      </a:r>
                      <a:endParaRPr lang="en-US" sz="2400" dirty="0"/>
                    </a:p>
                  </a:txBody>
                  <a:tcPr/>
                </a:tc>
                <a:tc>
                  <a:txBody>
                    <a:bodyPr/>
                    <a:lstStyle/>
                    <a:p>
                      <a:r>
                        <a:rPr lang="en-US" sz="2400" dirty="0"/>
                        <a:t>Mi-2020</a:t>
                      </a:r>
                    </a:p>
                  </a:txBody>
                  <a:tcPr/>
                </a:tc>
                <a:extLst>
                  <a:ext uri="{0D108BD9-81ED-4DB2-BD59-A6C34878D82A}">
                    <a16:rowId xmlns:a16="http://schemas.microsoft.com/office/drawing/2014/main" xmlns="" val="10005"/>
                  </a:ext>
                </a:extLst>
              </a:tr>
              <a:tr h="554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Soutien au niveau des pays pour les lancements, les séances de planification, la contextualisation</a:t>
                      </a:r>
                      <a:endParaRPr lang="en-CA" sz="2400" dirty="0"/>
                    </a:p>
                  </a:txBody>
                  <a:tcPr/>
                </a:tc>
                <a:tc>
                  <a:txBody>
                    <a:bodyPr/>
                    <a:lstStyle/>
                    <a:p>
                      <a:r>
                        <a:rPr lang="fr-FR" sz="2400" dirty="0"/>
                        <a:t>En cours</a:t>
                      </a:r>
                      <a:endParaRPr lang="en-US" sz="24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675363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noProof="0"/>
              <a:t>			POP QUIZ !!</a:t>
            </a:r>
          </a:p>
        </p:txBody>
      </p:sp>
      <p:sp>
        <p:nvSpPr>
          <p:cNvPr id="3" name="Text Placeholder 2"/>
          <p:cNvSpPr>
            <a:spLocks noGrp="1"/>
          </p:cNvSpPr>
          <p:nvPr>
            <p:ph type="body" sz="quarter" idx="10"/>
          </p:nvPr>
        </p:nvSpPr>
        <p:spPr>
          <a:xfrm>
            <a:off x="656023" y="1681001"/>
            <a:ext cx="11054324" cy="500063"/>
          </a:xfrm>
        </p:spPr>
        <p:txBody>
          <a:bodyPr>
            <a:noAutofit/>
          </a:bodyPr>
          <a:lstStyle/>
          <a:p>
            <a:r>
              <a:rPr lang="fr-FR" sz="2400" dirty="0"/>
              <a:t>L</a:t>
            </a:r>
            <a:r>
              <a:rPr lang="fr-FR" sz="2400" noProof="0" dirty="0"/>
              <a:t>a première main levée répond à la question</a:t>
            </a:r>
            <a:r>
              <a:rPr lang="mr-IN" sz="2400" noProof="0" dirty="0"/>
              <a:t>…</a:t>
            </a:r>
            <a:endParaRPr lang="fr-FR" sz="2400" noProof="0" dirty="0"/>
          </a:p>
        </p:txBody>
      </p:sp>
      <p:sp>
        <p:nvSpPr>
          <p:cNvPr id="4" name="Text Placeholder 3"/>
          <p:cNvSpPr>
            <a:spLocks noGrp="1"/>
          </p:cNvSpPr>
          <p:nvPr>
            <p:ph type="body" sz="quarter" idx="12"/>
          </p:nvPr>
        </p:nvSpPr>
        <p:spPr>
          <a:xfrm>
            <a:off x="656022" y="2539800"/>
            <a:ext cx="10820015" cy="3788178"/>
          </a:xfrm>
        </p:spPr>
        <p:txBody>
          <a:bodyPr>
            <a:normAutofit fontScale="92500" lnSpcReduction="20000"/>
          </a:bodyPr>
          <a:lstStyle/>
          <a:p>
            <a:pPr marL="514350" indent="-514350">
              <a:buFont typeface="+mj-lt"/>
              <a:buAutoNum type="arabicPeriod"/>
            </a:pPr>
            <a:r>
              <a:rPr lang="fr-FR" noProof="0" dirty="0"/>
              <a:t>À quel </a:t>
            </a:r>
            <a:r>
              <a:rPr lang="en-US" dirty="0"/>
              <a:t>standard </a:t>
            </a:r>
            <a:r>
              <a:rPr lang="fr-FR" noProof="0" dirty="0"/>
              <a:t>dois-je me référer si je veux en savoir plus sur les arrangements en matière de placement en famille d'accueil pour les enfants réfugiés ?</a:t>
            </a:r>
          </a:p>
          <a:p>
            <a:pPr marL="514350" indent="-514350">
              <a:buFont typeface="+mj-lt"/>
              <a:buAutoNum type="arabicPeriod"/>
            </a:pPr>
            <a:r>
              <a:rPr lang="fr-FR" noProof="0" dirty="0"/>
              <a:t>Dessinez l'icône d'intégration entre la PE et tous les autres secteurs.</a:t>
            </a:r>
          </a:p>
          <a:p>
            <a:pPr marL="514350" indent="-514350">
              <a:buFont typeface="+mj-lt"/>
              <a:buAutoNum type="arabicPeriod"/>
            </a:pPr>
            <a:r>
              <a:rPr lang="fr-FR" noProof="0" dirty="0"/>
              <a:t>Où puis-je obtenir plus d'informations au-delà du </a:t>
            </a:r>
            <a:r>
              <a:rPr lang="en-US" dirty="0"/>
              <a:t>standard </a:t>
            </a:r>
            <a:r>
              <a:rPr lang="fr-FR" noProof="0" dirty="0"/>
              <a:t>lui-même ?</a:t>
            </a:r>
          </a:p>
          <a:p>
            <a:pPr marL="514350" indent="-514350">
              <a:buFont typeface="+mj-lt"/>
              <a:buAutoNum type="arabicPeriod"/>
            </a:pPr>
            <a:r>
              <a:rPr lang="fr-FR" noProof="0" dirty="0"/>
              <a:t>Sous quel pilier se trouve la justice pour enfants ?</a:t>
            </a:r>
          </a:p>
          <a:p>
            <a:pPr marL="514350" indent="-514350">
              <a:buFont typeface="+mj-lt"/>
              <a:buAutoNum type="arabicPeriod"/>
            </a:pPr>
            <a:r>
              <a:rPr lang="fr-FR" noProof="0" dirty="0"/>
              <a:t>Quel pourcentage des décès d'enfants (5 à 14 ans) est attribuable à une blessure non intentionnelle ?</a:t>
            </a:r>
          </a:p>
          <a:p>
            <a:pPr marL="514350" indent="-514350">
              <a:buFont typeface="+mj-lt"/>
              <a:buAutoNum type="arabicPeriod"/>
            </a:pPr>
            <a:r>
              <a:rPr lang="fr-FR" noProof="0" dirty="0"/>
              <a:t>Quel est le sujet de la dernière note d'orientation du </a:t>
            </a:r>
            <a:r>
              <a:rPr lang="en-US" dirty="0"/>
              <a:t>standard </a:t>
            </a:r>
            <a:r>
              <a:rPr lang="fr-FR" noProof="0" dirty="0"/>
              <a:t>sur la maltraitance physique et émotionnelle?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96" y="204349"/>
            <a:ext cx="1980830" cy="2509725"/>
          </a:xfrm>
          <a:prstGeom prst="rect">
            <a:avLst/>
          </a:prstGeom>
        </p:spPr>
      </p:pic>
    </p:spTree>
    <p:extLst>
      <p:ext uri="{BB962C8B-B14F-4D97-AF65-F5344CB8AC3E}">
        <p14:creationId xmlns:p14="http://schemas.microsoft.com/office/powerpoint/2010/main" val="1131263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a:t>Besoin de plus que la version imprimée?</a:t>
            </a:r>
          </a:p>
        </p:txBody>
      </p:sp>
      <p:sp>
        <p:nvSpPr>
          <p:cNvPr id="4" name="Text Placeholder 3"/>
          <p:cNvSpPr>
            <a:spLocks noGrp="1"/>
          </p:cNvSpPr>
          <p:nvPr>
            <p:ph type="body" sz="quarter" idx="12"/>
          </p:nvPr>
        </p:nvSpPr>
        <p:spPr>
          <a:xfrm>
            <a:off x="656021" y="1557867"/>
            <a:ext cx="10820015" cy="5027360"/>
          </a:xfrm>
        </p:spPr>
        <p:txBody>
          <a:bodyPr>
            <a:normAutofit fontScale="85000" lnSpcReduction="10000"/>
          </a:bodyPr>
          <a:lstStyle/>
          <a:p>
            <a:pPr marL="0" indent="0">
              <a:lnSpc>
                <a:spcPct val="100000"/>
              </a:lnSpc>
              <a:buNone/>
            </a:pPr>
            <a:r>
              <a:rPr lang="fr-FR" noProof="0" dirty="0"/>
              <a:t>Sur le site Web du Partenariat pour les normes humanitaires, vous trouverez:</a:t>
            </a:r>
          </a:p>
          <a:p>
            <a:pPr marL="0" indent="0">
              <a:buNone/>
            </a:pPr>
            <a:r>
              <a:rPr lang="fr-FR" i="1" u="sng" noProof="0" dirty="0">
                <a:hlinkClick r:id="rId3"/>
              </a:rPr>
              <a:t> http://www.humanitarianstandardspartnership.org/</a:t>
            </a:r>
            <a:r>
              <a:rPr lang="fr-FR" i="1" noProof="0" dirty="0"/>
              <a:t> </a:t>
            </a:r>
          </a:p>
          <a:p>
            <a:pPr marL="0" indent="0">
              <a:buNone/>
            </a:pPr>
            <a:endParaRPr lang="fr-FR" noProof="0" dirty="0"/>
          </a:p>
          <a:p>
            <a:pPr marL="514350" indent="-514350">
              <a:buFont typeface="+mj-lt"/>
              <a:buAutoNum type="arabicPeriod"/>
            </a:pPr>
            <a:r>
              <a:rPr lang="fr-FR" noProof="0" dirty="0"/>
              <a:t>Manuel interactif en ligne</a:t>
            </a:r>
          </a:p>
          <a:p>
            <a:pPr marL="514350" indent="-514350">
              <a:buFont typeface="+mj-lt"/>
              <a:buAutoNum type="arabicPeriod"/>
            </a:pPr>
            <a:r>
              <a:rPr lang="fr-FR" noProof="0" dirty="0"/>
              <a:t>Application HSP</a:t>
            </a:r>
          </a:p>
          <a:p>
            <a:pPr marL="514350" indent="-514350">
              <a:buFont typeface="+mj-lt"/>
              <a:buAutoNum type="arabicPeriod"/>
            </a:pPr>
            <a:endParaRPr lang="fr-FR" noProof="0" dirty="0"/>
          </a:p>
          <a:p>
            <a:pPr marL="0" indent="0">
              <a:buNone/>
            </a:pPr>
            <a:r>
              <a:rPr lang="fr-FR" noProof="0" dirty="0"/>
              <a:t>Sur le site Web de l'Alliance </a:t>
            </a:r>
            <a:r>
              <a:rPr lang="fr-FR" sz="2400" noProof="0" dirty="0">
                <a:hlinkClick r:id="rId4"/>
              </a:rPr>
              <a:t>(</a:t>
            </a:r>
            <a:r>
              <a:rPr lang="fr-FR" sz="2400" dirty="0">
                <a:hlinkClick r:id="rId4"/>
              </a:rPr>
              <a:t>http:// alliancecpha.org/</a:t>
            </a:r>
            <a:r>
              <a:rPr lang="fr-FR" sz="2400" dirty="0" err="1">
                <a:hlinkClick r:id="rId4"/>
              </a:rPr>
              <a:t>fr</a:t>
            </a:r>
            <a:r>
              <a:rPr lang="fr-FR" sz="2400" dirty="0">
                <a:hlinkClick r:id="rId4"/>
              </a:rPr>
              <a:t>/</a:t>
            </a:r>
            <a:r>
              <a:rPr lang="fr-FR" sz="2400" dirty="0" err="1">
                <a:hlinkClick r:id="rId4"/>
              </a:rPr>
              <a:t>cpms_home</a:t>
            </a:r>
            <a:r>
              <a:rPr lang="fr-FR" dirty="0"/>
              <a:t>) vous trouverez </a:t>
            </a:r>
            <a:endParaRPr lang="en-US" u="sng" dirty="0"/>
          </a:p>
          <a:p>
            <a:pPr marL="514350" indent="-514350">
              <a:buFont typeface="+mj-lt"/>
              <a:buAutoNum type="arabicPeriod"/>
            </a:pPr>
            <a:r>
              <a:rPr lang="fr-FR" dirty="0"/>
              <a:t>PDF téléchargeable</a:t>
            </a:r>
          </a:p>
          <a:p>
            <a:pPr marL="514350" indent="-514350">
              <a:buFont typeface="+mj-lt"/>
              <a:buAutoNum type="arabicPeriod"/>
            </a:pPr>
            <a:r>
              <a:rPr lang="fr-FR" noProof="0" dirty="0"/>
              <a:t>Résumé PDF </a:t>
            </a:r>
            <a:endParaRPr lang="fr-FR" dirty="0"/>
          </a:p>
          <a:p>
            <a:pPr marL="514350" indent="-514350">
              <a:buFont typeface="+mj-lt"/>
              <a:buAutoNum type="arabicPeriod"/>
            </a:pPr>
            <a:r>
              <a:rPr lang="fr-FR" noProof="0" dirty="0"/>
              <a:t>Ce briefing pack "Quoi de neuf« </a:t>
            </a:r>
          </a:p>
          <a:p>
            <a:pPr marL="514350" indent="-514350">
              <a:buFont typeface="+mj-lt"/>
              <a:buAutoNum type="arabicPeriod"/>
            </a:pPr>
            <a:r>
              <a:rPr lang="fr-FR" dirty="0"/>
              <a:t>Les 4 annexes</a:t>
            </a:r>
            <a:endParaRPr lang="fr-FR" noProof="0" dirty="0"/>
          </a:p>
          <a:p>
            <a:pPr marL="0" indent="0">
              <a:buNone/>
            </a:pPr>
            <a:endParaRPr lang="fr-FR" noProof="0" dirty="0"/>
          </a:p>
          <a:p>
            <a:endParaRPr lang="fr-FR" noProof="0" dirty="0"/>
          </a:p>
        </p:txBody>
      </p:sp>
      <p:pic>
        <p:nvPicPr>
          <p:cNvPr id="3" name="Picture 2"/>
          <p:cNvPicPr>
            <a:picLocks noChangeAspect="1"/>
          </p:cNvPicPr>
          <p:nvPr/>
        </p:nvPicPr>
        <p:blipFill>
          <a:blip r:embed="rId5"/>
          <a:srcRect/>
          <a:stretch/>
        </p:blipFill>
        <p:spPr>
          <a:xfrm>
            <a:off x="9743966" y="2269559"/>
            <a:ext cx="2448034" cy="1769357"/>
          </a:xfrm>
          <a:prstGeom prst="rect">
            <a:avLst/>
          </a:prstGeom>
        </p:spPr>
      </p:pic>
      <p:pic>
        <p:nvPicPr>
          <p:cNvPr id="5" name="Picture 4"/>
          <p:cNvPicPr>
            <a:picLocks noChangeAspect="1"/>
          </p:cNvPicPr>
          <p:nvPr/>
        </p:nvPicPr>
        <p:blipFill>
          <a:blip r:embed="rId6"/>
          <a:srcRect/>
          <a:stretch/>
        </p:blipFill>
        <p:spPr>
          <a:xfrm>
            <a:off x="9743966" y="4950327"/>
            <a:ext cx="2448034" cy="589609"/>
          </a:xfrm>
          <a:prstGeom prst="rect">
            <a:avLst/>
          </a:prstGeom>
        </p:spPr>
      </p:pic>
    </p:spTree>
    <p:extLst>
      <p:ext uri="{BB962C8B-B14F-4D97-AF65-F5344CB8AC3E}">
        <p14:creationId xmlns:p14="http://schemas.microsoft.com/office/powerpoint/2010/main" val="768638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srcRect/>
          <a:stretch/>
        </p:blipFill>
        <p:spPr bwMode="auto">
          <a:xfrm>
            <a:off x="7512704" y="0"/>
            <a:ext cx="4679296" cy="6858000"/>
          </a:xfrm>
          <a:prstGeom prst="rect">
            <a:avLst/>
          </a:prstGeom>
          <a:noFill/>
          <a:ln>
            <a:noFill/>
          </a:ln>
        </p:spPr>
      </p:pic>
      <p:sp>
        <p:nvSpPr>
          <p:cNvPr id="2" name="Title 1"/>
          <p:cNvSpPr>
            <a:spLocks noGrp="1"/>
          </p:cNvSpPr>
          <p:nvPr>
            <p:ph type="title"/>
          </p:nvPr>
        </p:nvSpPr>
        <p:spPr/>
        <p:txBody>
          <a:bodyPr/>
          <a:lstStyle/>
          <a:p>
            <a:r>
              <a:rPr lang="fr-FR" noProof="0" dirty="0"/>
              <a:t>Des implications pour nous ?</a:t>
            </a:r>
          </a:p>
        </p:txBody>
      </p:sp>
      <p:sp>
        <p:nvSpPr>
          <p:cNvPr id="3" name="Text Placeholder 2"/>
          <p:cNvSpPr>
            <a:spLocks noGrp="1"/>
          </p:cNvSpPr>
          <p:nvPr>
            <p:ph type="body" sz="quarter" idx="10"/>
          </p:nvPr>
        </p:nvSpPr>
        <p:spPr>
          <a:xfrm>
            <a:off x="1545022" y="2423848"/>
            <a:ext cx="5164813" cy="641879"/>
          </a:xfrm>
        </p:spPr>
        <p:txBody>
          <a:bodyPr>
            <a:normAutofit fontScale="70000" lnSpcReduction="20000"/>
          </a:bodyPr>
          <a:lstStyle/>
          <a:p>
            <a:r>
              <a:rPr lang="fr-FR" noProof="0" dirty="0"/>
              <a:t>Commençons par considérer ce que nous voulons faire avec l’édition 2019</a:t>
            </a:r>
          </a:p>
        </p:txBody>
      </p:sp>
      <p:sp>
        <p:nvSpPr>
          <p:cNvPr id="5" name="TextBox 4"/>
          <p:cNvSpPr txBox="1"/>
          <p:nvPr/>
        </p:nvSpPr>
        <p:spPr>
          <a:xfrm rot="20275956">
            <a:off x="521976" y="3072889"/>
            <a:ext cx="11310655" cy="1200329"/>
          </a:xfrm>
          <a:prstGeom prst="rect">
            <a:avLst/>
          </a:prstGeom>
          <a:noFill/>
        </p:spPr>
        <p:txBody>
          <a:bodyPr wrap="square" rtlCol="0">
            <a:spAutoFit/>
          </a:bodyPr>
          <a:lstStyle/>
          <a:p>
            <a:r>
              <a:rPr lang="fr-FR" sz="3600" b="1" dirty="0">
                <a:solidFill>
                  <a:schemeClr val="accent3">
                    <a:lumMod val="75000"/>
                  </a:schemeClr>
                </a:solidFill>
              </a:rPr>
              <a:t>Merci et maintenant, mettons-nous au travail avec notre outil mis à jour !</a:t>
            </a:r>
            <a:endParaRPr lang="en-US" sz="3600" b="1" dirty="0">
              <a:solidFill>
                <a:schemeClr val="accent4">
                  <a:lumMod val="75000"/>
                </a:schemeClr>
              </a:solidFill>
            </a:endParaRPr>
          </a:p>
        </p:txBody>
      </p:sp>
    </p:spTree>
    <p:extLst>
      <p:ext uri="{BB962C8B-B14F-4D97-AF65-F5344CB8AC3E}">
        <p14:creationId xmlns:p14="http://schemas.microsoft.com/office/powerpoint/2010/main" val="4244648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3" y="528109"/>
            <a:ext cx="7300912" cy="1271587"/>
          </a:xfrm>
        </p:spPr>
        <p:txBody>
          <a:bodyPr/>
          <a:lstStyle/>
          <a:p>
            <a:r>
              <a:rPr lang="fr-FR" noProof="0"/>
              <a:t>Cependant, il y avait des lacunes…</a:t>
            </a:r>
          </a:p>
        </p:txBody>
      </p:sp>
      <p:sp>
        <p:nvSpPr>
          <p:cNvPr id="5" name="Text Placeholder 4"/>
          <p:cNvSpPr>
            <a:spLocks noGrp="1"/>
          </p:cNvSpPr>
          <p:nvPr>
            <p:ph type="body" sz="quarter" idx="12"/>
          </p:nvPr>
        </p:nvSpPr>
        <p:spPr>
          <a:xfrm>
            <a:off x="4100513" y="1285680"/>
            <a:ext cx="7716688" cy="5775520"/>
          </a:xfrm>
        </p:spPr>
        <p:txBody>
          <a:bodyPr>
            <a:normAutofit fontScale="55000" lnSpcReduction="20000"/>
          </a:bodyPr>
          <a:lstStyle/>
          <a:p>
            <a:r>
              <a:rPr lang="fr-FR" sz="5100" noProof="0" dirty="0"/>
              <a:t>Certains principes fondamentaux avaient </a:t>
            </a:r>
            <a:r>
              <a:rPr lang="fr-FR" sz="5100" dirty="0"/>
              <a:t>été mis </a:t>
            </a:r>
            <a:r>
              <a:rPr lang="fr-FR" sz="5100" noProof="0" dirty="0"/>
              <a:t>de côté</a:t>
            </a:r>
          </a:p>
          <a:p>
            <a:r>
              <a:rPr lang="fr-FR" sz="5100" noProof="0" dirty="0"/>
              <a:t>Besoin d'une mesure plus complète et réaliste</a:t>
            </a:r>
          </a:p>
          <a:p>
            <a:r>
              <a:rPr lang="fr-FR" sz="5100" noProof="0" dirty="0"/>
              <a:t>Il fallait insister davantage sur :</a:t>
            </a:r>
          </a:p>
          <a:p>
            <a:pPr lvl="1"/>
            <a:r>
              <a:rPr lang="fr-FR" sz="4700" noProof="0" dirty="0"/>
              <a:t>Le rôle des acteurs locaux</a:t>
            </a:r>
          </a:p>
          <a:p>
            <a:pPr lvl="1"/>
            <a:r>
              <a:rPr lang="fr-FR" sz="4700" noProof="0" dirty="0"/>
              <a:t>Redevabilité et inclusion</a:t>
            </a:r>
          </a:p>
          <a:p>
            <a:pPr lvl="1"/>
            <a:r>
              <a:rPr lang="fr-FR" sz="4700" noProof="0" dirty="0"/>
              <a:t>La prévention</a:t>
            </a:r>
          </a:p>
          <a:p>
            <a:pPr lvl="1"/>
            <a:r>
              <a:rPr lang="fr-FR" sz="4700" noProof="0" dirty="0"/>
              <a:t>Intégration et collaboration intersectorielle</a:t>
            </a:r>
          </a:p>
          <a:p>
            <a:r>
              <a:rPr lang="fr-FR" sz="5100" noProof="0" dirty="0"/>
              <a:t>Les mises à jour nécessaires sur les interventions efficaces et les questions transversales ont évolué</a:t>
            </a:r>
          </a:p>
          <a:p>
            <a:pPr lvl="1"/>
            <a:r>
              <a:rPr lang="fr-FR" sz="4700" noProof="0" dirty="0"/>
              <a:t>Assistance en espèces et en bons</a:t>
            </a:r>
          </a:p>
          <a:p>
            <a:pPr lvl="1"/>
            <a:r>
              <a:rPr lang="fr-FR" sz="4700" noProof="0" dirty="0"/>
              <a:t>Problèmes liés au genre et LGTBI</a:t>
            </a:r>
          </a:p>
          <a:p>
            <a:pPr lvl="1"/>
            <a:r>
              <a:rPr lang="fr-FR" sz="4700" noProof="0" dirty="0"/>
              <a:t>Préoccupations environnementales</a:t>
            </a:r>
          </a:p>
          <a:p>
            <a:pPr lvl="1"/>
            <a:r>
              <a:rPr lang="fr-FR" sz="4700" noProof="0" dirty="0"/>
              <a:t>Programmation mobile</a:t>
            </a:r>
            <a:endParaRPr lang="fr-FR" noProof="0" dirty="0"/>
          </a:p>
          <a:p>
            <a:pPr lvl="2"/>
            <a:endParaRPr lang="fr-FR" noProof="0" dirty="0"/>
          </a:p>
          <a:p>
            <a:pPr lvl="2"/>
            <a:endParaRPr lang="fr-FR" noProof="0" dirty="0"/>
          </a:p>
        </p:txBody>
      </p:sp>
      <p:sp>
        <p:nvSpPr>
          <p:cNvPr id="6" name="Text Placeholder 5"/>
          <p:cNvSpPr>
            <a:spLocks noGrp="1"/>
          </p:cNvSpPr>
          <p:nvPr>
            <p:ph type="body" sz="quarter" idx="13"/>
          </p:nvPr>
        </p:nvSpPr>
        <p:spPr/>
        <p:txBody>
          <a:bodyPr/>
          <a:lstStyle/>
          <a:p>
            <a:r>
              <a:rPr lang="fr-FR" noProof="0"/>
              <a:t>Édition 2012 </a:t>
            </a:r>
          </a:p>
        </p:txBody>
      </p:sp>
      <p:pic>
        <p:nvPicPr>
          <p:cNvPr id="7" name="Picture 6">
            <a:extLst>
              <a:ext uri="{FF2B5EF4-FFF2-40B4-BE49-F238E27FC236}">
                <a16:creationId xmlns:a16="http://schemas.microsoft.com/office/drawing/2014/main" xmlns="" id="{7058B60E-D901-40BD-B171-008C482EDDAD}"/>
              </a:ext>
            </a:extLst>
          </p:cNvPr>
          <p:cNvPicPr>
            <a:picLocks noChangeAspect="1"/>
          </p:cNvPicPr>
          <p:nvPr/>
        </p:nvPicPr>
        <p:blipFill>
          <a:blip r:embed="rId3"/>
          <a:srcRect/>
          <a:stretch/>
        </p:blipFill>
        <p:spPr>
          <a:xfrm>
            <a:off x="496924" y="3053166"/>
            <a:ext cx="2373577" cy="3276196"/>
          </a:xfrm>
          <a:prstGeom prst="rect">
            <a:avLst/>
          </a:prstGeom>
        </p:spPr>
      </p:pic>
    </p:spTree>
    <p:extLst>
      <p:ext uri="{BB962C8B-B14F-4D97-AF65-F5344CB8AC3E}">
        <p14:creationId xmlns:p14="http://schemas.microsoft.com/office/powerpoint/2010/main" val="1043740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1" y="528638"/>
            <a:ext cx="7613371" cy="1271587"/>
          </a:xfrm>
        </p:spPr>
        <p:txBody>
          <a:bodyPr>
            <a:normAutofit/>
          </a:bodyPr>
          <a:lstStyle/>
          <a:p>
            <a:r>
              <a:rPr lang="fr-FR" dirty="0"/>
              <a:t>Elle</a:t>
            </a:r>
            <a:r>
              <a:rPr lang="fr-FR" noProof="0" dirty="0"/>
              <a:t> devait être applicable à un plus large éventail de contextes</a:t>
            </a:r>
          </a:p>
        </p:txBody>
      </p:sp>
      <p:sp>
        <p:nvSpPr>
          <p:cNvPr id="5" name="Text Placeholder 4"/>
          <p:cNvSpPr>
            <a:spLocks noGrp="1"/>
          </p:cNvSpPr>
          <p:nvPr>
            <p:ph type="body" sz="quarter" idx="12"/>
          </p:nvPr>
        </p:nvSpPr>
        <p:spPr>
          <a:xfrm>
            <a:off x="4100513" y="1800225"/>
            <a:ext cx="7300912" cy="3996951"/>
          </a:xfrm>
        </p:spPr>
        <p:txBody>
          <a:bodyPr>
            <a:normAutofit/>
          </a:bodyPr>
          <a:lstStyle/>
          <a:p>
            <a:r>
              <a:rPr lang="fr-FR" noProof="0" dirty="0"/>
              <a:t>Enfants et familles réfugiés, déplacés ou </a:t>
            </a:r>
            <a:r>
              <a:rPr lang="fr-FR" dirty="0"/>
              <a:t>dans un contexte </a:t>
            </a:r>
            <a:r>
              <a:rPr lang="fr-FR" noProof="0" dirty="0"/>
              <a:t>de migration</a:t>
            </a:r>
          </a:p>
          <a:p>
            <a:r>
              <a:rPr lang="fr-FR" noProof="0" dirty="0"/>
              <a:t>Situations de maladies infectieuses</a:t>
            </a:r>
          </a:p>
          <a:p>
            <a:r>
              <a:rPr lang="fr-FR" noProof="0" dirty="0"/>
              <a:t>Zones urbaines</a:t>
            </a:r>
          </a:p>
          <a:p>
            <a:r>
              <a:rPr lang="fr-FR" noProof="0" dirty="0"/>
              <a:t>Dangers et opportunités d'Internet / des technologies de l'information pour protéger les enfants</a:t>
            </a:r>
          </a:p>
          <a:p>
            <a:endParaRPr lang="fr-FR" noProof="0" dirty="0"/>
          </a:p>
        </p:txBody>
      </p:sp>
      <p:sp>
        <p:nvSpPr>
          <p:cNvPr id="6" name="Text Placeholder 5"/>
          <p:cNvSpPr>
            <a:spLocks noGrp="1"/>
          </p:cNvSpPr>
          <p:nvPr>
            <p:ph type="body" sz="quarter" idx="13"/>
          </p:nvPr>
        </p:nvSpPr>
        <p:spPr/>
        <p:txBody>
          <a:bodyPr/>
          <a:lstStyle/>
          <a:p>
            <a:r>
              <a:rPr lang="fr-FR" noProof="0"/>
              <a:t>Édition 2012 </a:t>
            </a:r>
          </a:p>
        </p:txBody>
      </p:sp>
      <p:pic>
        <p:nvPicPr>
          <p:cNvPr id="7" name="Picture 6"/>
          <p:cNvPicPr>
            <a:picLocks noChangeAspect="1"/>
          </p:cNvPicPr>
          <p:nvPr/>
        </p:nvPicPr>
        <p:blipFill>
          <a:blip r:embed="rId3"/>
          <a:srcRect/>
          <a:stretch/>
        </p:blipFill>
        <p:spPr>
          <a:xfrm>
            <a:off x="511444" y="2851688"/>
            <a:ext cx="2257156" cy="3160803"/>
          </a:xfrm>
          <a:prstGeom prst="rect">
            <a:avLst/>
          </a:prstGeom>
        </p:spPr>
      </p:pic>
    </p:spTree>
    <p:extLst>
      <p:ext uri="{BB962C8B-B14F-4D97-AF65-F5344CB8AC3E}">
        <p14:creationId xmlns:p14="http://schemas.microsoft.com/office/powerpoint/2010/main" val="149185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fontScale="85000" lnSpcReduction="10000"/>
          </a:bodyPr>
          <a:lstStyle/>
          <a:p>
            <a:r>
              <a:rPr lang="fr-FR" noProof="0" dirty="0"/>
              <a:t>Des équipes d'experts ont retravaillé chaque standard, qui a été soumis à des consultations au niveau national et global.</a:t>
            </a:r>
          </a:p>
        </p:txBody>
      </p:sp>
      <p:sp>
        <p:nvSpPr>
          <p:cNvPr id="6" name="Text Placeholder 5"/>
          <p:cNvSpPr>
            <a:spLocks noGrp="1"/>
          </p:cNvSpPr>
          <p:nvPr>
            <p:ph type="body" sz="quarter" idx="13"/>
          </p:nvPr>
        </p:nvSpPr>
        <p:spPr/>
        <p:txBody>
          <a:bodyPr/>
          <a:lstStyle/>
          <a:p>
            <a:r>
              <a:rPr lang="fr-FR" noProof="0"/>
              <a:t>Le</a:t>
            </a:r>
          </a:p>
          <a:p>
            <a:r>
              <a:rPr lang="fr-FR" noProof="0"/>
              <a:t>processus de révision</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191454" y="2136533"/>
            <a:ext cx="7209971" cy="4320587"/>
          </a:xfrm>
          <a:prstGeom prst="rect">
            <a:avLst/>
          </a:prstGeom>
          <a:noFill/>
          <a:ln>
            <a:noFill/>
          </a:ln>
        </p:spPr>
      </p:pic>
    </p:spTree>
    <p:extLst>
      <p:ext uri="{BB962C8B-B14F-4D97-AF65-F5344CB8AC3E}">
        <p14:creationId xmlns:p14="http://schemas.microsoft.com/office/powerpoint/2010/main" val="168743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 y="2324053"/>
            <a:ext cx="4676186" cy="1455738"/>
          </a:xfrm>
        </p:spPr>
        <p:txBody>
          <a:bodyPr/>
          <a:lstStyle/>
          <a:p>
            <a:r>
              <a:rPr lang="fr-FR" sz="4000" b="1" noProof="0"/>
              <a:t>Présentation de l'édition 2019</a:t>
            </a:r>
          </a:p>
        </p:txBody>
      </p:sp>
      <p:pic>
        <p:nvPicPr>
          <p:cNvPr id="5" name="Picture 4"/>
          <p:cNvPicPr/>
          <p:nvPr/>
        </p:nvPicPr>
        <p:blipFill>
          <a:blip r:embed="rId3"/>
          <a:srcRect/>
          <a:stretch/>
        </p:blipFill>
        <p:spPr bwMode="auto">
          <a:xfrm>
            <a:off x="4700875" y="2"/>
            <a:ext cx="4888718" cy="6857998"/>
          </a:xfrm>
          <a:prstGeom prst="rect">
            <a:avLst/>
          </a:prstGeom>
          <a:noFill/>
          <a:ln>
            <a:noFill/>
          </a:ln>
        </p:spPr>
      </p:pic>
    </p:spTree>
    <p:extLst>
      <p:ext uri="{BB962C8B-B14F-4D97-AF65-F5344CB8AC3E}">
        <p14:creationId xmlns:p14="http://schemas.microsoft.com/office/powerpoint/2010/main" val="246359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a:bodyPr>
          <a:lstStyle/>
          <a:p>
            <a:pPr lvl="1"/>
            <a:endParaRPr lang="fr-FR" noProof="0"/>
          </a:p>
          <a:p>
            <a:pPr lvl="1"/>
            <a:endParaRPr lang="fr-FR" noProof="0"/>
          </a:p>
          <a:p>
            <a:pPr lvl="1"/>
            <a:endParaRPr lang="fr-FR" noProof="0"/>
          </a:p>
        </p:txBody>
      </p:sp>
      <p:sp>
        <p:nvSpPr>
          <p:cNvPr id="6" name="Text Placeholder 5"/>
          <p:cNvSpPr>
            <a:spLocks noGrp="1"/>
          </p:cNvSpPr>
          <p:nvPr>
            <p:ph type="body" sz="quarter" idx="12"/>
          </p:nvPr>
        </p:nvSpPr>
        <p:spPr>
          <a:xfrm>
            <a:off x="4100512" y="2400300"/>
            <a:ext cx="7726843" cy="4028610"/>
          </a:xfrm>
        </p:spPr>
        <p:txBody>
          <a:bodyPr>
            <a:normAutofit/>
          </a:bodyPr>
          <a:lstStyle/>
          <a:p>
            <a:pPr lvl="0"/>
            <a:r>
              <a:rPr lang="fr-FR" noProof="0" dirty="0"/>
              <a:t>Ces standards globaux continuent de servir de référence pour le CPHA.</a:t>
            </a:r>
          </a:p>
          <a:p>
            <a:pPr lvl="0"/>
            <a:r>
              <a:rPr lang="fr-FR" noProof="0" dirty="0"/>
              <a:t>La contextualisation des </a:t>
            </a:r>
            <a:r>
              <a:rPr lang="fr-FR" dirty="0"/>
              <a:t>SMPE</a:t>
            </a:r>
            <a:r>
              <a:rPr lang="fr-FR" b="1" dirty="0"/>
              <a:t> </a:t>
            </a:r>
            <a:r>
              <a:rPr lang="fr-FR" noProof="0" dirty="0"/>
              <a:t>est encouragée et peut créer une appropriation des </a:t>
            </a:r>
            <a:r>
              <a:rPr lang="fr-FR" dirty="0"/>
              <a:t>standards </a:t>
            </a:r>
            <a:r>
              <a:rPr lang="fr-FR" noProof="0" dirty="0"/>
              <a:t>à tous les niveaux.</a:t>
            </a:r>
          </a:p>
        </p:txBody>
      </p:sp>
      <p:sp>
        <p:nvSpPr>
          <p:cNvPr id="3" name="Text Placeholder 2"/>
          <p:cNvSpPr>
            <a:spLocks noGrp="1"/>
          </p:cNvSpPr>
          <p:nvPr>
            <p:ph type="body" sz="quarter" idx="13"/>
          </p:nvPr>
        </p:nvSpPr>
        <p:spPr/>
        <p:txBody>
          <a:bodyPr/>
          <a:lstStyle/>
          <a:p>
            <a:r>
              <a:rPr lang="fr-FR" noProof="0"/>
              <a:t>Édition 2019</a:t>
            </a:r>
          </a:p>
        </p:txBody>
      </p:sp>
      <p:sp>
        <p:nvSpPr>
          <p:cNvPr id="8" name="Text Placeholder 3"/>
          <p:cNvSpPr txBox="1">
            <a:spLocks/>
          </p:cNvSpPr>
          <p:nvPr/>
        </p:nvSpPr>
        <p:spPr>
          <a:xfrm>
            <a:off x="4252913" y="681038"/>
            <a:ext cx="7300912" cy="12715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b="1" kern="1200">
                <a:solidFill>
                  <a:srgbClr val="026794"/>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dirty="0"/>
              <a:t>Ce qu'il faut retenir alors que nous explorons l'édition 2019</a:t>
            </a:r>
            <a:endParaRPr lang="en-US"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661136" y="3072891"/>
            <a:ext cx="2198523" cy="3053297"/>
          </a:xfrm>
          <a:prstGeom prst="rect">
            <a:avLst/>
          </a:prstGeom>
          <a:noFill/>
          <a:ln>
            <a:noFill/>
          </a:ln>
        </p:spPr>
      </p:pic>
    </p:spTree>
    <p:extLst>
      <p:ext uri="{BB962C8B-B14F-4D97-AF65-F5344CB8AC3E}">
        <p14:creationId xmlns:p14="http://schemas.microsoft.com/office/powerpoint/2010/main" val="58007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a:bodyPr>
          <a:lstStyle/>
          <a:p>
            <a:r>
              <a:rPr lang="fr-FR" noProof="0" dirty="0"/>
              <a:t>Liens avec d'autres standards et initiatives</a:t>
            </a:r>
          </a:p>
        </p:txBody>
      </p:sp>
      <p:sp>
        <p:nvSpPr>
          <p:cNvPr id="6" name="Text Placeholder 5"/>
          <p:cNvSpPr>
            <a:spLocks noGrp="1"/>
          </p:cNvSpPr>
          <p:nvPr>
            <p:ph type="body" sz="quarter" idx="13"/>
          </p:nvPr>
        </p:nvSpPr>
        <p:spPr/>
        <p:txBody>
          <a:bodyPr/>
          <a:lstStyle/>
          <a:p>
            <a:r>
              <a:rPr lang="fr-FR" noProof="0"/>
              <a:t>Édition 2019</a:t>
            </a:r>
          </a:p>
        </p:txBody>
      </p:sp>
      <p:sp>
        <p:nvSpPr>
          <p:cNvPr id="3" name="Rectangle 2"/>
          <p:cNvSpPr/>
          <p:nvPr/>
        </p:nvSpPr>
        <p:spPr>
          <a:xfrm>
            <a:off x="4100513" y="2967335"/>
            <a:ext cx="6829497" cy="2246769"/>
          </a:xfrm>
          <a:prstGeom prst="rect">
            <a:avLst/>
          </a:prstGeom>
        </p:spPr>
        <p:txBody>
          <a:bodyPr wrap="square">
            <a:spAutoFit/>
          </a:bodyPr>
          <a:lstStyle/>
          <a:p>
            <a:r>
              <a:rPr lang="fr-FR" sz="2800" dirty="0"/>
              <a:t>Les SMPE restent un outil de collaboration inter-agences, établissant des liens avec de nouvelles initiatives, telles que la Norme humanitaire fondamentale (CHS), INSPIRE et les </a:t>
            </a:r>
            <a:r>
              <a:rPr lang="fr-FR" sz="2800" dirty="0">
                <a:solidFill>
                  <a:srgbClr val="FF0000"/>
                </a:solidFill>
              </a:rPr>
              <a:t>Standards d'inclusion humanitaire</a:t>
            </a:r>
            <a:r>
              <a:rPr lang="fr-FR" sz="2800" dirty="0"/>
              <a:t>. </a:t>
            </a:r>
            <a:endParaRPr lang="en-CA" sz="2800" dirty="0"/>
          </a:p>
        </p:txBody>
      </p:sp>
      <p:pic>
        <p:nvPicPr>
          <p:cNvPr id="7" name="Picture 6"/>
          <p:cNvPicPr/>
          <p:nvPr/>
        </p:nvPicPr>
        <p:blipFill>
          <a:blip r:embed="rId3"/>
          <a:srcRect/>
          <a:stretch/>
        </p:blipFill>
        <p:spPr bwMode="auto">
          <a:xfrm>
            <a:off x="672127" y="3072891"/>
            <a:ext cx="2176540" cy="3053297"/>
          </a:xfrm>
          <a:prstGeom prst="rect">
            <a:avLst/>
          </a:prstGeom>
          <a:noFill/>
          <a:ln>
            <a:noFill/>
          </a:ln>
        </p:spPr>
      </p:pic>
    </p:spTree>
    <p:extLst>
      <p:ext uri="{BB962C8B-B14F-4D97-AF65-F5344CB8AC3E}">
        <p14:creationId xmlns:p14="http://schemas.microsoft.com/office/powerpoint/2010/main" val="32394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2" y="528638"/>
            <a:ext cx="7647465" cy="1271587"/>
          </a:xfrm>
        </p:spPr>
        <p:txBody>
          <a:bodyPr>
            <a:normAutofit/>
          </a:bodyPr>
          <a:lstStyle/>
          <a:p>
            <a:r>
              <a:rPr lang="fr-FR" noProof="0"/>
              <a:t>Le même bon design</a:t>
            </a:r>
          </a:p>
        </p:txBody>
      </p:sp>
      <p:sp>
        <p:nvSpPr>
          <p:cNvPr id="5" name="Text Placeholder 4"/>
          <p:cNvSpPr>
            <a:spLocks noGrp="1"/>
          </p:cNvSpPr>
          <p:nvPr>
            <p:ph type="body" sz="quarter" idx="12"/>
          </p:nvPr>
        </p:nvSpPr>
        <p:spPr>
          <a:xfrm>
            <a:off x="4100511" y="1105959"/>
            <a:ext cx="7647465" cy="3155740"/>
          </a:xfrm>
        </p:spPr>
        <p:txBody>
          <a:bodyPr>
            <a:normAutofit/>
          </a:bodyPr>
          <a:lstStyle/>
          <a:p>
            <a:r>
              <a:rPr lang="fr-FR" noProof="0" dirty="0"/>
              <a:t>Le code couleur est le même,</a:t>
            </a:r>
          </a:p>
          <a:p>
            <a:pPr lvl="1"/>
            <a:r>
              <a:rPr lang="fr-FR" sz="2800" noProof="0" dirty="0"/>
              <a:t>les onglets pour trouver les standards</a:t>
            </a:r>
          </a:p>
          <a:p>
            <a:pPr lvl="2"/>
            <a:r>
              <a:rPr lang="fr-FR" sz="2800" noProof="0" dirty="0"/>
              <a:t>La reliure spirale</a:t>
            </a:r>
          </a:p>
          <a:p>
            <a:pPr lvl="3"/>
            <a:r>
              <a:rPr lang="fr-FR" sz="2800" noProof="0" dirty="0"/>
              <a:t>Mais nous avons ajouté des icônes pour nous rappeler les liens à établir et les questions transversales à prendre en compte.</a:t>
            </a:r>
          </a:p>
        </p:txBody>
      </p:sp>
      <p:sp>
        <p:nvSpPr>
          <p:cNvPr id="6" name="Text Placeholder 5"/>
          <p:cNvSpPr>
            <a:spLocks noGrp="1"/>
          </p:cNvSpPr>
          <p:nvPr>
            <p:ph type="body" sz="quarter" idx="13"/>
          </p:nvPr>
        </p:nvSpPr>
        <p:spPr/>
        <p:txBody>
          <a:bodyPr/>
          <a:lstStyle/>
          <a:p>
            <a:r>
              <a:rPr lang="fr-FR" noProof="0"/>
              <a:t>Édition 2019</a:t>
            </a:r>
          </a:p>
        </p:txBody>
      </p:sp>
      <p:pic>
        <p:nvPicPr>
          <p:cNvPr id="8" name="Picture 7"/>
          <p:cNvPicPr/>
          <p:nvPr/>
        </p:nvPicPr>
        <p:blipFill>
          <a:blip r:embed="rId3"/>
          <a:srcRect/>
          <a:stretch/>
        </p:blipFill>
        <p:spPr bwMode="auto">
          <a:xfrm>
            <a:off x="672127" y="3072891"/>
            <a:ext cx="2176540" cy="3053297"/>
          </a:xfrm>
          <a:prstGeom prst="rect">
            <a:avLst/>
          </a:prstGeom>
          <a:noFill/>
          <a:ln>
            <a:noFill/>
          </a:ln>
        </p:spPr>
      </p:pic>
      <p:pic>
        <p:nvPicPr>
          <p:cNvPr id="9" name="Picture 8"/>
          <p:cNvPicPr>
            <a:picLocks noChangeAspect="1"/>
          </p:cNvPicPr>
          <p:nvPr/>
        </p:nvPicPr>
        <p:blipFill>
          <a:blip r:embed="rId4"/>
          <a:stretch>
            <a:fillRect/>
          </a:stretch>
        </p:blipFill>
        <p:spPr>
          <a:xfrm>
            <a:off x="4972593" y="4153060"/>
            <a:ext cx="5855173" cy="2704939"/>
          </a:xfrm>
          <a:prstGeom prst="rect">
            <a:avLst/>
          </a:prstGeom>
        </p:spPr>
      </p:pic>
    </p:spTree>
    <p:extLst>
      <p:ext uri="{BB962C8B-B14F-4D97-AF65-F5344CB8AC3E}">
        <p14:creationId xmlns:p14="http://schemas.microsoft.com/office/powerpoint/2010/main" val="829099033"/>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10647</TotalTime>
  <Words>5326</Words>
  <Application>Microsoft Macintosh PowerPoint</Application>
  <PresentationFormat>Personnalisé</PresentationFormat>
  <Paragraphs>449</Paragraphs>
  <Slides>26</Slides>
  <Notes>26</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Pilier 1 - assurer une réponse de qualité</vt:lpstr>
      <vt:lpstr>Pilier 2 - risques liés à la protection des enfants</vt:lpstr>
      <vt:lpstr>Pilier 2 - risques liés à la protection des enfants</vt:lpstr>
      <vt:lpstr>Pilier 3 - développer des stratégies adéquates</vt:lpstr>
      <vt:lpstr>Pilier 3 - développer des stratégies adéquates</vt:lpstr>
      <vt:lpstr>Pilier 4 – une collaboration accrue entre les différents secteurs</vt:lpstr>
      <vt:lpstr>Pilier 4 - travailler à travers les secteurs</vt:lpstr>
      <vt:lpstr>Annexes</vt:lpstr>
      <vt:lpstr>Déploiement global 2020-2021</vt:lpstr>
      <vt:lpstr>   POP QUIZ !!</vt:lpstr>
      <vt:lpstr>Besoin de plus que la version imprimée?</vt:lpstr>
      <vt:lpstr>Des implications pour nous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Laurene Graziani</cp:lastModifiedBy>
  <cp:revision>220</cp:revision>
  <cp:lastPrinted>2019-12-26T21:39:27Z</cp:lastPrinted>
  <dcterms:created xsi:type="dcterms:W3CDTF">2017-12-20T18:51:03Z</dcterms:created>
  <dcterms:modified xsi:type="dcterms:W3CDTF">2020-04-10T13:27:34Z</dcterms:modified>
</cp:coreProperties>
</file>