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5" r:id="rId2"/>
    <p:sldId id="272" r:id="rId3"/>
    <p:sldId id="274" r:id="rId4"/>
    <p:sldId id="275" r:id="rId5"/>
    <p:sldId id="276" r:id="rId6"/>
    <p:sldId id="309" r:id="rId7"/>
    <p:sldId id="291" r:id="rId8"/>
    <p:sldId id="298" r:id="rId9"/>
    <p:sldId id="304" r:id="rId10"/>
    <p:sldId id="306" r:id="rId11"/>
    <p:sldId id="305" r:id="rId12"/>
    <p:sldId id="290" r:id="rId13"/>
    <p:sldId id="292" r:id="rId14"/>
    <p:sldId id="308" r:id="rId15"/>
    <p:sldId id="294" r:id="rId16"/>
    <p:sldId id="300" r:id="rId17"/>
    <p:sldId id="295" r:id="rId18"/>
    <p:sldId id="296" r:id="rId19"/>
    <p:sldId id="301" r:id="rId20"/>
    <p:sldId id="297" r:id="rId21"/>
    <p:sldId id="302" r:id="rId22"/>
    <p:sldId id="303" r:id="rId23"/>
    <p:sldId id="281" r:id="rId24"/>
    <p:sldId id="286" r:id="rId25"/>
    <p:sldId id="289" r:id="rId26"/>
    <p:sldId id="307"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Wedge" initials="" lastIdx="15" clrIdx="0"/>
  <p:cmAuthor id="1" name="Susanna Davies" initials="SD"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079"/>
    <a:srgbClr val="97467D"/>
    <a:srgbClr val="026794"/>
    <a:srgbClr val="405E79"/>
    <a:srgbClr val="35B2B4"/>
    <a:srgbClr val="95CD7A"/>
    <a:srgbClr val="70995C"/>
    <a:srgbClr val="D5EBCA"/>
    <a:srgbClr val="000000"/>
    <a:srgbClr val="E3D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3" autoAdjust="0"/>
    <p:restoredTop sz="93842" autoAdjust="0"/>
  </p:normalViewPr>
  <p:slideViewPr>
    <p:cSldViewPr snapToGrid="0" snapToObjects="1">
      <p:cViewPr varScale="1">
        <p:scale>
          <a:sx n="80" d="100"/>
          <a:sy n="80" d="100"/>
        </p:scale>
        <p:origin x="148"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520" y="-11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CCD8994-4F69-1D49-B402-38B1BC4CA207}" type="datetimeFigureOut">
              <a:rPr lang="en-US" smtClean="0"/>
              <a:t>4/6/2020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Facilitadores</a:t>
            </a:r>
            <a:r>
              <a:rPr lang="en-US" b="1" dirty="0"/>
              <a:t>:</a:t>
            </a:r>
          </a:p>
          <a:p>
            <a:r>
              <a:rPr lang="en-US" dirty="0"/>
              <a:t>Este </a:t>
            </a:r>
            <a:r>
              <a:rPr lang="en-US" dirty="0" err="1"/>
              <a:t>resumen</a:t>
            </a:r>
            <a:r>
              <a:rPr lang="en-US" dirty="0"/>
              <a:t> </a:t>
            </a:r>
            <a:r>
              <a:rPr lang="en-US" dirty="0" err="1"/>
              <a:t>es</a:t>
            </a:r>
            <a:r>
              <a:rPr lang="en-US" dirty="0"/>
              <a:t> </a:t>
            </a:r>
            <a:r>
              <a:rPr lang="es-PA" u="sng" dirty="0"/>
              <a:t>para las personas que han utilizado la edición 2012 </a:t>
            </a:r>
            <a:r>
              <a:rPr lang="es-PA" dirty="0"/>
              <a:t>del NMPI. Está orientado principalmente al personal de protección infantil, así que considere ampliar algunas preguntas o proporcionar más detalles, si se unen a usted colegas de otros sectores.</a:t>
            </a:r>
          </a:p>
          <a:p>
            <a:endParaRPr lang="es-PA" dirty="0"/>
          </a:p>
          <a:p>
            <a:r>
              <a:rPr lang="es-PA" dirty="0"/>
              <a:t>Se supone que el grupo es de aproximadamente 20 personas y que todos en la sala se conocen (quizás colegas de su agencia o del grupo de coordinación de </a:t>
            </a:r>
            <a:r>
              <a:rPr lang="es-PA" dirty="0" err="1"/>
              <a:t>CP</a:t>
            </a:r>
            <a:r>
              <a:rPr lang="es-PA" dirty="0"/>
              <a:t>), si no, agregue 5 minutos para presentaciones rápidas.</a:t>
            </a:r>
          </a:p>
          <a:p>
            <a:endParaRPr lang="es-PA" dirty="0"/>
          </a:p>
          <a:p>
            <a:r>
              <a:rPr lang="es-PA" dirty="0"/>
              <a:t>PREPARE: un </a:t>
            </a:r>
            <a:r>
              <a:rPr lang="es-PA" dirty="0" err="1"/>
              <a:t>rotafolio</a:t>
            </a:r>
            <a:r>
              <a:rPr lang="es-PA" dirty="0"/>
              <a:t> con los objetivos de la sesión</a:t>
            </a:r>
          </a:p>
          <a:p>
            <a:pPr marL="181240" indent="-181240">
              <a:buFont typeface="Arial"/>
              <a:buChar char="•"/>
            </a:pPr>
            <a:r>
              <a:rPr lang="es-PA" baseline="0" dirty="0"/>
              <a:t>Conozca las actualizaciones a la edición 2012</a:t>
            </a:r>
          </a:p>
          <a:p>
            <a:pPr marL="181240" indent="-181240">
              <a:buFont typeface="Arial"/>
              <a:buChar char="•"/>
            </a:pPr>
            <a:r>
              <a:rPr lang="es-PA" baseline="0" dirty="0"/>
              <a:t>Siéntase seguro de canjear su edición de 2012 y, en cambio, use la edición de 2019, especialmente con actores que no son de protección infantil</a:t>
            </a:r>
          </a:p>
          <a:p>
            <a:endParaRPr lang="en-US" baseline="0" dirty="0"/>
          </a:p>
          <a:p>
            <a:r>
              <a:rPr lang="es-PA" dirty="0"/>
              <a:t>Este no es un entrenamiento pormenorizado. La actividad final es para que su audiencia identifique los próximos pasos. En ese momento, puede decidir si debe realizar un taller de un día para examinar un estándar específico; o solicitar a los programadores senior que reflexionen juntos sobre las implicaciones para una línea de trabajo específico; o es posible que desee volver a revisar una propuesta de subvención que se está redactando; o revisar sus mecanismos de responsabilidad; etc.</a:t>
            </a:r>
          </a:p>
          <a:p>
            <a:endParaRPr lang="es-PA" dirty="0"/>
          </a:p>
          <a:p>
            <a:r>
              <a:rPr lang="es-PA" dirty="0"/>
              <a:t>La sesión dura 60 minutos; el tiempo es escaso, pero puede dejar de lado una de las actividades si el tiempo es limitado. Igualmente, si sus participantes han estado muy involucrados con </a:t>
            </a:r>
            <a:r>
              <a:rPr lang="es-PA"/>
              <a:t>el NMPNA </a:t>
            </a:r>
            <a:r>
              <a:rPr lang="es-PA" dirty="0"/>
              <a:t>y/o el proceso de revisión, puede saltarse las Diapositivas 2-5.</a:t>
            </a:r>
          </a:p>
          <a:p>
            <a:endParaRPr lang="es-PA" dirty="0"/>
          </a:p>
          <a:p>
            <a:r>
              <a:rPr lang="es-PA" dirty="0"/>
              <a:t>Todo lo que necesita es el </a:t>
            </a:r>
            <a:r>
              <a:rPr lang="es-PA" dirty="0" err="1"/>
              <a:t>PPT</a:t>
            </a:r>
            <a:r>
              <a:rPr lang="es-PA" dirty="0"/>
              <a:t>, la nota informativa de 2 páginas [“Novedades”]: una copia para cada participante; </a:t>
            </a:r>
            <a:r>
              <a:rPr lang="es-PA" dirty="0" err="1"/>
              <a:t>rotafolio</a:t>
            </a:r>
            <a:r>
              <a:rPr lang="es-PA" dirty="0"/>
              <a:t> y marcadores para el facilitador.</a:t>
            </a:r>
          </a:p>
          <a:p>
            <a:r>
              <a:rPr lang="es-PA" dirty="0"/>
              <a:t>Entregar una  copia de la edición de 2019 a cada persona es una ventaja; sin embargo, como facilitador, debe tener una copia para prepararse y circular durante la sesión. Los participantes pueden mirar la versión en línea o el app.</a:t>
            </a:r>
          </a:p>
          <a:p>
            <a:r>
              <a:rPr lang="es-PA" dirty="0"/>
              <a:t>Debe tener un buen nivel de familiaridad con la edición 2019. No dude en contactarnos antes (o después) de su sesión con cualquier pregunta</a:t>
            </a:r>
            <a:r>
              <a:rPr lang="en-US" baseline="0" dirty="0"/>
              <a:t>: cpms.wg@alliancecpha.org </a:t>
            </a:r>
          </a:p>
          <a:p>
            <a:endParaRPr lang="en-US" baseline="0" dirty="0"/>
          </a:p>
          <a:p>
            <a:r>
              <a:rPr lang="en-US" baseline="0" dirty="0"/>
              <a:t>-------------------------------</a:t>
            </a:r>
          </a:p>
          <a:p>
            <a:endParaRPr lang="en-US" baseline="0" dirty="0"/>
          </a:p>
          <a:p>
            <a:r>
              <a:rPr lang="en-US" b="1" baseline="0" dirty="0"/>
              <a:t>00:00 [</a:t>
            </a:r>
            <a:r>
              <a:rPr lang="es-PA" b="1" baseline="0" dirty="0"/>
              <a:t>Hora en que comienza la diapositiva/cuántos minutos en la presentación</a:t>
            </a:r>
            <a:r>
              <a:rPr lang="en-US" b="1" baseline="0" dirty="0"/>
              <a:t>]</a:t>
            </a:r>
          </a:p>
          <a:p>
            <a:endParaRPr lang="en-US" b="1" baseline="0" dirty="0"/>
          </a:p>
          <a:p>
            <a:r>
              <a:rPr lang="es-PA" baseline="0" dirty="0"/>
              <a:t>DIGA: Bienvenidos y explique los objetivos de la sesión</a:t>
            </a:r>
          </a:p>
          <a:p>
            <a:endParaRPr lang="en-US" baseline="0" dirty="0"/>
          </a:p>
          <a:p>
            <a:r>
              <a:rPr lang="es-PA" i="1" baseline="0" dirty="0"/>
              <a:t>Si conoce bien al grupo, PREGUNTE: “¿Qué norma nunca ha usado?” y/o “¿Qué norma encuentra más interesante, incluso si no la usa en su trabajo? ¿Por qué? o ----</a:t>
            </a:r>
          </a:p>
          <a:p>
            <a:r>
              <a:rPr lang="es-PA" i="1" baseline="0" dirty="0"/>
              <a:t>Si no conoce bien al grupo, PREGUNTE: "¿Cuáles son las 2 normas que más se usan en el </a:t>
            </a:r>
            <a:r>
              <a:rPr lang="es-PA" i="1" baseline="0" dirty="0" err="1"/>
              <a:t>CPMS</a:t>
            </a:r>
            <a:r>
              <a:rPr lang="es-PA" i="1" baseline="0" dirty="0"/>
              <a:t>?"</a:t>
            </a:r>
          </a:p>
          <a:p>
            <a:endParaRPr lang="es-PA" i="1" baseline="0" dirty="0"/>
          </a:p>
          <a:p>
            <a:r>
              <a:rPr lang="es-PA" i="1" baseline="0" dirty="0"/>
              <a:t>De cualquier manera, realice una ronda rápida del grupo completo (si el tiempo lo permite) y liste los puntos en un </a:t>
            </a:r>
            <a:r>
              <a:rPr lang="es-PA" i="1" baseline="0" dirty="0" err="1"/>
              <a:t>rotafolio</a:t>
            </a:r>
            <a:r>
              <a:rPr lang="es-PA" i="1" baseline="0" dirty="0"/>
              <a:t> para ver en qué áreas de trabajo de Protección Infantil se enfocan/no usan/les interesan</a:t>
            </a:r>
          </a:p>
          <a:p>
            <a:r>
              <a:rPr lang="en-US" i="1" baseline="0" dirty="0"/>
              <a:t>.</a:t>
            </a:r>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a:p>
        </p:txBody>
      </p:sp>
    </p:spTree>
    <p:extLst>
      <p:ext uri="{BB962C8B-B14F-4D97-AF65-F5344CB8AC3E}">
        <p14:creationId xmlns:p14="http://schemas.microsoft.com/office/powerpoint/2010/main" val="13499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 </a:t>
            </a:r>
            <a:r>
              <a:rPr lang="en-US" b="1" baseline="0" dirty="0"/>
              <a:t> - </a:t>
            </a:r>
            <a:r>
              <a:rPr lang="en-US" dirty="0" err="1"/>
              <a:t>Juego</a:t>
            </a:r>
            <a:r>
              <a:rPr lang="en-US" dirty="0"/>
              <a:t> </a:t>
            </a:r>
            <a:r>
              <a:rPr lang="en-US" dirty="0" err="1"/>
              <a:t>rápido</a:t>
            </a:r>
            <a:r>
              <a:rPr lang="en-US" dirty="0"/>
              <a:t> de </a:t>
            </a:r>
            <a:r>
              <a:rPr lang="en-US" dirty="0" err="1"/>
              <a:t>adivinanzas</a:t>
            </a:r>
            <a:r>
              <a:rPr lang="en-US" dirty="0"/>
              <a:t> </a:t>
            </a:r>
          </a:p>
          <a:p>
            <a:endParaRPr lang="en-US" dirty="0"/>
          </a:p>
          <a:p>
            <a:r>
              <a:rPr lang="es-PA" dirty="0"/>
              <a:t>DIGA: Cuando hago clic en un ícono, díganme  qué creen que significa.</a:t>
            </a:r>
          </a:p>
          <a:p>
            <a:endParaRPr lang="es-PA" dirty="0"/>
          </a:p>
          <a:p>
            <a:r>
              <a:rPr lang="es-PA" dirty="0"/>
              <a:t>HAGA CLIC en uno y haga que la gente responda hasta que se indique el correcto. Vaya al siguiente</a:t>
            </a:r>
            <a:r>
              <a:rPr lang="en-US" baseline="0" dirty="0"/>
              <a:t>.</a:t>
            </a:r>
          </a:p>
          <a:p>
            <a:endParaRPr lang="en-US" dirty="0"/>
          </a:p>
          <a:p>
            <a:pPr marL="241653" indent="-241653">
              <a:buAutoNum type="arabicPeriod"/>
            </a:pPr>
            <a:r>
              <a:rPr lang="es-PA" dirty="0"/>
              <a:t>Desplazamiento</a:t>
            </a:r>
          </a:p>
          <a:p>
            <a:pPr marL="241653" indent="-241653">
              <a:buAutoNum type="arabicPeriod"/>
            </a:pPr>
            <a:r>
              <a:rPr lang="es-PA" dirty="0"/>
              <a:t>Gestión de casos</a:t>
            </a:r>
          </a:p>
          <a:p>
            <a:pPr marL="241653" indent="-241653">
              <a:buAutoNum type="arabicPeriod"/>
            </a:pPr>
            <a:r>
              <a:rPr lang="es-PA" dirty="0"/>
              <a:t>Primera infancia</a:t>
            </a:r>
          </a:p>
          <a:p>
            <a:pPr marL="241653" indent="-241653">
              <a:buAutoNum type="arabicPeriod"/>
            </a:pPr>
            <a:r>
              <a:rPr lang="es-PA" dirty="0"/>
              <a:t>Adolescencia</a:t>
            </a:r>
          </a:p>
          <a:p>
            <a:pPr marL="241653" indent="-241653">
              <a:buAutoNum type="arabicPeriod"/>
            </a:pPr>
            <a:r>
              <a:rPr lang="es-PA" dirty="0"/>
              <a:t>Brotes de enfermedades infecciosas</a:t>
            </a:r>
          </a:p>
          <a:p>
            <a:pPr marL="241653" indent="-241653">
              <a:buAutoNum type="arabicPeriod"/>
            </a:pPr>
            <a:r>
              <a:rPr lang="es-PA" dirty="0"/>
              <a:t>Indicadores</a:t>
            </a:r>
          </a:p>
          <a:p>
            <a:pPr marL="241653" indent="-241653">
              <a:buAutoNum type="arabicPeriod"/>
            </a:pPr>
            <a:r>
              <a:rPr lang="es-PA" dirty="0"/>
              <a:t>Salvaguardia</a:t>
            </a:r>
          </a:p>
          <a:p>
            <a:pPr marL="241653" indent="-241653">
              <a:buAutoNum type="arabicPeriod"/>
            </a:pPr>
            <a:r>
              <a:rPr lang="es-PA" dirty="0"/>
              <a:t>Prevención</a:t>
            </a:r>
          </a:p>
          <a:p>
            <a:endParaRPr lang="en-US" dirty="0"/>
          </a:p>
          <a:p>
            <a:r>
              <a:rPr lang="es-PA" i="1" dirty="0"/>
              <a:t>La siguiente página tiene la tabla completa para que la gente observe</a:t>
            </a:r>
            <a:endParaRPr lang="en-US" i="1"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00:20 </a:t>
            </a:r>
          </a:p>
          <a:p>
            <a:endParaRPr lang="en-US" b="1" dirty="0"/>
          </a:p>
          <a:p>
            <a:r>
              <a:rPr lang="es-PA" b="0" dirty="0"/>
              <a:t>DIGA: Estas son las respuestas al cuestionario.</a:t>
            </a:r>
          </a:p>
          <a:p>
            <a:endParaRPr lang="es-PA" b="0" dirty="0"/>
          </a:p>
          <a:p>
            <a:r>
              <a:rPr lang="es-PA" b="0" i="1" dirty="0"/>
              <a:t>Luego HAGA CLIC nuevamente: aparece un cuadro emergente</a:t>
            </a:r>
            <a:r>
              <a:rPr lang="es-PA" b="0" dirty="0"/>
              <a:t>.</a:t>
            </a:r>
          </a:p>
          <a:p>
            <a:endParaRPr lang="es-PA" b="0" dirty="0"/>
          </a:p>
          <a:p>
            <a:r>
              <a:rPr lang="es-PA" b="0" dirty="0"/>
              <a:t>DIGA: Recuerde buscar los íconos transversales en todo el manual y considere lo que significan para nuestra forma de trabajar</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00:21</a:t>
            </a:r>
          </a:p>
          <a:p>
            <a:endParaRPr lang="en-US" dirty="0"/>
          </a:p>
          <a:p>
            <a:r>
              <a:rPr lang="es-PA" sz="1300" dirty="0"/>
              <a:t>DIGA: ¡Ahora al contenido! Este es el NMPNA 2012 que conocemos y amamos.</a:t>
            </a:r>
          </a:p>
          <a:p>
            <a:endParaRPr lang="es-PA" sz="1300" dirty="0"/>
          </a:p>
          <a:p>
            <a:r>
              <a:rPr lang="es-PA" sz="1300" dirty="0"/>
              <a:t>HAGA CLIC</a:t>
            </a:r>
          </a:p>
          <a:p>
            <a:endParaRPr lang="es-PA" sz="1300" dirty="0"/>
          </a:p>
          <a:p>
            <a:r>
              <a:rPr lang="es-PA" sz="1300" dirty="0"/>
              <a:t>DIGA: Esta es la edición 2019: 28 estándares en los mismos 4 pilares y con nuestros 10 principios integrados</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00:23</a:t>
            </a:r>
          </a:p>
          <a:p>
            <a:endParaRPr lang="en-US" dirty="0"/>
          </a:p>
          <a:p>
            <a:r>
              <a:rPr lang="es-PA" baseline="0" dirty="0"/>
              <a:t>DIGA: Nuestros 10 principios no han cambiado. Hemos agregado algunas aplicaciones concretas para explicarlas. Los 10 se han agrupado en una sección con igual peso. Pero también están resaltados debajo de cada norma e </a:t>
            </a:r>
            <a:r>
              <a:rPr lang="es-PA" baseline="0" dirty="0" err="1"/>
              <a:t>hipervinculados</a:t>
            </a:r>
            <a:r>
              <a:rPr lang="es-PA" baseline="0" dirty="0"/>
              <a:t> para que pueda volver fácilmente y verificarlos en la versión y aplicación en línea.</a:t>
            </a:r>
          </a:p>
          <a:p>
            <a:endParaRPr lang="es-PA" baseline="0" dirty="0"/>
          </a:p>
          <a:p>
            <a:r>
              <a:rPr lang="es-PA" baseline="0" dirty="0"/>
              <a:t>PREGUNTE: ¿Alguien puede nombrar todos o algunos de los 10 Principios que guían nuestro trabajo</a:t>
            </a:r>
            <a:r>
              <a:rPr lang="en-US" baseline="0" dirty="0"/>
              <a:t>?   </a:t>
            </a:r>
          </a:p>
          <a:p>
            <a:r>
              <a:rPr lang="en-US" i="1" baseline="0" dirty="0" err="1"/>
              <a:t>Responda</a:t>
            </a:r>
            <a:r>
              <a:rPr lang="en-US" i="1" baseline="0" dirty="0"/>
              <a:t>:</a:t>
            </a:r>
          </a:p>
          <a:p>
            <a:pPr marL="181240" indent="-181240">
              <a:buFont typeface="Arial"/>
              <a:buChar char="•"/>
            </a:pPr>
            <a:r>
              <a:rPr lang="es-PA" i="1" baseline="0" dirty="0"/>
              <a:t>Supervivencia y desarrollo (</a:t>
            </a:r>
            <a:r>
              <a:rPr lang="es-PA" i="1" baseline="0" dirty="0" err="1"/>
              <a:t>UNCRC</a:t>
            </a:r>
            <a:r>
              <a:rPr lang="es-PA" i="1" baseline="0" dirty="0"/>
              <a:t>)</a:t>
            </a:r>
          </a:p>
          <a:p>
            <a:pPr marL="181240" indent="-181240">
              <a:buFont typeface="Arial"/>
              <a:buChar char="•"/>
            </a:pPr>
            <a:r>
              <a:rPr lang="es-PA" i="1" baseline="0" dirty="0"/>
              <a:t>No discriminación e inclusión (</a:t>
            </a:r>
            <a:r>
              <a:rPr lang="es-PA" i="1" baseline="0" dirty="0" err="1"/>
              <a:t>UNCRC</a:t>
            </a:r>
            <a:r>
              <a:rPr lang="es-PA" i="1" baseline="0" dirty="0"/>
              <a:t>)</a:t>
            </a:r>
          </a:p>
          <a:p>
            <a:pPr marL="181240" indent="-181240">
              <a:buFont typeface="Arial"/>
              <a:buChar char="•"/>
            </a:pPr>
            <a:r>
              <a:rPr lang="es-PA" i="1" baseline="0" dirty="0"/>
              <a:t>Participación de las niñas y niños (</a:t>
            </a:r>
            <a:r>
              <a:rPr lang="es-PA" i="1" baseline="0" dirty="0" err="1"/>
              <a:t>UNCRC</a:t>
            </a:r>
            <a:r>
              <a:rPr lang="es-PA" i="1" baseline="0" dirty="0"/>
              <a:t>)</a:t>
            </a:r>
          </a:p>
          <a:p>
            <a:pPr marL="181240" indent="-181240">
              <a:buFont typeface="Arial"/>
              <a:buChar char="•"/>
            </a:pPr>
            <a:r>
              <a:rPr lang="es-PA" i="1" baseline="0" dirty="0"/>
              <a:t>Los mejores intereses de la niña y el niño (</a:t>
            </a:r>
            <a:r>
              <a:rPr lang="es-PA" i="1" baseline="0" dirty="0" err="1"/>
              <a:t>UNCRC</a:t>
            </a:r>
            <a:r>
              <a:rPr lang="es-PA" i="1" baseline="0" dirty="0"/>
              <a:t>)</a:t>
            </a:r>
          </a:p>
          <a:p>
            <a:pPr marL="181240" indent="-181240">
              <a:buFont typeface="Arial"/>
              <a:buChar char="•"/>
            </a:pPr>
            <a:r>
              <a:rPr lang="es-PA" i="1" baseline="0" dirty="0"/>
              <a:t>Mejorar la seguridad, la dignidad y los derechos de las personas, y evitar exponerlos a más daños (Esfera)</a:t>
            </a:r>
          </a:p>
          <a:p>
            <a:pPr marL="181240" indent="-181240">
              <a:buFont typeface="Arial"/>
              <a:buChar char="•"/>
            </a:pPr>
            <a:r>
              <a:rPr lang="es-PA" i="1" baseline="0" dirty="0"/>
              <a:t>Garantizar el acceso de las personas a asistencia imparcial según las necesidades y sin discriminación (Esfera)</a:t>
            </a:r>
          </a:p>
          <a:p>
            <a:pPr marL="181240" indent="-181240">
              <a:buFont typeface="Arial"/>
              <a:buChar char="•"/>
            </a:pPr>
            <a:r>
              <a:rPr lang="es-PA" i="1" baseline="0" dirty="0"/>
              <a:t>Ayudar a las personas a recuperarse de los efectos físicos y psicológicos de la violencia, la coerción o la privación deliberada (Esfera)</a:t>
            </a:r>
          </a:p>
          <a:p>
            <a:pPr marL="181240" indent="-181240">
              <a:buFont typeface="Arial"/>
              <a:buChar char="•"/>
            </a:pPr>
            <a:r>
              <a:rPr lang="es-PA" i="1" baseline="0" dirty="0"/>
              <a:t>Ayudar a las personas a reclamar sus derechos (Esfera)</a:t>
            </a:r>
          </a:p>
          <a:p>
            <a:pPr marL="181240" indent="-181240">
              <a:buFont typeface="Arial"/>
              <a:buChar char="•"/>
            </a:pPr>
            <a:r>
              <a:rPr lang="es-PA" i="1" baseline="0" dirty="0"/>
              <a:t>Fortalecer los sistemas de protección infantil (creado para el NMPNA)</a:t>
            </a:r>
          </a:p>
          <a:p>
            <a:pPr marL="181240" indent="-181240">
              <a:buFont typeface="Arial"/>
              <a:buChar char="•"/>
            </a:pPr>
            <a:r>
              <a:rPr lang="es-PA" i="1" baseline="0" dirty="0"/>
              <a:t>Fortalecer la resiliencia de los niños en la acción humanitaria (creada para el NMPNA</a:t>
            </a:r>
            <a:r>
              <a:rPr lang="en-US" i="1" baseline="0" dirty="0"/>
              <a:t>)</a:t>
            </a:r>
          </a:p>
          <a:p>
            <a:pPr marL="181240" indent="-181240">
              <a:buFont typeface="Arial"/>
              <a:buChar char="•"/>
            </a:pPr>
            <a:endParaRPr lang="en-US" i="1" baseline="0"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00:25 </a:t>
            </a:r>
          </a:p>
          <a:p>
            <a:endParaRPr lang="en-US" b="1" dirty="0"/>
          </a:p>
          <a:p>
            <a:r>
              <a:rPr lang="es-PA" dirty="0"/>
              <a:t>LEA la diapositiva</a:t>
            </a:r>
          </a:p>
          <a:p>
            <a:r>
              <a:rPr lang="es-PA" dirty="0"/>
              <a:t>DIGA: Es una excelente descripción general para el nuevo personal o colegas en desarrollo [siéntase libre de agregar colegas o actores en su contexto</a:t>
            </a:r>
          </a:p>
          <a:p>
            <a:r>
              <a:rPr lang="en-US" i="1" baseline="0" dirty="0"/>
              <a:t>]</a:t>
            </a:r>
            <a:endParaRPr lang="en-US" i="1"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00:26</a:t>
            </a:r>
          </a:p>
          <a:p>
            <a:endParaRPr lang="en-US" dirty="0"/>
          </a:p>
          <a:p>
            <a:r>
              <a:rPr lang="es-PA" dirty="0"/>
              <a:t>LEA</a:t>
            </a:r>
          </a:p>
          <a:p>
            <a:endParaRPr lang="es-PA" dirty="0"/>
          </a:p>
          <a:p>
            <a:r>
              <a:rPr lang="es-PA" dirty="0"/>
              <a:t>DIGA: La norma 1 merece alguna explicación adicional. El </a:t>
            </a:r>
            <a:r>
              <a:rPr lang="es-PA" dirty="0" err="1"/>
              <a:t>CP</a:t>
            </a:r>
            <a:r>
              <a:rPr lang="es-PA" dirty="0"/>
              <a:t> </a:t>
            </a:r>
            <a:r>
              <a:rPr lang="es-PA" dirty="0" err="1"/>
              <a:t>AoR</a:t>
            </a:r>
            <a:r>
              <a:rPr lang="es-PA" dirty="0"/>
              <a:t> global y el ACNUR redactaron conjuntamente esta norma. Explique claramente qué esperar y cómo involucrarse en las estructuras de coordinación en estos dos contextos bastante diferentes.</a:t>
            </a:r>
          </a:p>
          <a:p>
            <a:r>
              <a:rPr lang="es-PA" dirty="0"/>
              <a:t>Igualmente, el NMPNA destaca la importancia de la protección de las niñas y niños y la prevención de la explotación y el abuso sexual y ahora los señala en todos los documentos con el uso de un icono específico</a:t>
            </a:r>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a:p>
        </p:txBody>
      </p:sp>
    </p:spTree>
    <p:extLst>
      <p:ext uri="{BB962C8B-B14F-4D97-AF65-F5344CB8AC3E}">
        <p14:creationId xmlns:p14="http://schemas.microsoft.com/office/powerpoint/2010/main" val="326719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00:28</a:t>
            </a:r>
          </a:p>
          <a:p>
            <a:endParaRPr lang="en-US" dirty="0"/>
          </a:p>
          <a:p>
            <a:r>
              <a:rPr lang="es-PA" dirty="0"/>
              <a:t>DIGA: Antes de profundizar en los cambios a este pilar, hagamos hincapié en la naturaleza interconectada de los estándares. Es una niña o un niño después de todo; la vida de una familia que estamos tratando de ayudar</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a:p>
        </p:txBody>
      </p:sp>
    </p:spTree>
    <p:extLst>
      <p:ext uri="{BB962C8B-B14F-4D97-AF65-F5344CB8AC3E}">
        <p14:creationId xmlns:p14="http://schemas.microsoft.com/office/powerpoint/2010/main" val="193691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00:29</a:t>
            </a:r>
          </a:p>
          <a:p>
            <a:endParaRPr lang="en-US" dirty="0"/>
          </a:p>
          <a:p>
            <a:r>
              <a:rPr lang="es-PA" dirty="0"/>
              <a:t>DIGA:</a:t>
            </a:r>
          </a:p>
          <a:p>
            <a:r>
              <a:rPr lang="es-PA" b="1" dirty="0"/>
              <a:t>Norma 8: Maltrato físico y emocional</a:t>
            </a:r>
            <a:r>
              <a:rPr lang="es-PA" dirty="0"/>
              <a:t>: esta norma amplía el enfoque de la edición de 2012 que se centró principalmente en la violencia física y no consideró completamente el abandono físico y emocional o el abuso emocional. Se basa en la nueva orientación e investigación del Manual INSPIRE, la Organización Mundial de la Salud y la Alianza acerca de la investigación sobre negligencia infantil en entornos humanitarios. Enfatiza los graves impactos negativos a corto y largo plazo en las niñas y niños del maltrato físico y emocional en una variedad de entornos, y proporciona orientación sobre prevención y respuesta coordinada.</a:t>
            </a:r>
          </a:p>
          <a:p>
            <a:endParaRPr lang="es-PA" dirty="0"/>
          </a:p>
          <a:p>
            <a:r>
              <a:rPr lang="es-PA" b="1" dirty="0"/>
              <a:t>Norma 9: Violencia sexual y basada género</a:t>
            </a:r>
            <a:r>
              <a:rPr lang="es-PA" dirty="0"/>
              <a:t>:</a:t>
            </a:r>
          </a:p>
          <a:p>
            <a:r>
              <a:rPr lang="es-PA" dirty="0"/>
              <a:t>Un enfoque más amplio en la violencia de género al tiempo que reconoce que tanto niñas como niños, enfrentan riesgos y necesidades particulares relacionados con la violencia sexual. Reconoce que las causas profundas de la VSBG son normas sociales y de género perjudiciales que promueven la discriminación basada en el género y el poder desigual; donde los servicios básicos de VSBG están en su lugar y el entorno es estable, se alientan las intervenciones destinadas a promover la igualdad de género y el cambio sistémico a las normas sociales y de género. También fortalece la orientación sobre un enfoque centrado en el sobreviviente, la confidencialidad y el matrimonio infantil.</a:t>
            </a:r>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a:p>
        </p:txBody>
      </p:sp>
    </p:spTree>
    <p:extLst>
      <p:ext uri="{BB962C8B-B14F-4D97-AF65-F5344CB8AC3E}">
        <p14:creationId xmlns:p14="http://schemas.microsoft.com/office/powerpoint/2010/main" val="335815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00:33</a:t>
            </a:r>
          </a:p>
          <a:p>
            <a:endParaRPr lang="en-US" b="1" dirty="0"/>
          </a:p>
          <a:p>
            <a:r>
              <a:rPr lang="es-PA" i="1" baseline="0" dirty="0"/>
              <a:t>[FACILITADORES: Este cambio puede ser muy familiar para su audiencia o algo bastante nuevo, así que prepare sus comentarios en consecuencia.]</a:t>
            </a:r>
          </a:p>
          <a:p>
            <a:endParaRPr lang="es-PA" i="1" baseline="0" dirty="0"/>
          </a:p>
          <a:p>
            <a:r>
              <a:rPr lang="es-PA" i="0" u="none" baseline="0" dirty="0"/>
              <a:t>DIGA: El modelo </a:t>
            </a:r>
            <a:r>
              <a:rPr lang="es-PA" i="0" u="none" baseline="0" dirty="0" err="1"/>
              <a:t>socioecológico</a:t>
            </a:r>
            <a:r>
              <a:rPr lang="es-PA" i="0" u="none" baseline="0" dirty="0"/>
              <a:t> proporciona un marco concreto que apoya los sistemas de pensamiento para la programación de protección infantil. Analiza una situación completa para (a) identificar todos los diferentes elementos y factores y (b) comprender cómo se relacionan e interactúan entre sí. En lugar de considerar un solo problema de protección o servicio específico en sí mismo, el pensamiento de sistemas considera la gama completa de problemas que enfrenta la niña y el niño, sus causas fundamentales y las soluciones disponibles en todos los niveles. Promueve una programación flexible que integra nuevos aprendizajes y se adapta en consecuencia durante la implementación.</a:t>
            </a:r>
          </a:p>
          <a:p>
            <a:endParaRPr lang="es-PA" i="0" u="none" baseline="0" dirty="0"/>
          </a:p>
          <a:p>
            <a:r>
              <a:rPr lang="es-PA" i="0" u="none" baseline="0" dirty="0"/>
              <a:t>El modelo </a:t>
            </a:r>
            <a:r>
              <a:rPr lang="es-PA" i="0" u="none" baseline="0" dirty="0" err="1"/>
              <a:t>socioecológico</a:t>
            </a:r>
            <a:r>
              <a:rPr lang="es-PA" i="0" u="none" baseline="0" dirty="0"/>
              <a:t> y el pensamiento de los sistemas de protección infantil son marcos complementarios que buscan lograr el mismo objetivo: un enfoque holístico e integrado para proteger a las niñas y niños. El paquete INSPIRE tiene un objetivo similar: estrategias basadas en evidencia para prevenir la violencia contra las niñas y niños</a:t>
            </a:r>
            <a:r>
              <a:rPr lang="en-US" baseline="0" dirty="0"/>
              <a:t>.</a:t>
            </a:r>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a:p>
        </p:txBody>
      </p:sp>
    </p:spTree>
    <p:extLst>
      <p:ext uri="{BB962C8B-B14F-4D97-AF65-F5344CB8AC3E}">
        <p14:creationId xmlns:p14="http://schemas.microsoft.com/office/powerpoint/2010/main" val="118538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00:37 </a:t>
            </a:r>
          </a:p>
          <a:p>
            <a:r>
              <a:rPr lang="es-PA" dirty="0"/>
              <a:t>Revise el contenido</a:t>
            </a:r>
          </a:p>
          <a:p>
            <a:r>
              <a:rPr lang="es-PA" dirty="0"/>
              <a:t>DIGA:</a:t>
            </a:r>
          </a:p>
          <a:p>
            <a:r>
              <a:rPr lang="es-PA" u="sng" dirty="0"/>
              <a:t>Nuevas normas</a:t>
            </a:r>
            <a:r>
              <a:rPr lang="en-CA" b="0" u="sng" dirty="0"/>
              <a:t>: </a:t>
            </a:r>
          </a:p>
          <a:p>
            <a:pPr defTabSz="966612">
              <a:defRPr/>
            </a:pPr>
            <a:r>
              <a:rPr lang="es-PA" b="1" baseline="0" dirty="0"/>
              <a:t>Norma 16: Fortalecimiento de los entornos familiares y de cuidado: </a:t>
            </a:r>
            <a:r>
              <a:rPr lang="es-PA" b="0" i="0" u="none" baseline="0" dirty="0"/>
              <a:t>esta nueva Norma coloca a la niña y al niño en el corazón de la familia y enfatiza que los trabajadores de protección infantil deben buscar construir sobre las fortalezas de la familia, mientras que siempre evalúan cuidadosamente los riesgos para la niña y el niño. También examina qué hacer si los brotes de enfermedades infecciosas dificultan el permanecer juntos</a:t>
            </a:r>
            <a:r>
              <a:rPr lang="en-US" baseline="0" dirty="0"/>
              <a:t>.</a:t>
            </a:r>
            <a:endParaRPr lang="en-CA" b="1" dirty="0"/>
          </a:p>
          <a:p>
            <a:endParaRPr lang="en-CA" b="1" dirty="0"/>
          </a:p>
          <a:p>
            <a:r>
              <a:rPr lang="en-CA" b="1" dirty="0"/>
              <a:t>Norma19: </a:t>
            </a:r>
            <a:r>
              <a:rPr lang="es-PA" dirty="0"/>
              <a:t>La norma independiente de </a:t>
            </a:r>
            <a:r>
              <a:rPr lang="es-PA" b="1" dirty="0"/>
              <a:t>Cuidado Alternativo </a:t>
            </a:r>
            <a:r>
              <a:rPr lang="es-PA" dirty="0"/>
              <a:t>todavía tiene vínculos con las Niñas y Niños No Acompañados y Separados, pero también con la Administración de Casos y la nueva Norma acerca del Fortalecimiento de los entornos familiares y de cuidado</a:t>
            </a:r>
            <a:r>
              <a:rPr lang="en-US" baseline="0" dirty="0"/>
              <a:t>. </a:t>
            </a:r>
          </a:p>
          <a:p>
            <a:endParaRPr lang="en-US" baseline="0" dirty="0"/>
          </a:p>
          <a:p>
            <a:r>
              <a:rPr lang="en-US" b="0" u="sng" baseline="0" dirty="0" err="1"/>
              <a:t>Actualizaciones</a:t>
            </a:r>
            <a:r>
              <a:rPr lang="en-US" b="0" u="sng" baseline="0" dirty="0"/>
              <a:t> </a:t>
            </a:r>
            <a:r>
              <a:rPr lang="en-US" b="0" u="sng" baseline="0" dirty="0" err="1"/>
              <a:t>significativas</a:t>
            </a:r>
            <a:r>
              <a:rPr lang="en-US" b="0" u="sng" baseline="0" dirty="0"/>
              <a:t>: </a:t>
            </a:r>
          </a:p>
          <a:p>
            <a:pPr defTabSz="966612">
              <a:defRPr/>
            </a:pPr>
            <a:r>
              <a:rPr lang="es-PA" b="1" baseline="0" dirty="0"/>
              <a:t>Norma 15: Actividades grupales para el bienestar de la niña y el niño:</a:t>
            </a:r>
          </a:p>
          <a:p>
            <a:pPr defTabSz="966612">
              <a:defRPr/>
            </a:pPr>
            <a:r>
              <a:rPr lang="es-PA" b="0" baseline="0" dirty="0"/>
              <a:t>Algunas personas pueden sorprenderse de que los espacios amigables para las niñas y niños ya no tengan su propia norma. Pero hubo una sensación de excesiva dependencia de este tipo de intervención, y en su lugar se agrupa en “Actividades grupales para el bienestar de l niño”, que también explora la programación móvil, los enlaces para la capacitación y otras oportunidades regulares y consistentes para mejorar la protección a las niñas y niños.</a:t>
            </a:r>
          </a:p>
          <a:p>
            <a:pPr defTabSz="966612">
              <a:defRPr/>
            </a:pPr>
            <a:endParaRPr lang="es-PA" b="1" baseline="0" dirty="0"/>
          </a:p>
          <a:p>
            <a:pPr defTabSz="966612">
              <a:defRPr/>
            </a:pPr>
            <a:r>
              <a:rPr lang="es-PA" b="1" baseline="0" dirty="0"/>
              <a:t>Norma 17: Enfoques a nivel comunitario:</a:t>
            </a:r>
          </a:p>
          <a:p>
            <a:pPr defTabSz="966612">
              <a:defRPr/>
            </a:pPr>
            <a:r>
              <a:rPr lang="es-PA" b="0" baseline="0" dirty="0"/>
              <a:t>Muchos sintieron que necesitábamos alejarnos de cualquier noción de arriba hacia abajo cuando se trataba de trabajar con las comunidades para mejorar los resultados de protección para sus hijos. El nivel de la comunidad plantea lo que establece la norma de que no existe un modelo “único”. Nos insta a emprender un análisis de contexto profundo y la facilitación del paciente de procesos diseñados por la comunidad y liderados por la comunidad. Siempre debemos ser conscientes del mayor riesgo de debilitar a la comunidad cuando emprendemos intervenciones apresuradas.</a:t>
            </a:r>
          </a:p>
          <a:p>
            <a:pPr defTabSz="966612">
              <a:defRPr/>
            </a:pPr>
            <a:endParaRPr lang="es-PA" b="1" baseline="0" dirty="0"/>
          </a:p>
          <a:p>
            <a:pPr defTabSz="966612">
              <a:defRPr/>
            </a:pPr>
            <a:r>
              <a:rPr lang="es-PA" b="1" baseline="0" dirty="0"/>
              <a:t>Norma 20: Justicia para las niñas y niños:</a:t>
            </a:r>
          </a:p>
          <a:p>
            <a:pPr defTabSz="966612">
              <a:defRPr/>
            </a:pPr>
            <a:r>
              <a:rPr lang="es-PA" b="0" baseline="0" dirty="0"/>
              <a:t>Finalmente, la Norma 20 fue una oportunidad para reorientar nuestra comprensión de lo que significa Justicia para las niñas y niños en el contexto de un contexto humanitario. A través de la revisión documental de 2015 del Grupo de Trabajo global, nos dimos cuenta de las muchas interacciones que las niñas y niños tienen con los sistemas de justicia formal, informal y tradicional. Y que una crisis puede presentar una oportunidad única para que los equipos fortalezcan los sistemas que de otro modo podrían resistir el cambio. Utilizando el modelo </a:t>
            </a:r>
            <a:r>
              <a:rPr lang="es-PA" b="0" baseline="0" dirty="0" err="1"/>
              <a:t>socioecológico</a:t>
            </a:r>
            <a:r>
              <a:rPr lang="es-PA" b="0" baseline="0" dirty="0"/>
              <a:t>, podemos colaborar con la gama completa de actores para (a) evaluar las formas en que los sistemas legales y de justicia en todos los niveles brindan protección o presentan riesgos y (b) desarrollan intervenciones para reforzar la protección y superar los riesgos.</a:t>
            </a:r>
          </a:p>
          <a:p>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a:p>
        </p:txBody>
      </p:sp>
    </p:spTree>
    <p:extLst>
      <p:ext uri="{BB962C8B-B14F-4D97-AF65-F5344CB8AC3E}">
        <p14:creationId xmlns:p14="http://schemas.microsoft.com/office/powerpoint/2010/main" val="381474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00:05 </a:t>
            </a:r>
          </a:p>
          <a:p>
            <a:endParaRPr lang="en-US" baseline="0" dirty="0"/>
          </a:p>
          <a:p>
            <a:r>
              <a:rPr lang="es-PA" baseline="0" dirty="0"/>
              <a:t>DIGA:</a:t>
            </a:r>
          </a:p>
          <a:p>
            <a:r>
              <a:rPr lang="es-PA" baseline="0" dirty="0"/>
              <a:t>Es difícil estimar cuántas personas han usado el NMPNA ya que cualquiera puede descargar el documento y la aplicación, o navegar por la versión en línea.</a:t>
            </a:r>
          </a:p>
          <a:p>
            <a:r>
              <a:rPr lang="es-PA" baseline="0" dirty="0"/>
              <a:t>Las traducciones van del ruso al chino; del urdu al japonés</a:t>
            </a:r>
            <a:r>
              <a:rPr lang="en-US" baseline="0" dirty="0"/>
              <a:t>.</a:t>
            </a:r>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00:40</a:t>
            </a:r>
          </a:p>
          <a:p>
            <a:endParaRPr lang="en-US" b="0" dirty="0"/>
          </a:p>
          <a:p>
            <a:r>
              <a:rPr lang="es-PA" b="0" dirty="0"/>
              <a:t>DIGA: Esta edición trata de lograr un equilibrio entre la programación específica de protección de la niñez y adolescencia y una colaboración más estrecha con otros sectores. Eso puede tomar diferentes formas y variará según el contexto. Por ejemplo, la integración y la </a:t>
            </a:r>
            <a:r>
              <a:rPr lang="es-PA" b="0" dirty="0" err="1"/>
              <a:t>transversabilidad</a:t>
            </a:r>
            <a:r>
              <a:rPr lang="es-PA" b="0" dirty="0"/>
              <a:t> son enfoques vitales explorados en este pilar. Sin embargo, deben equilibrarse con lo que requiere el contexto específico. Saber que proviene de una comprensión integral de las fortalezas y necesidades de esas niñas y niños, familias y el sistema de protección. En la mayoría de los casos, el resultado incluirá algunos elementos de la programación independiente de protección de la niñez y adolescencia.</a:t>
            </a:r>
          </a:p>
          <a:p>
            <a:endParaRPr lang="es-PA" b="0" dirty="0"/>
          </a:p>
          <a:p>
            <a:r>
              <a:rPr lang="es-PA" b="0" dirty="0"/>
              <a:t>La necesidad de colaborar más estrechamente proviene de un mayor reconocimiento de que la protección es el propósito y el resultado previsto de la acción humanitaria y debe estar en el centro de todas las acciones de preparación y respuesta. La programación multisectorial que incluye y aborda intencionalmente consideraciones de protección de la niñez y adolescencia que contribuye a impactos de mayor calidad. Esto mejora los resultados para otros sectores, promueve resultados positivos para las niñas y niños y garantiza su bienestar. Todos están animados a leer la introducción a ese Pilar con algún detalle.</a:t>
            </a:r>
          </a:p>
          <a:p>
            <a:endParaRPr lang="es-PA" b="0" dirty="0"/>
          </a:p>
          <a:p>
            <a:r>
              <a:rPr lang="es-PA" b="0" dirty="0"/>
              <a:t>PREGUNTE: ¿Alguien tiene un ejemplo de integración o un enfoque sólido para incorporar la protección de la niñez y adolescencia? En caso afirmativo, mirando hacia atrás, ¿cuál de las 28 normas y 10 principios han sido elementos de esa iniciativa</a:t>
            </a:r>
            <a:r>
              <a:rPr lang="en-US" baseline="0" dirty="0"/>
              <a:t>?</a:t>
            </a:r>
          </a:p>
          <a:p>
            <a:pPr defTabSz="966612">
              <a:defRPr/>
            </a:pP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a:p>
        </p:txBody>
      </p:sp>
    </p:spTree>
    <p:extLst>
      <p:ext uri="{BB962C8B-B14F-4D97-AF65-F5344CB8AC3E}">
        <p14:creationId xmlns:p14="http://schemas.microsoft.com/office/powerpoint/2010/main" val="189002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00:43</a:t>
            </a:r>
          </a:p>
          <a:p>
            <a:endParaRPr lang="en-US" dirty="0"/>
          </a:p>
          <a:p>
            <a:r>
              <a:rPr lang="en-US" b="0" dirty="0" err="1"/>
              <a:t>DIGA</a:t>
            </a:r>
            <a:r>
              <a:rPr lang="en-US" b="0" dirty="0"/>
              <a:t>:</a:t>
            </a:r>
            <a:r>
              <a:rPr lang="en-US" b="0" baseline="0" dirty="0"/>
              <a:t> </a:t>
            </a:r>
          </a:p>
          <a:p>
            <a:r>
              <a:rPr lang="es-PA" b="0" u="sng" dirty="0"/>
              <a:t>Normas 21: Seguridad alimentaria y Protección de la niñez y adolescencia y 22: Medios de Vida y Protección de la niñez y adolescencia</a:t>
            </a:r>
            <a:r>
              <a:rPr lang="en-US" b="0" u="sng" dirty="0"/>
              <a:t>:</a:t>
            </a:r>
          </a:p>
          <a:p>
            <a:pPr marL="181240" indent="-181240">
              <a:buFont typeface="Arial" panose="020B0604020202020204" pitchFamily="34" charset="0"/>
              <a:buChar char="•"/>
            </a:pPr>
            <a:r>
              <a:rPr lang="es-PA" b="0" u="none" dirty="0"/>
              <a:t>Esta edición separa estas dos áreas de la norma anterior sobre recuperación económica y Protección de la niñez y adolescencia, así como distribución y Protección de la niñez y adolescencia.</a:t>
            </a:r>
          </a:p>
          <a:p>
            <a:pPr marL="181240" indent="-181240">
              <a:buFont typeface="Arial" panose="020B0604020202020204" pitchFamily="34" charset="0"/>
              <a:buChar char="•"/>
            </a:pPr>
            <a:r>
              <a:rPr lang="es-PA" b="0" u="none" dirty="0"/>
              <a:t>Lo hace reconociendo los fuertes vínculos entre la inseguridad alimentaria y los riesgos de Protección de la niñez y adolescencia (especialmente negligencia, matrimonio infantil y trabajo infantil); y vinculación con la norma INSPIRE en entornos seguros</a:t>
            </a:r>
          </a:p>
          <a:p>
            <a:pPr marL="181240" indent="-181240">
              <a:buFont typeface="Arial" panose="020B0604020202020204" pitchFamily="34" charset="0"/>
              <a:buChar char="•"/>
            </a:pPr>
            <a:r>
              <a:rPr lang="es-PA" b="0" u="none" dirty="0"/>
              <a:t>La norma de medios de vida se vincula con la norma INSPIRE sobre ingresos y fortalecimiento económico, las Normas mínimas de recuperación económica (</a:t>
            </a:r>
            <a:r>
              <a:rPr lang="es-PA" b="0" u="none" dirty="0" err="1"/>
              <a:t>MERS</a:t>
            </a:r>
            <a:r>
              <a:rPr lang="es-PA" b="0" u="none" dirty="0"/>
              <a:t>) y se centra en fortalecer las capacidades de las familias para cuidar a las niñas y niños</a:t>
            </a:r>
            <a:r>
              <a:rPr lang="en-US" b="0" u="none" dirty="0"/>
              <a:t> </a:t>
            </a:r>
          </a:p>
          <a:p>
            <a:endParaRPr lang="en-US" b="0" u="none" dirty="0"/>
          </a:p>
          <a:p>
            <a:r>
              <a:rPr lang="es-PA" b="0" u="sng" dirty="0"/>
              <a:t>Integración de la distribución entre normas</a:t>
            </a:r>
            <a:r>
              <a:rPr lang="en-US" b="0" u="sng" dirty="0"/>
              <a:t>:</a:t>
            </a:r>
            <a:endParaRPr lang="en-US" b="0" u="none" dirty="0"/>
          </a:p>
          <a:p>
            <a:pPr marL="181240" indent="-181240">
              <a:buFont typeface="Arial" panose="020B0604020202020204" pitchFamily="34" charset="0"/>
              <a:buChar char="•"/>
            </a:pPr>
            <a:r>
              <a:rPr lang="es-PA" b="0" u="none" dirty="0"/>
              <a:t>Reconociendo que la distribución es una actividad que ocurre en múltiples sectores e integrando orientación sobre esto dentro de cada norma sectorial</a:t>
            </a:r>
          </a:p>
          <a:p>
            <a:endParaRPr lang="en-US" b="0" u="sng" dirty="0"/>
          </a:p>
          <a:p>
            <a:r>
              <a:rPr lang="es-PA" b="0" u="sng" dirty="0"/>
              <a:t>Las acciones clave en todo el pilar </a:t>
            </a:r>
            <a:r>
              <a:rPr lang="es-PA" b="0" u="none" dirty="0"/>
              <a:t>se dividieron en lo que deberían hacer los actores de la Protección del niñez y adolescencia, otros actores del sector y lo que deberíamos hacer juntos</a:t>
            </a:r>
            <a:endParaRPr lang="en-US" b="0" u="none"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a:p>
        </p:txBody>
      </p:sp>
    </p:spTree>
    <p:extLst>
      <p:ext uri="{BB962C8B-B14F-4D97-AF65-F5344CB8AC3E}">
        <p14:creationId xmlns:p14="http://schemas.microsoft.com/office/powerpoint/2010/main" val="2678794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00:46 </a:t>
            </a:r>
          </a:p>
          <a:p>
            <a:endParaRPr lang="en-US" b="1" dirty="0"/>
          </a:p>
          <a:p>
            <a:r>
              <a:rPr lang="es-PA" b="0" dirty="0"/>
              <a:t>DIGA: Le recomendamos consultar el sitio web de la Alianza para obtener recursos adicionales, indicadores de medición y un glosario extenso</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a:p>
        </p:txBody>
      </p:sp>
    </p:spTree>
    <p:extLst>
      <p:ext uri="{BB962C8B-B14F-4D97-AF65-F5344CB8AC3E}">
        <p14:creationId xmlns:p14="http://schemas.microsoft.com/office/powerpoint/2010/main" val="4068762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00:47 </a:t>
            </a:r>
          </a:p>
          <a:p>
            <a:endParaRPr lang="en-US" b="1" dirty="0"/>
          </a:p>
          <a:p>
            <a:r>
              <a:rPr lang="es-PA" b="0" dirty="0"/>
              <a:t>DIGA: Esta diapositiva es solo para darle una muestra de lo que ha planeado el Grupo de Trabajo global de NMPNA. Están ansiosos por escuchar lo que estamos discutiendo y planeando, y nos apoyarán como puedan.</a:t>
            </a:r>
          </a:p>
          <a:p>
            <a:r>
              <a:rPr lang="es-PA" b="0" i="1" dirty="0"/>
              <a:t>[Facilitadores: no dude en ponerse en contacto con los copresidentes para obtener una actualización de las actividades o visitar el sitio web de la Alianza para obtener las últimas noticias].</a:t>
            </a:r>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a:p>
        </p:txBody>
      </p:sp>
    </p:spTree>
    <p:extLst>
      <p:ext uri="{BB962C8B-B14F-4D97-AF65-F5344CB8AC3E}">
        <p14:creationId xmlns:p14="http://schemas.microsoft.com/office/powerpoint/2010/main" val="195156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00:48</a:t>
            </a:r>
          </a:p>
          <a:p>
            <a:r>
              <a:rPr lang="en-US" i="1" dirty="0"/>
              <a:t>[</a:t>
            </a:r>
            <a:r>
              <a:rPr lang="es-PA" i="1" dirty="0"/>
              <a:t>Facilitadores: si tienen unos minutos, ¡intenten inyectar algo de diversión en la sesión! Ayuda a los participantes a sentirse más cómodos con el manual actualizado. Es posible que no tenga tiempo para todos ellos</a:t>
            </a:r>
            <a:r>
              <a:rPr lang="en-US" i="1" baseline="0" dirty="0"/>
              <a:t>.]</a:t>
            </a:r>
          </a:p>
          <a:p>
            <a:endParaRPr lang="en-US" i="1" baseline="0" dirty="0"/>
          </a:p>
          <a:p>
            <a:r>
              <a:rPr lang="es-PA" i="0" baseline="0" dirty="0"/>
              <a:t>DIGA: Es un examen divertido y puede usar el manual o la aplicación. La primera mano que vea, responde a la pregunta.</a:t>
            </a:r>
          </a:p>
          <a:p>
            <a:r>
              <a:rPr lang="es-PA" i="0" baseline="0" dirty="0"/>
              <a:t>LEER: pregunta 1 (la respuesta está abajo). Obtenga la respuesta correcta y continúe</a:t>
            </a:r>
            <a:r>
              <a:rPr lang="en-US" i="0" baseline="0" dirty="0"/>
              <a:t>.</a:t>
            </a:r>
          </a:p>
          <a:p>
            <a:endParaRPr lang="en-US" i="1" baseline="0" dirty="0"/>
          </a:p>
          <a:p>
            <a:r>
              <a:rPr lang="es-PA" i="1" baseline="0" dirty="0"/>
              <a:t>Respuestas:</a:t>
            </a:r>
          </a:p>
          <a:p>
            <a:r>
              <a:rPr lang="es-PA" i="1" baseline="0" dirty="0"/>
              <a:t>1. Norma 19 - Cuidado alternativo</a:t>
            </a:r>
          </a:p>
          <a:p>
            <a:r>
              <a:rPr lang="es-PA" i="1" baseline="0" dirty="0"/>
              <a:t>2. Un remolino abierto con las manos protegiendo al niño a la izquierda y el símbolo de coordinación (4 flechas apuntando a un punto central) a la derecha</a:t>
            </a:r>
          </a:p>
          <a:p>
            <a:r>
              <a:rPr lang="es-PA" i="1" baseline="0" dirty="0"/>
              <a:t>3. Sección de recursos en cada norma; lecturas adicionales en el anexo; recursos extra adicionales en el anexo en línea</a:t>
            </a:r>
          </a:p>
          <a:p>
            <a:r>
              <a:rPr lang="es-PA" i="1" baseline="0" dirty="0"/>
              <a:t>4. Ahora es la Norma el  20 bajo el Pilar 3 – Norma  para desarrollar estrategias adecuadas</a:t>
            </a:r>
          </a:p>
          <a:p>
            <a:r>
              <a:rPr lang="es-PA" i="1" baseline="0" dirty="0"/>
              <a:t>5. Más del 25% - Norma 7</a:t>
            </a:r>
          </a:p>
          <a:p>
            <a:r>
              <a:rPr lang="es-PA" i="1" baseline="0" dirty="0"/>
              <a:t>6. Confidencialidad</a:t>
            </a:r>
            <a:endParaRPr lang="en-US" i="1"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a:p>
        </p:txBody>
      </p:sp>
    </p:spTree>
    <p:extLst>
      <p:ext uri="{BB962C8B-B14F-4D97-AF65-F5344CB8AC3E}">
        <p14:creationId xmlns:p14="http://schemas.microsoft.com/office/powerpoint/2010/main" val="1601583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00:52</a:t>
            </a:r>
          </a:p>
          <a:p>
            <a:endParaRPr lang="en-US" baseline="0" dirty="0"/>
          </a:p>
          <a:p>
            <a:r>
              <a:rPr lang="es-PA" baseline="0" dirty="0"/>
              <a:t>LEER diapositiva</a:t>
            </a:r>
          </a:p>
          <a:p>
            <a:r>
              <a:rPr lang="es-PA" u="sng" baseline="0" dirty="0"/>
              <a:t>Manual en línea</a:t>
            </a:r>
            <a:r>
              <a:rPr lang="es-PA" baseline="0" dirty="0"/>
              <a:t>: nuestro mayor recurso. Se encuentra en el sitio web de la Cooperación de Normas Humanitarias</a:t>
            </a:r>
          </a:p>
          <a:p>
            <a:pPr defTabSz="966612">
              <a:defRPr/>
            </a:pPr>
            <a:r>
              <a:rPr lang="en-US" i="1" baseline="0" dirty="0"/>
              <a:t> [</a:t>
            </a:r>
            <a:r>
              <a:rPr lang="es-PA" i="1" baseline="0" dirty="0"/>
              <a:t>Facilitadores: si puede proyectar desde Internet, le sugerimos que lo navegue a quienes están allí y les muestre</a:t>
            </a:r>
            <a:r>
              <a:rPr lang="en-US" i="1" baseline="0" dirty="0"/>
              <a:t>]</a:t>
            </a:r>
            <a:r>
              <a:rPr lang="en-GB" i="1" u="sng" dirty="0">
                <a:hlinkClick r:id="rId3"/>
              </a:rPr>
              <a:t> http://www.humanitarianstandardspartnership.org/</a:t>
            </a:r>
            <a:r>
              <a:rPr lang="en-US" i="1" dirty="0"/>
              <a:t> </a:t>
            </a:r>
          </a:p>
          <a:p>
            <a:endParaRPr lang="en-US" baseline="0" dirty="0"/>
          </a:p>
          <a:p>
            <a:endParaRPr lang="en-US" baseline="0" dirty="0"/>
          </a:p>
          <a:p>
            <a:r>
              <a:rPr lang="en-US" u="sng" baseline="0" dirty="0"/>
              <a:t>El App </a:t>
            </a:r>
            <a:r>
              <a:rPr lang="mr-IN" baseline="0" dirty="0"/>
              <a:t>–</a:t>
            </a:r>
            <a:r>
              <a:rPr lang="en-US" baseline="0" dirty="0"/>
              <a:t> </a:t>
            </a:r>
            <a:r>
              <a:rPr lang="es-PA" baseline="0" dirty="0"/>
              <a:t>es la 2ª aplicación más popular en ese sitio después de </a:t>
            </a:r>
            <a:r>
              <a:rPr lang="en-US" baseline="0" dirty="0"/>
              <a:t>Sphere</a:t>
            </a:r>
          </a:p>
          <a:p>
            <a:endParaRPr lang="en-US" baseline="0" dirty="0"/>
          </a:p>
          <a:p>
            <a:r>
              <a:rPr lang="es-PA" baseline="0" dirty="0"/>
              <a:t>El </a:t>
            </a:r>
            <a:r>
              <a:rPr lang="es-PA" u="sng" baseline="0" dirty="0"/>
              <a:t>PDF</a:t>
            </a:r>
            <a:r>
              <a:rPr lang="es-PA" baseline="0" dirty="0"/>
              <a:t> se puede descargar si las personas desean imprimir solo partes del NMPNA</a:t>
            </a:r>
          </a:p>
          <a:p>
            <a:endParaRPr lang="es-PA" baseline="0" dirty="0"/>
          </a:p>
          <a:p>
            <a:r>
              <a:rPr lang="es-PA" baseline="0" dirty="0"/>
              <a:t>En el sitio de Alliance también encontrará</a:t>
            </a:r>
            <a:r>
              <a:rPr lang="en-US" baseline="0" dirty="0"/>
              <a:t>:</a:t>
            </a:r>
          </a:p>
          <a:p>
            <a:endParaRPr lang="en-US" baseline="0" dirty="0"/>
          </a:p>
          <a:p>
            <a:r>
              <a:rPr lang="en-US" u="sng" baseline="0" dirty="0"/>
              <a:t>Un </a:t>
            </a:r>
            <a:r>
              <a:rPr lang="en-US" u="sng" baseline="0" dirty="0" err="1"/>
              <a:t>resumen</a:t>
            </a:r>
            <a:r>
              <a:rPr lang="en-US" u="sng" baseline="0" dirty="0"/>
              <a:t>: </a:t>
            </a:r>
            <a:r>
              <a:rPr lang="es-PA" baseline="0" dirty="0"/>
              <a:t>con solo 32 páginas, significa que es muy importante, pero se puede utilizar para presentar la idea de normas mínimas o iniciar debates sobre protección infantil con colegas del gobierno u otros trabajadores humanitarios sin abrumarlos con el enorme manual.</a:t>
            </a:r>
          </a:p>
          <a:p>
            <a:endParaRPr lang="es-PA" baseline="0" dirty="0"/>
          </a:p>
          <a:p>
            <a:r>
              <a:rPr lang="es-PA" baseline="0" dirty="0"/>
              <a:t>El </a:t>
            </a:r>
            <a:r>
              <a:rPr lang="es-PA" i="1" baseline="0" dirty="0"/>
              <a:t>paquete informativo “Novedades”</a:t>
            </a:r>
            <a:r>
              <a:rPr lang="es-PA" baseline="0" dirty="0"/>
              <a:t> contiene este </a:t>
            </a:r>
            <a:r>
              <a:rPr lang="es-PA" baseline="0" dirty="0" err="1"/>
              <a:t>PPT</a:t>
            </a:r>
            <a:r>
              <a:rPr lang="es-PA" baseline="0" dirty="0"/>
              <a:t> y notas de facilitación, más el folleto Novedades de 2 páginas</a:t>
            </a:r>
            <a:r>
              <a:rPr lang="en-US" baseline="0" dirty="0"/>
              <a:t>.</a:t>
            </a:r>
          </a:p>
          <a:p>
            <a:pPr defTabSz="966612">
              <a:defRPr/>
            </a:pPr>
            <a:endParaRPr lang="en-US" baseline="0" dirty="0"/>
          </a:p>
          <a:p>
            <a:pPr defTabSz="966612">
              <a:defRPr/>
            </a:pPr>
            <a:r>
              <a:rPr lang="es-PA" dirty="0"/>
              <a:t>Todos los materiales están disponibles en el sitio web de la Alianza</a:t>
            </a:r>
            <a:r>
              <a:rPr lang="en-US" dirty="0"/>
              <a:t>: https://alliancecpha.org/es</a:t>
            </a:r>
            <a:endParaRPr lang="en-US" baseline="0" dirty="0"/>
          </a:p>
          <a:p>
            <a:endParaRPr lang="en-US" i="1" dirty="0"/>
          </a:p>
          <a:p>
            <a:pPr defTabSz="966612">
              <a:defRPr/>
            </a:pPr>
            <a:r>
              <a:rPr lang="en-US" i="1" dirty="0"/>
              <a:t>[</a:t>
            </a:r>
            <a:r>
              <a:rPr lang="es-PA" i="1" dirty="0"/>
              <a:t>Facilitadores - </a:t>
            </a:r>
            <a:r>
              <a:rPr lang="es-PA" i="1" u="sng" dirty="0"/>
              <a:t>Copias impresas </a:t>
            </a:r>
            <a:r>
              <a:rPr lang="es-PA" i="1" dirty="0"/>
              <a:t>- hay una pequeña cantidad del Manual y Resumen que la Alianza global tiene en Ginebra; sin embargo, se alienta a los países y regiones a imprimir y administrar sus propias copias localmente. Por lo general, esto se haría a través de la estructura de coordinación interinstitucional. A pedido, la Alianza puede compartir un PDF listo para imprimir</a:t>
            </a:r>
            <a:r>
              <a:rPr lang="en-US" i="1" baseline="0" dirty="0"/>
              <a: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25</a:t>
            </a:fld>
            <a:endParaRPr lang="en-US"/>
          </a:p>
        </p:txBody>
      </p:sp>
    </p:spTree>
    <p:extLst>
      <p:ext uri="{BB962C8B-B14F-4D97-AF65-F5344CB8AC3E}">
        <p14:creationId xmlns:p14="http://schemas.microsoft.com/office/powerpoint/2010/main" val="950994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00:53</a:t>
            </a:r>
          </a:p>
          <a:p>
            <a:endParaRPr lang="en-US" i="1" dirty="0"/>
          </a:p>
          <a:p>
            <a:r>
              <a:rPr lang="es-PA" i="1" dirty="0"/>
              <a:t>DIGA: </a:t>
            </a:r>
            <a:r>
              <a:rPr lang="es-PA" i="0" dirty="0"/>
              <a:t>Hoy no hay mucho tiempo para discutir las implicaciones y es un gran documento para digerir, incluso si solo estamos trabajando en temas específicos.</a:t>
            </a:r>
          </a:p>
          <a:p>
            <a:r>
              <a:rPr lang="es-PA" i="0" dirty="0"/>
              <a:t>PREGUNTE: ¿Pero cuáles son sus primeras impresiones</a:t>
            </a:r>
            <a:r>
              <a:rPr lang="en-US" i="0" baseline="0" dirty="0"/>
              <a:t>?</a:t>
            </a:r>
          </a:p>
          <a:p>
            <a:endParaRPr lang="en-US" baseline="0" dirty="0"/>
          </a:p>
          <a:p>
            <a:r>
              <a:rPr lang="es-PA" i="1" baseline="0" dirty="0"/>
              <a:t>Facilitadores: Tome algunas respuestas individuales y luego pídale a las personas que levanten la mano si están de acuerdo en que se trata de un problema/desafío/oportunidad</a:t>
            </a:r>
            <a:r>
              <a:rPr lang="en-US" i="1" baseline="0" dirty="0"/>
              <a:t>.</a:t>
            </a:r>
          </a:p>
          <a:p>
            <a:endParaRPr lang="en-US" baseline="0" dirty="0"/>
          </a:p>
          <a:p>
            <a:r>
              <a:rPr lang="es-PA" baseline="0" dirty="0"/>
              <a:t>PREGUNTE: ¿Cuáles deberían ser nuestros próximos pasos como equipo</a:t>
            </a:r>
            <a:r>
              <a:rPr lang="en-US" baseline="0" dirty="0"/>
              <a:t>?</a:t>
            </a:r>
          </a:p>
          <a:p>
            <a:r>
              <a:rPr lang="en-US" i="1" baseline="0" dirty="0"/>
              <a:t>(</a:t>
            </a:r>
            <a:r>
              <a:rPr lang="es-PA" i="1" baseline="0" dirty="0"/>
              <a:t>es decir, puede programar una reunión más larga para digerir los cambios y crear un plan; o pedirle a los colegas que presenten ciertas normas nuevas/ </a:t>
            </a:r>
            <a:r>
              <a:rPr lang="es-PA" i="1" baseline="0" dirty="0" err="1"/>
              <a:t>revisalas</a:t>
            </a:r>
            <a:r>
              <a:rPr lang="es-PA" i="1" baseline="0" dirty="0"/>
              <a:t> y sus implicaciones para el programa; o establecer una capacitación [el paquete de capacitación de Alliance F2F se actualizará en el T1 2020] o solicite una reunión de la Alta Gerencia para discutir la responsabilidad ante las niñas y niños, </a:t>
            </a:r>
            <a:r>
              <a:rPr lang="es-PA" i="1" baseline="0" dirty="0" err="1"/>
              <a:t>etc</a:t>
            </a:r>
            <a:r>
              <a:rPr lang="en-US" i="1" baseline="0" dirty="0"/>
              <a:t>)</a:t>
            </a:r>
          </a:p>
          <a:p>
            <a:r>
              <a:rPr lang="en-US" dirty="0"/>
              <a:t> </a:t>
            </a:r>
          </a:p>
          <a:p>
            <a:r>
              <a:rPr lang="en-US" b="1" dirty="0"/>
              <a:t>00:59 </a:t>
            </a:r>
            <a:r>
              <a:rPr lang="es-PA" dirty="0"/>
              <a:t>HAGA CLIC: Muchas gracias por unirse y comenzar a explorar la edición de 2019. Daré seguimiento a los próximos pasos que discutimos. Y esa es la clave: ¡el NMPNA es un regalo que sigue regalando cada vez que lo abres</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26</a:t>
            </a:fld>
            <a:endParaRPr lang="en-US"/>
          </a:p>
        </p:txBody>
      </p:sp>
    </p:spTree>
    <p:extLst>
      <p:ext uri="{BB962C8B-B14F-4D97-AF65-F5344CB8AC3E}">
        <p14:creationId xmlns:p14="http://schemas.microsoft.com/office/powerpoint/2010/main" val="209315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 </a:t>
            </a:r>
          </a:p>
          <a:p>
            <a:endParaRPr lang="en-US" b="1" dirty="0"/>
          </a:p>
          <a:p>
            <a:r>
              <a:rPr lang="es-PA" b="0" dirty="0"/>
              <a:t>DIGA: Para el 2017, estaba claro que también había lagunas</a:t>
            </a:r>
            <a:r>
              <a:rPr lang="en-US" dirty="0"/>
              <a:t>.</a:t>
            </a:r>
            <a:r>
              <a:rPr lang="en-US" baseline="0" dirty="0"/>
              <a:t> </a:t>
            </a:r>
          </a:p>
          <a:p>
            <a:endParaRPr lang="en-US" baseline="0" dirty="0"/>
          </a:p>
          <a:p>
            <a:r>
              <a:rPr lang="es-PA" u="sng" baseline="0" dirty="0"/>
              <a:t>Si su grupo ha usado el NMPNA diariamente/semanalmente PREGUNTE</a:t>
            </a:r>
            <a:r>
              <a:rPr lang="en-US" u="sng" baseline="0" dirty="0"/>
              <a:t>: </a:t>
            </a:r>
            <a:r>
              <a:rPr lang="en-US" baseline="0" dirty="0"/>
              <a:t>“</a:t>
            </a:r>
            <a:r>
              <a:rPr lang="es-PA" baseline="0" dirty="0"/>
              <a:t>Para aquellos de ustedes que han usado la edición inicial del NMPNA, ¿cuáles son algunas de sus críticas</a:t>
            </a:r>
            <a:r>
              <a:rPr lang="en-US" baseline="0" dirty="0"/>
              <a:t>?” </a:t>
            </a:r>
          </a:p>
          <a:p>
            <a:r>
              <a:rPr lang="es-PA" baseline="0" dirty="0"/>
              <a:t>Luego HAGA CLIC en la diapositiva completa y</a:t>
            </a:r>
          </a:p>
          <a:p>
            <a:r>
              <a:rPr lang="es-PA" baseline="0" dirty="0"/>
              <a:t>DIGA: En la diapositiva están las principales brechas que se observaron a través de una encuesta global del personal de protección de la niñez y adolescencia Verán algunos de los que acabamos de comentar</a:t>
            </a:r>
            <a:r>
              <a:rPr lang="en-US" baseline="0" dirty="0"/>
              <a:t>. </a:t>
            </a:r>
          </a:p>
          <a:p>
            <a:r>
              <a:rPr lang="en-US" i="1" baseline="0" dirty="0"/>
              <a:t>[</a:t>
            </a:r>
            <a:r>
              <a:rPr lang="es-PA" i="1" baseline="0" dirty="0"/>
              <a:t>Facilitadores: tomará tiempo revisar cada diapositiva, así que simplemente coloque la diapositiva y haga que la gente la lea durante 1 minuto y luego resalte 1 o 2 puntos que sean particularmente relevantes para su contexto. Vea abajo</a:t>
            </a:r>
            <a:r>
              <a:rPr lang="en-US" i="1" baseline="0" dirty="0"/>
              <a:t>.]</a:t>
            </a:r>
          </a:p>
          <a:p>
            <a:endParaRPr lang="en-US" baseline="0" dirty="0"/>
          </a:p>
          <a:p>
            <a:r>
              <a:rPr lang="en-US" baseline="0" dirty="0"/>
              <a:t>O</a:t>
            </a:r>
          </a:p>
          <a:p>
            <a:endParaRPr lang="en-US" u="sng" baseline="0" dirty="0"/>
          </a:p>
          <a:p>
            <a:r>
              <a:rPr lang="es-PA" u="sng" baseline="0" dirty="0"/>
              <a:t>Si su grupo ha usado el NMPNA ocasionalmente</a:t>
            </a:r>
            <a:r>
              <a:rPr lang="en-US" u="sng" baseline="0" dirty="0"/>
              <a:t>, </a:t>
            </a:r>
            <a:r>
              <a:rPr lang="es-PA" baseline="0" dirty="0"/>
              <a:t>HAGA CLIC directamente en la diapositiva completa y pase más tiempo en cada línea que sea más relevante para su contexto.</a:t>
            </a:r>
          </a:p>
          <a:p>
            <a:endParaRPr lang="es-PA" baseline="0" dirty="0"/>
          </a:p>
          <a:p>
            <a:r>
              <a:rPr lang="es-PA" baseline="0" dirty="0"/>
              <a:t>Antecedentes de cada punto</a:t>
            </a:r>
            <a:r>
              <a:rPr lang="en-US" baseline="0" dirty="0"/>
              <a:t>:</a:t>
            </a:r>
          </a:p>
          <a:p>
            <a:pPr marL="181240" indent="-181240">
              <a:buFont typeface="Arial"/>
              <a:buChar char="•"/>
            </a:pPr>
            <a:r>
              <a:rPr lang="es-PA" baseline="0" dirty="0"/>
              <a:t>Los 4 Principios que se adoptaron del CRC no se enumeraron directamente bajo los Principios de NMPNA y, por lo tanto, a veces se consideraron como algo diferente o incluso olvidado.</a:t>
            </a:r>
          </a:p>
          <a:p>
            <a:pPr marL="181240" indent="-181240">
              <a:buFont typeface="Arial"/>
              <a:buChar char="•"/>
            </a:pPr>
            <a:r>
              <a:rPr lang="es-PA" baseline="0" dirty="0"/>
              <a:t>Los actores estaban ansiosos por tener una lista completa de indicadores y una medición más realista en general (esto se refleja con una tabla adicional de indicadores en línea).</a:t>
            </a:r>
          </a:p>
          <a:p>
            <a:pPr marL="181240" indent="-181240">
              <a:buFont typeface="Arial"/>
              <a:buChar char="•"/>
            </a:pPr>
            <a:r>
              <a:rPr lang="es-PA" baseline="0" dirty="0"/>
              <a:t>A partir del NMPNA de 2012, la Alianza se ha centrado más en localizar la Protección de niñez y adolescencia en la acción humanitaria.</a:t>
            </a:r>
          </a:p>
          <a:p>
            <a:pPr marL="181240" indent="-181240">
              <a:buFont typeface="Arial"/>
              <a:buChar char="•"/>
            </a:pPr>
            <a:r>
              <a:rPr lang="es-PA" baseline="0" dirty="0"/>
              <a:t>La Norma Humanitaria Principal y muchas herramientas similares continúan desafiándonos a considerar cómo cumplir con este principio</a:t>
            </a:r>
          </a:p>
          <a:p>
            <a:pPr marL="181240" indent="-181240">
              <a:buFont typeface="Arial"/>
              <a:buChar char="•"/>
            </a:pPr>
            <a:r>
              <a:rPr lang="es-PA" baseline="0" dirty="0"/>
              <a:t>La edición de 2012 consideró muy poco cómo los actores humanitarios podrían evitar que ocurran riesgos específicos de protección infantil.</a:t>
            </a:r>
          </a:p>
          <a:p>
            <a:pPr marL="181240" indent="-181240">
              <a:buFont typeface="Arial"/>
              <a:buChar char="•"/>
            </a:pPr>
            <a:r>
              <a:rPr lang="es-PA" baseline="0" dirty="0"/>
              <a:t>El pilar 4 se había centrado en la integración, pero se consideró que era necesario fortalecer otros enfoques como opciones claras.</a:t>
            </a:r>
          </a:p>
          <a:p>
            <a:pPr marL="181240" indent="-181240">
              <a:buFont typeface="Arial"/>
              <a:buChar char="•"/>
            </a:pPr>
            <a:r>
              <a:rPr lang="es-PA" baseline="0" dirty="0"/>
              <a:t>La asistencia en efectivo y cupones se ha expandido enormemente en los últimos 7 años. Cada vez hay más pruebas y orientaciones sobre cómo garantizar impactos positivos en la protección de los niños.</a:t>
            </a:r>
          </a:p>
          <a:p>
            <a:pPr marL="181240" indent="-181240">
              <a:buFont typeface="Arial"/>
              <a:buChar char="•"/>
            </a:pPr>
            <a:r>
              <a:rPr lang="es-PA" baseline="0" dirty="0"/>
              <a:t>Se tenía la sensación de que los problemas relacionados con las normas de género y los derechos de las niñas y los niños que se identifican como lesbianas, homosexuales, </a:t>
            </a:r>
            <a:r>
              <a:rPr lang="es-PA" baseline="0" dirty="0" err="1"/>
              <a:t>transgénero</a:t>
            </a:r>
            <a:r>
              <a:rPr lang="es-PA" baseline="0" dirty="0"/>
              <a:t>, bisexuales o intersexuales tenían que abordarse de manera sensible a lo largo de este trabajo clave.</a:t>
            </a:r>
          </a:p>
          <a:p>
            <a:pPr marL="181240" indent="-181240">
              <a:buFont typeface="Arial"/>
              <a:buChar char="•"/>
            </a:pPr>
            <a:r>
              <a:rPr lang="es-PA" baseline="0" dirty="0"/>
              <a:t>Con la creciente crisis climática, los profesionales querían orientación acerca de cómo incluir esto en su análisis y, cuando sea posible, también programar. Las niñas y niños están en movimiento; las áreas urbanas no necesariamente pueden ser reutilizadas tan rápidamente como los nuevos entornos de campamento – la programación móvil había recibido poca atención en la edición de 2012 y, sin embargo, tiene un gran potencial como un enfoque para la prestación de servicios</a:t>
            </a:r>
            <a:endParaRPr lang="en-US" baseline="0" dirty="0"/>
          </a:p>
          <a:p>
            <a:pPr defTabSz="966612">
              <a:defRPr/>
            </a:pPr>
            <a:endParaRPr lang="en-US" baseline="0" dirty="0"/>
          </a:p>
          <a:p>
            <a:pPr defTabSz="966612">
              <a:defRPr/>
            </a:pPr>
            <a:r>
              <a:rPr lang="es-PA" baseline="0" dirty="0"/>
              <a:t>TODOS LOS FACILITADORES DICEN: La actualización constante de la base de evidencia colectiva aumenta la calidad de nuestra programación, comunicación, defensa, monitoreo, evaluación y aprendizaje. Una vez que se identificaron estas brechas, la Alianza mundial para la Protección de la niñez y adolescencia en la Acción Humanitaria, que es el guardián del NMPNA, decidió iniciar un proceso de revisión</a:t>
            </a:r>
            <a:r>
              <a:rPr lang="en-US" baseline="0" dirty="0"/>
              <a: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288548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00:10</a:t>
            </a:r>
          </a:p>
          <a:p>
            <a:endParaRPr lang="en-US" b="1" dirty="0"/>
          </a:p>
          <a:p>
            <a:pPr defTabSz="966612">
              <a:defRPr/>
            </a:pPr>
            <a:r>
              <a:rPr lang="es-PA" dirty="0"/>
              <a:t>DIGA: Es un contexto que cambia rápidamente en el que viven los niños y en el que ocurren los desastres humanitarios.</a:t>
            </a:r>
          </a:p>
          <a:p>
            <a:pPr defTabSz="966612">
              <a:defRPr/>
            </a:pPr>
            <a:r>
              <a:rPr lang="es-PA" dirty="0"/>
              <a:t> </a:t>
            </a:r>
          </a:p>
          <a:p>
            <a:pPr defTabSz="966612">
              <a:defRPr/>
            </a:pPr>
            <a:r>
              <a:rPr lang="es-PA" dirty="0"/>
              <a:t>Hay más niñas y niños que son refugiados, apátridas, desplazados internos o en movimiento que nunca antes. Viajan solos, con familias, con miembros distantes de su comunidad. Su recepción no siempre es acogedora y hay muchos tipos de barreras. Pueden estar luchando por la supervivencia, el desarrollo y la protección y, sin embargo, carecen de acceso a los sistemas y servicios que deberían ayudarlos.</a:t>
            </a:r>
          </a:p>
          <a:p>
            <a:pPr defTabSz="966612">
              <a:defRPr/>
            </a:pPr>
            <a:endParaRPr lang="es-PA" dirty="0"/>
          </a:p>
          <a:p>
            <a:pPr defTabSz="966612">
              <a:defRPr/>
            </a:pPr>
            <a:r>
              <a:rPr lang="es-PA" dirty="0"/>
              <a:t>La crisis del ébola de 2014-2016 en África occidental señaló algunas debilidades clave en la respuesta de protección de la niñez y adolescencia. La Alianza encargó una investigación y entrelazó los hallazgos en la edición de 2019.</a:t>
            </a:r>
          </a:p>
          <a:p>
            <a:pPr defTabSz="966612">
              <a:defRPr/>
            </a:pPr>
            <a:endParaRPr lang="es-PA" dirty="0"/>
          </a:p>
          <a:p>
            <a:pPr defTabSz="966612">
              <a:defRPr/>
            </a:pPr>
            <a:r>
              <a:rPr lang="es-PA" dirty="0"/>
              <a:t>Cada vez más niñas y niños, incluidos refugiados, niñas y niños apátridas y desplazados, viven en zonas urbanas. La urbanización puede traer riesgos particulares de aislamiento, propagación de enfermedades, ser señalado como extranjero u otro, etc.</a:t>
            </a:r>
          </a:p>
          <a:p>
            <a:pPr defTabSz="966612">
              <a:defRPr/>
            </a:pPr>
            <a:endParaRPr lang="es-PA" dirty="0"/>
          </a:p>
          <a:p>
            <a:pPr defTabSz="966612">
              <a:defRPr/>
            </a:pPr>
            <a:r>
              <a:rPr lang="es-PA" dirty="0"/>
              <a:t>El internet, transferencias de efectivo por teléfono, las redes sociales parecen estar en todas partes. Plantean la cuestión de cómo aprovechamos la tecnología en rápida evolución para proteger mejor a las niñas y niños en contextos humanitarios. ¿Con quién necesitamos trabajar más estrechamente? ¿Cuáles son algunos de los riesgos de protección y las preocupaciones éticas relacionadas con el uso de la tecnología y la gestión de la información (por ejemplo, preocupaciones relacionadas con la privacidad y la protección de datos)? Todas estas áreas requieren una cuidadosa reflexión y adaptación por parte de los actores humanitarios</a:t>
            </a:r>
            <a:r>
              <a:rPr lang="en-US" baseline="0" dirty="0"/>
              <a:t>. </a:t>
            </a:r>
          </a:p>
          <a:p>
            <a:endParaRPr lang="en-US" baseline="0" dirty="0"/>
          </a:p>
          <a:p>
            <a:endParaRPr lang="en-US" dirty="0"/>
          </a:p>
          <a:p>
            <a:r>
              <a:rPr lang="en-US" i="1" dirty="0"/>
              <a:t>Si hay </a:t>
            </a:r>
            <a:r>
              <a:rPr lang="en-US" i="1" dirty="0" err="1"/>
              <a:t>tiempo</a:t>
            </a:r>
            <a:r>
              <a:rPr lang="en-US" i="1" dirty="0"/>
              <a:t>, </a:t>
            </a:r>
            <a:r>
              <a:rPr lang="en-US" dirty="0"/>
              <a:t>ASK: </a:t>
            </a:r>
            <a:r>
              <a:rPr lang="es-PA" dirty="0"/>
              <a:t>PREGUNTE: ¿Alguien quiere compartir un ejemplo de cómo ha cambiado el contexto aquí?</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00:12</a:t>
            </a:r>
          </a:p>
          <a:p>
            <a:endParaRPr lang="en-US" b="1" dirty="0"/>
          </a:p>
          <a:p>
            <a:r>
              <a:rPr lang="es-PA" dirty="0"/>
              <a:t>DIGA:</a:t>
            </a:r>
          </a:p>
          <a:p>
            <a:r>
              <a:rPr lang="es-PA" dirty="0"/>
              <a:t>La revisión fue un proceso que tomó 2 años.</a:t>
            </a:r>
          </a:p>
          <a:p>
            <a:r>
              <a:rPr lang="es-PA" dirty="0"/>
              <a:t>1900 personas participaron en grupos de revisión o en la consulta en línea o fueron algunas de las 1100 personas que se reunieron país por país para discutir diferentes proyectos de normas en el verano de 2018. La mayoría era personal de protección infantil, incluidos 150 funcionarios de las autoridades locales.</a:t>
            </a:r>
          </a:p>
          <a:p>
            <a:r>
              <a:rPr lang="es-PA" dirty="0"/>
              <a:t>Además, se organizaron sesiones con más de 300 niños y cuidadores en Kenia, Siria y Armenia.</a:t>
            </a:r>
          </a:p>
          <a:p>
            <a:r>
              <a:rPr lang="es-PA" dirty="0"/>
              <a:t>Hubo 6 borradores completos y muchos más borradores de normas individuales</a:t>
            </a:r>
          </a:p>
          <a:p>
            <a:r>
              <a:rPr lang="en-US" baseline="0" dirty="0"/>
              <a: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a:p>
        </p:txBody>
      </p:sp>
    </p:spTree>
    <p:extLst>
      <p:ext uri="{BB962C8B-B14F-4D97-AF65-F5344CB8AC3E}">
        <p14:creationId xmlns:p14="http://schemas.microsoft.com/office/powerpoint/2010/main" val="524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dirty="0"/>
              <a:t>DIGA: Entonces aquí está, el mismo gran manual, y sí, un poco más largo y pesado!</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a:p>
        </p:txBody>
      </p:sp>
    </p:spTree>
    <p:extLst>
      <p:ext uri="{BB962C8B-B14F-4D97-AF65-F5344CB8AC3E}">
        <p14:creationId xmlns:p14="http://schemas.microsoft.com/office/powerpoint/2010/main" val="174484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00:14</a:t>
            </a:r>
          </a:p>
          <a:p>
            <a:endParaRPr lang="en-US" baseline="0" dirty="0"/>
          </a:p>
          <a:p>
            <a:r>
              <a:rPr lang="es-PA" baseline="0" dirty="0"/>
              <a:t>DIGA:</a:t>
            </a:r>
          </a:p>
          <a:p>
            <a:r>
              <a:rPr lang="es-PA" baseline="0" dirty="0"/>
              <a:t>Los donantes, los gobiernos locales, los colegas de otros sectores y nuestros propios beneficiarios quieren saber qué estamos haciendo y por qué. El NMPNA es nuestro punto de referencia. El lanzamiento de la edición de 2019 tiene el interés de liderar nuestra responsabilidad, especialmente para las niñas y niños.</a:t>
            </a:r>
          </a:p>
          <a:p>
            <a:r>
              <a:rPr lang="es-PA" baseline="0" dirty="0"/>
              <a:t>La contextualización fue a menudo un proceso largo y detallado que construyó una comprensión más profunda de la protección infantil en el contexto específico para una amplia gama de actores; pero ocasionalmente se tocaba ligera y muy rápidamente. Se alienta a los grupos nacionales de coordinación a adaptar la edición de 2019 en los próximos años. Comuníquese con sus colegas localmente y luego busque la orientación del equipo global de NMPNA</a:t>
            </a:r>
          </a:p>
          <a:p>
            <a:r>
              <a:rPr lang="en-US" baseline="0" dirty="0"/>
              <a:t>.</a:t>
            </a:r>
          </a:p>
          <a:p>
            <a:pPr defTabSz="966612">
              <a:defRPr/>
            </a:pPr>
            <a:endParaRPr lang="en-CA"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a:p>
        </p:txBody>
      </p:sp>
    </p:spTree>
    <p:extLst>
      <p:ext uri="{BB962C8B-B14F-4D97-AF65-F5344CB8AC3E}">
        <p14:creationId xmlns:p14="http://schemas.microsoft.com/office/powerpoint/2010/main" val="288548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00:16</a:t>
            </a:r>
          </a:p>
          <a:p>
            <a:endParaRPr lang="en-US" dirty="0"/>
          </a:p>
          <a:p>
            <a:r>
              <a:rPr lang="es-PA" dirty="0"/>
              <a:t>DIGA:</a:t>
            </a:r>
          </a:p>
          <a:p>
            <a:r>
              <a:rPr lang="es-PA" dirty="0"/>
              <a:t>85 agencias participaron en el proceso de revisión. Esta edición no fue posible sin ese alto nivel de esfuerzo y, en última instancia, sin el compromiso de usar el documento. Nuestra agencia respalda el NMPNA y se espera que todo el personal lo use como una herramienta de orientación central.</a:t>
            </a:r>
          </a:p>
          <a:p>
            <a:r>
              <a:rPr lang="es-PA" dirty="0"/>
              <a:t>Donde sea relevante, el NMPNA se alineó con las 7 estrategias de INSPIRE para terminar con la violencia contra las niñas y niños, y verá los íconos de esa iniciativa dispersos en este texto. La Norma Humanitaria Básica sobre Calidad y Responsabilidad se destaca en la Introducción, pero resuena en todo el manual</a:t>
            </a:r>
          </a:p>
          <a:p>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a:p>
        </p:txBody>
      </p:sp>
    </p:spTree>
    <p:extLst>
      <p:ext uri="{BB962C8B-B14F-4D97-AF65-F5344CB8AC3E}">
        <p14:creationId xmlns:p14="http://schemas.microsoft.com/office/powerpoint/2010/main" val="46591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00:17 </a:t>
            </a:r>
          </a:p>
          <a:p>
            <a:endParaRPr lang="en-US" b="1" dirty="0"/>
          </a:p>
          <a:p>
            <a:r>
              <a:rPr lang="es-PA" baseline="0" dirty="0"/>
              <a:t>DIGA: Realmente sentimos que la estructura y el diseño de 2012 han resistido la prueba del tiempo</a:t>
            </a:r>
            <a:endParaRPr lang="en-US" baseline="0" dirty="0"/>
          </a:p>
          <a:p>
            <a:endParaRPr lang="en-US" i="1" baseline="0" dirty="0"/>
          </a:p>
          <a:p>
            <a:r>
              <a:rPr lang="es-PA" i="1" dirty="0"/>
              <a:t>LEA la diapositiva y muestre a las personas que usan su copia del manual/aplicación/versión en línea</a:t>
            </a:r>
            <a:r>
              <a:rPr lang="en-US" i="1" baseline="0" dirty="0"/>
              <a:t>.</a:t>
            </a:r>
            <a:endParaRPr lang="en-US" i="1" dirty="0"/>
          </a:p>
          <a:p>
            <a:endParaRPr lang="en-US" baseline="0" dirty="0"/>
          </a:p>
          <a:p>
            <a:r>
              <a:rPr lang="es-PA" baseline="0" dirty="0"/>
              <a:t>DIGA: Queremos que la gente entienda que mientras el contenido se haya actualizado, la estructura y el diseño se sentirán familiares</a:t>
            </a:r>
            <a:r>
              <a:rPr lang="en-US" baseline="0" dirty="0"/>
              <a:t>.</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a:p>
        </p:txBody>
      </p:sp>
    </p:spTree>
    <p:extLst>
      <p:ext uri="{BB962C8B-B14F-4D97-AF65-F5344CB8AC3E}">
        <p14:creationId xmlns:p14="http://schemas.microsoft.com/office/powerpoint/2010/main" val="2390023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4/6/2020</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4/6/2020</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4/6/2020</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4/6/2020</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36.jpeg"/><Relationship Id="rId5" Type="http://schemas.openxmlformats.org/officeDocument/2006/relationships/image" Target="../media/image6.png"/><Relationship Id="rId4" Type="http://schemas.openxmlformats.org/officeDocument/2006/relationships/hyperlink" Target="https://alliancecpha.org/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0950E7-F7F8-D941-8A0C-E5E6B01A0935}"/>
              </a:ext>
            </a:extLst>
          </p:cNvPr>
          <p:cNvSpPr/>
          <p:nvPr/>
        </p:nvSpPr>
        <p:spPr>
          <a:xfrm>
            <a:off x="4512366" y="3588025"/>
            <a:ext cx="7679634" cy="291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76E0D17-7775-9D44-810C-23EBD0326BB0}"/>
              </a:ext>
            </a:extLst>
          </p:cNvPr>
          <p:cNvPicPr>
            <a:picLocks noChangeAspect="1"/>
          </p:cNvPicPr>
          <p:nvPr/>
        </p:nvPicPr>
        <p:blipFill>
          <a:blip r:embed="rId3"/>
          <a:srcRect/>
          <a:stretch/>
        </p:blipFill>
        <p:spPr>
          <a:xfrm>
            <a:off x="4512366" y="4493042"/>
            <a:ext cx="7629434" cy="1836795"/>
          </a:xfrm>
          <a:prstGeom prst="rect">
            <a:avLst/>
          </a:prstGeom>
        </p:spPr>
      </p:pic>
      <p:pic>
        <p:nvPicPr>
          <p:cNvPr id="4" name="Picture 6" descr="lines.tiff"/>
          <p:cNvPicPr>
            <a:picLocks noChangeAspect="1"/>
          </p:cNvPicPr>
          <p:nvPr/>
        </p:nvPicPr>
        <p:blipFill>
          <a:blip r:embed="rId4">
            <a:extLst>
              <a:ext uri="{28A0092B-C50C-407E-A947-70E740481C1C}">
                <a14:useLocalDpi xmlns:a14="http://schemas.microsoft.com/office/drawing/2010/main" val="0"/>
              </a:ext>
            </a:extLst>
          </a:blip>
          <a:srcRect b="16344"/>
          <a:stretch>
            <a:fillRect/>
          </a:stretch>
        </p:blipFill>
        <p:spPr bwMode="auto">
          <a:xfrm>
            <a:off x="4893888" y="186381"/>
            <a:ext cx="67151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12366" y="1616477"/>
            <a:ext cx="7359741" cy="1569660"/>
          </a:xfrm>
          <a:prstGeom prst="rect">
            <a:avLst/>
          </a:prstGeom>
          <a:noFill/>
        </p:spPr>
        <p:txBody>
          <a:bodyPr wrap="square" rtlCol="0">
            <a:spAutoFit/>
          </a:bodyPr>
          <a:lstStyle/>
          <a:p>
            <a:pPr algn="ctr"/>
            <a:r>
              <a:rPr lang="es-PA" sz="4800" dirty="0"/>
              <a:t>¿Qué hay de nuevo en la</a:t>
            </a:r>
          </a:p>
          <a:p>
            <a:pPr algn="ctr"/>
            <a:r>
              <a:rPr lang="es-PA" sz="4800" dirty="0"/>
              <a:t>Edición 2019 del NMPNA?</a:t>
            </a:r>
          </a:p>
        </p:txBody>
      </p:sp>
    </p:spTree>
    <p:extLst>
      <p:ext uri="{BB962C8B-B14F-4D97-AF65-F5344CB8AC3E}">
        <p14:creationId xmlns:p14="http://schemas.microsoft.com/office/powerpoint/2010/main" val="29130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84417" y="528638"/>
            <a:ext cx="3097412" cy="4799266"/>
          </a:xfrm>
        </p:spPr>
        <p:txBody>
          <a:bodyPr/>
          <a:lstStyle/>
          <a:p>
            <a:r>
              <a:rPr lang="en-US" dirty="0" err="1"/>
              <a:t>Edición</a:t>
            </a:r>
            <a:r>
              <a:rPr lang="en-US" dirty="0"/>
              <a:t> 2019</a:t>
            </a:r>
          </a:p>
          <a:p>
            <a:endParaRPr lang="en-US" dirty="0"/>
          </a:p>
          <a:p>
            <a:r>
              <a:rPr lang="en-US" dirty="0"/>
              <a:t>El </a:t>
            </a:r>
            <a:r>
              <a:rPr lang="en-US" dirty="0" err="1"/>
              <a:t>mismo</a:t>
            </a:r>
            <a:r>
              <a:rPr lang="en-US" dirty="0"/>
              <a:t> gran </a:t>
            </a:r>
            <a:r>
              <a:rPr lang="en-US" dirty="0" err="1"/>
              <a:t>diseño</a:t>
            </a:r>
            <a:endParaRPr lang="en-US" dirty="0"/>
          </a:p>
        </p:txBody>
      </p:sp>
      <p:sp>
        <p:nvSpPr>
          <p:cNvPr id="7" name="Text Placeholder 6"/>
          <p:cNvSpPr>
            <a:spLocks noGrp="1"/>
          </p:cNvSpPr>
          <p:nvPr>
            <p:ph type="body" sz="quarter" idx="11"/>
          </p:nvPr>
        </p:nvSpPr>
        <p:spPr>
          <a:xfrm>
            <a:off x="3717924" y="105302"/>
            <a:ext cx="7300912" cy="656695"/>
          </a:xfrm>
        </p:spPr>
        <p:txBody>
          <a:bodyPr/>
          <a:lstStyle/>
          <a:p>
            <a:r>
              <a:rPr lang="en-US" dirty="0" err="1"/>
              <a:t>Adivine</a:t>
            </a:r>
            <a:r>
              <a:rPr lang="en-US" dirty="0"/>
              <a:t> el </a:t>
            </a:r>
            <a:r>
              <a:rPr lang="en-US" dirty="0" err="1"/>
              <a:t>ícono</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48" y="2818179"/>
            <a:ext cx="1980830" cy="2509725"/>
          </a:xfrm>
          <a:prstGeom prst="rect">
            <a:avLst/>
          </a:prstGeom>
        </p:spPr>
      </p:pic>
      <p:pic>
        <p:nvPicPr>
          <p:cNvPr id="9" name="Picture 8" descr="Screen Shot 2019-10-08 at 5.14.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2514600"/>
            <a:ext cx="1710267" cy="2164895"/>
          </a:xfrm>
          <a:prstGeom prst="rect">
            <a:avLst/>
          </a:prstGeom>
        </p:spPr>
      </p:pic>
      <p:pic>
        <p:nvPicPr>
          <p:cNvPr id="10" name="Picture 9" descr="Screen Shot 2019-10-08 at 5.14.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2512" y="1117597"/>
            <a:ext cx="1733071" cy="1710267"/>
          </a:xfrm>
          <a:prstGeom prst="rect">
            <a:avLst/>
          </a:prstGeom>
        </p:spPr>
      </p:pic>
      <p:pic>
        <p:nvPicPr>
          <p:cNvPr id="11" name="Picture 10" descr="Screen Shot 2019-10-08 at 5.14.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5982" y="321732"/>
            <a:ext cx="1645709" cy="1316567"/>
          </a:xfrm>
          <a:prstGeom prst="rect">
            <a:avLst/>
          </a:prstGeom>
        </p:spPr>
      </p:pic>
      <p:pic>
        <p:nvPicPr>
          <p:cNvPr id="12" name="Picture 11" descr="Screen Shot 2019-10-08 at 5.14.0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9499" y="896518"/>
            <a:ext cx="1634067" cy="1483561"/>
          </a:xfrm>
          <a:prstGeom prst="rect">
            <a:avLst/>
          </a:prstGeom>
        </p:spPr>
      </p:pic>
      <p:pic>
        <p:nvPicPr>
          <p:cNvPr id="13" name="Picture 12" descr="Screen Shot 2019-10-08 at 5.14.0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512" y="3973236"/>
            <a:ext cx="1808238" cy="1557867"/>
          </a:xfrm>
          <a:prstGeom prst="rect">
            <a:avLst/>
          </a:prstGeom>
        </p:spPr>
      </p:pic>
      <p:pic>
        <p:nvPicPr>
          <p:cNvPr id="14" name="Picture 13" descr="Screen Shot 2019-10-08 at 5.13.57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0232" y="2279487"/>
            <a:ext cx="1672167" cy="1517813"/>
          </a:xfrm>
          <a:prstGeom prst="rect">
            <a:avLst/>
          </a:prstGeom>
        </p:spPr>
      </p:pic>
      <p:pic>
        <p:nvPicPr>
          <p:cNvPr id="15" name="Picture 14" descr="Screen Shot 2019-10-08 at 5.13.53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4965" y="5454903"/>
            <a:ext cx="1557867" cy="1393881"/>
          </a:xfrm>
          <a:prstGeom prst="rect">
            <a:avLst/>
          </a:prstGeom>
        </p:spPr>
      </p:pic>
      <p:pic>
        <p:nvPicPr>
          <p:cNvPr id="16" name="Picture 15" descr="Screen Shot 2019-10-08 at 5.13.4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8332" y="4131732"/>
            <a:ext cx="2463800" cy="1642533"/>
          </a:xfrm>
          <a:prstGeom prst="rect">
            <a:avLst/>
          </a:prstGeom>
        </p:spPr>
      </p:pic>
    </p:spTree>
    <p:extLst>
      <p:ext uri="{BB962C8B-B14F-4D97-AF65-F5344CB8AC3E}">
        <p14:creationId xmlns:p14="http://schemas.microsoft.com/office/powerpoint/2010/main" val="21570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2" y="528638"/>
            <a:ext cx="7647465" cy="1271587"/>
          </a:xfrm>
        </p:spPr>
        <p:txBody>
          <a:bodyPr>
            <a:normAutofit/>
          </a:bodyPr>
          <a:lstStyle/>
          <a:p>
            <a:r>
              <a:rPr lang="en-US" dirty="0"/>
              <a:t>The same great design</a:t>
            </a:r>
          </a:p>
        </p:txBody>
      </p:sp>
      <p:sp>
        <p:nvSpPr>
          <p:cNvPr id="6" name="Text Placeholder 5"/>
          <p:cNvSpPr>
            <a:spLocks noGrp="1"/>
          </p:cNvSpPr>
          <p:nvPr>
            <p:ph type="body" sz="quarter" idx="13"/>
          </p:nvPr>
        </p:nvSpPr>
        <p:spPr/>
        <p:txBody>
          <a:bodyPr/>
          <a:lstStyle/>
          <a:p>
            <a:r>
              <a:rPr lang="en-US" dirty="0"/>
              <a:t>2019 edition</a:t>
            </a:r>
          </a:p>
        </p:txBody>
      </p:sp>
      <p:pic>
        <p:nvPicPr>
          <p:cNvPr id="7" name="Picture 6" descr="Screen Shot 2019-10-08 at 5.13.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581" y="2411779"/>
            <a:ext cx="1980830" cy="2509725"/>
          </a:xfrm>
          <a:prstGeom prst="rect">
            <a:avLst/>
          </a:prstGeom>
        </p:spPr>
      </p:pic>
      <p:sp>
        <p:nvSpPr>
          <p:cNvPr id="9" name="TextBox 8"/>
          <p:cNvSpPr txBox="1"/>
          <p:nvPr/>
        </p:nvSpPr>
        <p:spPr>
          <a:xfrm>
            <a:off x="5965373" y="4385733"/>
            <a:ext cx="5782603" cy="2246769"/>
          </a:xfrm>
          <a:prstGeom prst="rect">
            <a:avLst/>
          </a:prstGeom>
          <a:solidFill>
            <a:srgbClr val="95CD7A"/>
          </a:solidFill>
        </p:spPr>
        <p:txBody>
          <a:bodyPr wrap="square" rtlCol="0">
            <a:spAutoFit/>
          </a:bodyPr>
          <a:lstStyle/>
          <a:p>
            <a:r>
              <a:rPr lang="es-PA" sz="2800" dirty="0">
                <a:solidFill>
                  <a:schemeClr val="accent5">
                    <a:lumMod val="75000"/>
                  </a:schemeClr>
                </a:solidFill>
              </a:rPr>
              <a:t>¡Esté atento a los iconos mientras revisa la edición 2019!</a:t>
            </a:r>
          </a:p>
          <a:p>
            <a:endParaRPr lang="es-PA" sz="2800" dirty="0">
              <a:solidFill>
                <a:schemeClr val="accent5">
                  <a:lumMod val="75000"/>
                </a:schemeClr>
              </a:solidFill>
            </a:endParaRPr>
          </a:p>
          <a:p>
            <a:r>
              <a:rPr lang="es-PA" sz="2800" dirty="0">
                <a:solidFill>
                  <a:schemeClr val="accent5">
                    <a:lumMod val="75000"/>
                  </a:schemeClr>
                </a:solidFill>
              </a:rPr>
              <a:t>Considere: ¿qué significan para sus formas de trabajo?</a:t>
            </a:r>
          </a:p>
        </p:txBody>
      </p:sp>
      <p:sp>
        <p:nvSpPr>
          <p:cNvPr id="3" name="TextBox 2"/>
          <p:cNvSpPr txBox="1"/>
          <p:nvPr/>
        </p:nvSpPr>
        <p:spPr>
          <a:xfrm>
            <a:off x="1625600" y="290283"/>
            <a:ext cx="10450286" cy="2062103"/>
          </a:xfrm>
          <a:prstGeom prst="rect">
            <a:avLst/>
          </a:prstGeom>
          <a:solidFill>
            <a:schemeClr val="bg1"/>
          </a:solidFill>
        </p:spPr>
        <p:txBody>
          <a:bodyPr wrap="square" rtlCol="0">
            <a:spAutoFit/>
          </a:bodyPr>
          <a:lstStyle/>
          <a:p>
            <a:r>
              <a:rPr lang="es-ES" sz="1600" b="1" dirty="0">
                <a:latin typeface="Arial" panose="020B0604020202020204" pitchFamily="34" charset="0"/>
                <a:cs typeface="Arial" panose="020B0604020202020204" pitchFamily="34" charset="0"/>
              </a:rPr>
              <a:t>Adolescencia</a:t>
            </a:r>
            <a:r>
              <a:rPr lang="es-ES" sz="1600" dirty="0">
                <a:latin typeface="Arial" panose="020B0604020202020204" pitchFamily="34" charset="0"/>
                <a:cs typeface="Arial" panose="020B0604020202020204" pitchFamily="34" charset="0"/>
              </a:rPr>
              <a:t>: todos las niñas y niños de 9 a 17 años.</a:t>
            </a:r>
          </a:p>
          <a:p>
            <a:endParaRPr lang="es-ES" sz="1600" dirty="0">
              <a:latin typeface="Arial" panose="020B0604020202020204" pitchFamily="34" charset="0"/>
              <a:cs typeface="Arial" panose="020B0604020202020204" pitchFamily="34" charset="0"/>
            </a:endParaRPr>
          </a:p>
          <a:p>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Gestión de casos</a:t>
            </a:r>
          </a:p>
          <a:p>
            <a:endParaRPr lang="es-ES" sz="1600" dirty="0">
              <a:latin typeface="Arial" panose="020B0604020202020204" pitchFamily="34" charset="0"/>
              <a:cs typeface="Arial" panose="020B0604020202020204" pitchFamily="34" charset="0"/>
            </a:endParaRPr>
          </a:p>
          <a:p>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Desplazamiento</a:t>
            </a:r>
            <a:r>
              <a:rPr lang="es-ES" sz="1600" dirty="0">
                <a:latin typeface="Arial" panose="020B0604020202020204" pitchFamily="34" charset="0"/>
                <a:cs typeface="Arial" panose="020B0604020202020204" pitchFamily="34" charset="0"/>
              </a:rPr>
              <a:t>: personas que se ven obligadas a huir de su lugar habitual de residencia, incluidos los solicitantes de asilo, los refugiados y los desplazados internos.</a:t>
            </a:r>
            <a:endParaRPr lang="es-PA" sz="1600" dirty="0">
              <a:latin typeface="Arial" panose="020B0604020202020204" pitchFamily="34" charset="0"/>
              <a:cs typeface="Arial" panose="020B0604020202020204" pitchFamily="34" charset="0"/>
            </a:endParaRPr>
          </a:p>
        </p:txBody>
      </p:sp>
      <p:sp>
        <p:nvSpPr>
          <p:cNvPr id="5" name="TextBox 4"/>
          <p:cNvSpPr txBox="1"/>
          <p:nvPr/>
        </p:nvSpPr>
        <p:spPr>
          <a:xfrm>
            <a:off x="1625600" y="2527891"/>
            <a:ext cx="5341257" cy="1323439"/>
          </a:xfrm>
          <a:prstGeom prst="rect">
            <a:avLst/>
          </a:prstGeom>
          <a:solidFill>
            <a:schemeClr val="bg1"/>
          </a:solidFill>
        </p:spPr>
        <p:txBody>
          <a:bodyPr wrap="square" rtlCol="0">
            <a:spAutoFit/>
          </a:bodyPr>
          <a:lstStyle/>
          <a:p>
            <a:r>
              <a:rPr lang="es-ES" sz="1600" b="1" dirty="0">
                <a:latin typeface="Arial" panose="020B0604020202020204" pitchFamily="34" charset="0"/>
                <a:cs typeface="Arial" panose="020B0604020202020204" pitchFamily="34" charset="0"/>
              </a:rPr>
              <a:t>Primera infancia</a:t>
            </a:r>
            <a:r>
              <a:rPr lang="es-ES" sz="1600" dirty="0">
                <a:latin typeface="Arial" panose="020B0604020202020204" pitchFamily="34" charset="0"/>
                <a:cs typeface="Arial" panose="020B0604020202020204" pitchFamily="34" charset="0"/>
              </a:rPr>
              <a:t>: todos las niñas y niños de 0 a 8 años</a:t>
            </a:r>
          </a:p>
          <a:p>
            <a:endParaRPr lang="es-ES" sz="1600" dirty="0">
              <a:latin typeface="Arial" panose="020B0604020202020204" pitchFamily="34" charset="0"/>
              <a:cs typeface="Arial" panose="020B0604020202020204" pitchFamily="34" charset="0"/>
            </a:endParaRPr>
          </a:p>
          <a:p>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Indicadores</a:t>
            </a:r>
            <a:br>
              <a:rPr lang="es-ES" sz="1600" dirty="0">
                <a:latin typeface="Arial" panose="020B0604020202020204" pitchFamily="34" charset="0"/>
                <a:cs typeface="Arial" panose="020B0604020202020204" pitchFamily="34" charset="0"/>
              </a:rPr>
            </a:br>
            <a:endParaRPr lang="es-PA" sz="1600" dirty="0">
              <a:latin typeface="Arial" panose="020B0604020202020204" pitchFamily="34" charset="0"/>
              <a:cs typeface="Arial" panose="020B0604020202020204" pitchFamily="34" charset="0"/>
            </a:endParaRPr>
          </a:p>
        </p:txBody>
      </p:sp>
      <p:sp>
        <p:nvSpPr>
          <p:cNvPr id="10" name="TextBox 9"/>
          <p:cNvSpPr txBox="1"/>
          <p:nvPr/>
        </p:nvSpPr>
        <p:spPr>
          <a:xfrm>
            <a:off x="1625600" y="4026122"/>
            <a:ext cx="4339773" cy="2308324"/>
          </a:xfrm>
          <a:prstGeom prst="rect">
            <a:avLst/>
          </a:prstGeom>
          <a:solidFill>
            <a:schemeClr val="bg1"/>
          </a:solidFill>
        </p:spPr>
        <p:txBody>
          <a:bodyPr wrap="square" rtlCol="0">
            <a:spAutoFit/>
          </a:bodyPr>
          <a:lstStyle/>
          <a:p>
            <a:r>
              <a:rPr lang="es-ES" sz="1600" b="1" dirty="0">
                <a:latin typeface="Arial" panose="020B0604020202020204" pitchFamily="34" charset="0"/>
                <a:cs typeface="Arial" panose="020B0604020202020204" pitchFamily="34" charset="0"/>
              </a:rPr>
              <a:t>Brotes de enfermedades infecciosas</a:t>
            </a:r>
          </a:p>
          <a:p>
            <a:endParaRPr lang="es-ES" sz="1600" dirty="0">
              <a:latin typeface="Arial" panose="020B0604020202020204" pitchFamily="34" charset="0"/>
              <a:cs typeface="Arial" panose="020B0604020202020204" pitchFamily="34" charset="0"/>
            </a:endParaRPr>
          </a:p>
          <a:p>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Prevención </a:t>
            </a:r>
            <a:r>
              <a:rPr lang="es-ES" sz="1600" dirty="0">
                <a:latin typeface="Arial" panose="020B0604020202020204" pitchFamily="34" charset="0"/>
                <a:cs typeface="Arial" panose="020B0604020202020204" pitchFamily="34" charset="0"/>
              </a:rPr>
              <a:t>de riesgos de protección infantil</a:t>
            </a:r>
          </a:p>
          <a:p>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Salvaguardia</a:t>
            </a:r>
          </a:p>
          <a:p>
            <a:endParaRPr lang="es-P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90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p:blipFill>
        <p:spPr bwMode="auto">
          <a:xfrm>
            <a:off x="693071" y="2868722"/>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a:spLocks noGrp="1"/>
          </p:cNvSpPr>
          <p:nvPr>
            <p:ph type="body" sz="quarter" idx="13"/>
          </p:nvPr>
        </p:nvSpPr>
        <p:spPr>
          <a:xfrm>
            <a:off x="351906" y="1019755"/>
            <a:ext cx="2970847" cy="807497"/>
          </a:xfrm>
        </p:spPr>
        <p:txBody>
          <a:bodyPr>
            <a:normAutofit fontScale="92500"/>
          </a:bodyPr>
          <a:lstStyle/>
          <a:p>
            <a:r>
              <a:rPr lang="en-US" dirty="0" err="1"/>
              <a:t>Edición</a:t>
            </a:r>
            <a:r>
              <a:rPr lang="en-US" dirty="0"/>
              <a:t> 2012</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63" y="2868722"/>
            <a:ext cx="2232531" cy="323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srcRect/>
          <a:stretch/>
        </p:blipFill>
        <p:spPr bwMode="auto">
          <a:xfrm>
            <a:off x="3506581" y="0"/>
            <a:ext cx="87173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6940" y="0"/>
            <a:ext cx="8646977"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Placeholder 7">
            <a:extLst>
              <a:ext uri="{FF2B5EF4-FFF2-40B4-BE49-F238E27FC236}">
                <a16:creationId xmlns:a16="http://schemas.microsoft.com/office/drawing/2014/main" id="{3D305DB3-62FD-4112-80CB-DB800C84B269}"/>
              </a:ext>
            </a:extLst>
          </p:cNvPr>
          <p:cNvSpPr txBox="1">
            <a:spLocks/>
          </p:cNvSpPr>
          <p:nvPr/>
        </p:nvSpPr>
        <p:spPr>
          <a:xfrm>
            <a:off x="351906" y="1695951"/>
            <a:ext cx="2970847" cy="80749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chemeClr val="bg1"/>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t>Edición</a:t>
            </a:r>
            <a:r>
              <a:rPr lang="en-US" dirty="0"/>
              <a:t> 2019</a:t>
            </a:r>
          </a:p>
        </p:txBody>
      </p:sp>
    </p:spTree>
    <p:extLst>
      <p:ext uri="{BB962C8B-B14F-4D97-AF65-F5344CB8AC3E}">
        <p14:creationId xmlns:p14="http://schemas.microsoft.com/office/powerpoint/2010/main" val="31445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s-PA" dirty="0"/>
              <a:t>Nuestros 10 principios</a:t>
            </a:r>
          </a:p>
        </p:txBody>
      </p:sp>
      <p:sp>
        <p:nvSpPr>
          <p:cNvPr id="5" name="Text Placeholder 4"/>
          <p:cNvSpPr>
            <a:spLocks noGrp="1"/>
          </p:cNvSpPr>
          <p:nvPr>
            <p:ph type="body" sz="quarter" idx="12"/>
          </p:nvPr>
        </p:nvSpPr>
        <p:spPr/>
        <p:txBody>
          <a:bodyPr>
            <a:normAutofit/>
          </a:bodyPr>
          <a:lstStyle/>
          <a:p>
            <a:r>
              <a:rPr lang="es-PA" dirty="0"/>
              <a:t>No han cambiado pero ...</a:t>
            </a:r>
          </a:p>
          <a:p>
            <a:r>
              <a:rPr lang="es-PA" dirty="0"/>
              <a:t>Los 10 están agrupados como iguales</a:t>
            </a:r>
          </a:p>
          <a:p>
            <a:r>
              <a:rPr lang="es-PA" dirty="0"/>
              <a:t>Entrelazados en cada norma como recordatorio</a:t>
            </a:r>
          </a:p>
          <a:p>
            <a:endParaRPr lang="en-CA" dirty="0"/>
          </a:p>
          <a:p>
            <a:pPr marL="0" indent="0">
              <a:buNone/>
            </a:pPr>
            <a:endParaRPr lang="en-US" dirty="0"/>
          </a:p>
        </p:txBody>
      </p:sp>
      <p:sp>
        <p:nvSpPr>
          <p:cNvPr id="6" name="Text Placeholder 5"/>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0299"/>
            <a:ext cx="3552825" cy="322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00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err="1"/>
              <a:t>Introducción</a:t>
            </a:r>
            <a:r>
              <a:rPr lang="en-US" dirty="0"/>
              <a:t> general</a:t>
            </a:r>
          </a:p>
        </p:txBody>
      </p:sp>
      <p:sp>
        <p:nvSpPr>
          <p:cNvPr id="12" name="Text Placeholder 11"/>
          <p:cNvSpPr>
            <a:spLocks noGrp="1"/>
          </p:cNvSpPr>
          <p:nvPr>
            <p:ph type="body" sz="quarter" idx="12"/>
          </p:nvPr>
        </p:nvSpPr>
        <p:spPr>
          <a:xfrm>
            <a:off x="4100512" y="1553633"/>
            <a:ext cx="7699601" cy="4254500"/>
          </a:xfrm>
        </p:spPr>
        <p:txBody>
          <a:bodyPr/>
          <a:lstStyle/>
          <a:p>
            <a:r>
              <a:rPr lang="es-PA" dirty="0"/>
              <a:t>Proporciona una explicación más profunda de</a:t>
            </a:r>
            <a:r>
              <a:rPr lang="en-US" dirty="0"/>
              <a:t> </a:t>
            </a:r>
          </a:p>
          <a:p>
            <a:pPr lvl="1"/>
            <a:r>
              <a:rPr lang="es-PA" sz="2800" dirty="0"/>
              <a:t>Protección de la Niñez y Adolescencia en la Acción Humanitaria</a:t>
            </a:r>
          </a:p>
          <a:p>
            <a:pPr lvl="1"/>
            <a:r>
              <a:rPr lang="es-PA" sz="2800" dirty="0"/>
              <a:t>Su base jurídica internacional</a:t>
            </a:r>
          </a:p>
          <a:p>
            <a:pPr lvl="1"/>
            <a:r>
              <a:rPr lang="es-PA" sz="2800" dirty="0"/>
              <a:t>El NMPNA: para quién son, cómo se desarrollaron, cómo usarlos</a:t>
            </a:r>
          </a:p>
          <a:p>
            <a:pPr lvl="1"/>
            <a:r>
              <a:rPr lang="es-PA" sz="2800" dirty="0"/>
              <a:t>Conexiones con otros estándares</a:t>
            </a:r>
          </a:p>
          <a:p>
            <a:pPr lvl="1"/>
            <a:r>
              <a:rPr lang="es-PA" sz="2800" dirty="0"/>
              <a:t>Cuestiones transversales</a:t>
            </a:r>
          </a:p>
        </p:txBody>
      </p:sp>
      <p:sp>
        <p:nvSpPr>
          <p:cNvPr id="7" name="Text Placeholder 2"/>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pic>
        <p:nvPicPr>
          <p:cNvPr id="9" name="Picture 2"/>
          <p:cNvPicPr>
            <a:picLocks noChangeAspect="1" noChangeArrowheads="1"/>
          </p:cNvPicPr>
          <p:nvPr/>
        </p:nvPicPr>
        <p:blipFill>
          <a:blip r:embed="rId3"/>
          <a:srcRect/>
          <a:stretch/>
        </p:blipFill>
        <p:spPr bwMode="auto">
          <a:xfrm>
            <a:off x="758951" y="3118243"/>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89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226" y="257176"/>
            <a:ext cx="7493176" cy="1325563"/>
          </a:xfrm>
        </p:spPr>
        <p:txBody>
          <a:bodyPr/>
          <a:lstStyle/>
          <a:p>
            <a:r>
              <a:rPr lang="es-PA" dirty="0"/>
              <a:t>Pilar 1 – para garantizar una respuesta de calidad</a:t>
            </a:r>
            <a:endParaRPr lang="en-US" dirty="0"/>
          </a:p>
        </p:txBody>
      </p:sp>
      <p:sp>
        <p:nvSpPr>
          <p:cNvPr id="4" name="Text Placeholder 3"/>
          <p:cNvSpPr>
            <a:spLocks noGrp="1"/>
          </p:cNvSpPr>
          <p:nvPr>
            <p:ph type="body" sz="quarter" idx="12"/>
          </p:nvPr>
        </p:nvSpPr>
        <p:spPr>
          <a:xfrm>
            <a:off x="4340226" y="1907476"/>
            <a:ext cx="7493176" cy="4493324"/>
          </a:xfrm>
        </p:spPr>
        <p:txBody>
          <a:bodyPr>
            <a:normAutofit fontScale="92500" lnSpcReduction="20000"/>
          </a:bodyPr>
          <a:lstStyle/>
          <a:p>
            <a:r>
              <a:rPr lang="es-PA" dirty="0"/>
              <a:t>Norma 1: coordinación en entornos de grupos y refugiados</a:t>
            </a:r>
          </a:p>
          <a:p>
            <a:endParaRPr lang="es-PA" dirty="0"/>
          </a:p>
          <a:p>
            <a:r>
              <a:rPr lang="es-PA" dirty="0"/>
              <a:t>Norma 4: objetivos más fuertes de desarrollo y protección de la niñez y adolescencia</a:t>
            </a:r>
          </a:p>
          <a:p>
            <a:endParaRPr lang="es-PA" dirty="0"/>
          </a:p>
          <a:p>
            <a:r>
              <a:rPr lang="es-PA" dirty="0"/>
              <a:t>Norma 5: actualización significativa para reflejar nuevas herramientas de mensajería instantánea y preocupaciones éticas</a:t>
            </a:r>
          </a:p>
          <a:p>
            <a:endParaRPr lang="es-PA" dirty="0"/>
          </a:p>
          <a:p>
            <a:r>
              <a:rPr lang="es-PA" dirty="0"/>
              <a:t>En todo momento: Mayor énfasis en la protección de la niñez y adolescencia y la PEAS</a:t>
            </a:r>
            <a:endParaRPr lang="en-US" dirty="0"/>
          </a:p>
        </p:txBody>
      </p:sp>
      <p:pic>
        <p:nvPicPr>
          <p:cNvPr id="4098" name="Picture 2"/>
          <p:cNvPicPr>
            <a:picLocks noChangeAspect="1" noChangeArrowheads="1"/>
          </p:cNvPicPr>
          <p:nvPr/>
        </p:nvPicPr>
        <p:blipFill>
          <a:blip r:embed="rId3"/>
          <a:srcRect/>
          <a:stretch/>
        </p:blipFill>
        <p:spPr bwMode="auto">
          <a:xfrm>
            <a:off x="-2" y="-1017767"/>
            <a:ext cx="3753017" cy="787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52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a:t>Pilar 2 – riesgos de protección de la niñez y </a:t>
            </a:r>
            <a:r>
              <a:rPr lang="es-PA" dirty="0" err="1"/>
              <a:t>adolescenacia</a:t>
            </a:r>
            <a:endParaRPr lang="en-US" dirty="0"/>
          </a:p>
        </p:txBody>
      </p:sp>
      <p:pic>
        <p:nvPicPr>
          <p:cNvPr id="3" name="Picture 2" descr="Risk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71" y="1582739"/>
            <a:ext cx="5177602" cy="5168900"/>
          </a:xfrm>
          <a:prstGeom prst="rect">
            <a:avLst/>
          </a:prstGeom>
        </p:spPr>
      </p:pic>
      <p:pic>
        <p:nvPicPr>
          <p:cNvPr id="5122" name="Picture 2"/>
          <p:cNvPicPr>
            <a:picLocks noChangeAspect="1" noChangeArrowheads="1"/>
          </p:cNvPicPr>
          <p:nvPr/>
        </p:nvPicPr>
        <p:blipFill>
          <a:blip r:embed="rId4"/>
          <a:srcRect/>
          <a:stretch/>
        </p:blipFill>
        <p:spPr bwMode="auto">
          <a:xfrm>
            <a:off x="1" y="-826936"/>
            <a:ext cx="3498574" cy="768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16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a:t>Pilar 2 – riesgos de protección de la niñez y adolescencia</a:t>
            </a:r>
            <a:endParaRPr lang="en-US" dirty="0"/>
          </a:p>
        </p:txBody>
      </p:sp>
      <p:sp>
        <p:nvSpPr>
          <p:cNvPr id="4" name="Text Placeholder 3"/>
          <p:cNvSpPr>
            <a:spLocks noGrp="1"/>
          </p:cNvSpPr>
          <p:nvPr>
            <p:ph type="body" sz="quarter" idx="12"/>
          </p:nvPr>
        </p:nvSpPr>
        <p:spPr/>
        <p:txBody>
          <a:bodyPr>
            <a:normAutofit lnSpcReduction="10000"/>
          </a:bodyPr>
          <a:lstStyle/>
          <a:p>
            <a:r>
              <a:rPr lang="en-US" dirty="0"/>
              <a:t>Norma 8 : </a:t>
            </a:r>
            <a:r>
              <a:rPr lang="en-US" dirty="0" err="1"/>
              <a:t>Maltrato</a:t>
            </a:r>
            <a:r>
              <a:rPr lang="en-US" dirty="0"/>
              <a:t> </a:t>
            </a:r>
            <a:r>
              <a:rPr lang="en-US" dirty="0" err="1"/>
              <a:t>físico</a:t>
            </a:r>
            <a:r>
              <a:rPr lang="en-US" dirty="0"/>
              <a:t> y </a:t>
            </a:r>
            <a:r>
              <a:rPr lang="en-US" dirty="0" err="1"/>
              <a:t>emocional</a:t>
            </a:r>
            <a:endParaRPr lang="en-US" dirty="0"/>
          </a:p>
          <a:p>
            <a:pPr lvl="1"/>
            <a:r>
              <a:rPr lang="es-PA" dirty="0"/>
              <a:t>Negligencia + abuso emocional</a:t>
            </a:r>
          </a:p>
          <a:p>
            <a:pPr lvl="1"/>
            <a:r>
              <a:rPr lang="es-PA" dirty="0"/>
              <a:t>Reflejando la nueva evidencia</a:t>
            </a:r>
            <a:br>
              <a:rPr lang="en-US" dirty="0"/>
            </a:br>
            <a:endParaRPr lang="en-US" dirty="0"/>
          </a:p>
          <a:p>
            <a:r>
              <a:rPr lang="en-US" dirty="0"/>
              <a:t>Norma 9 : </a:t>
            </a:r>
            <a:r>
              <a:rPr lang="es-PA" dirty="0"/>
              <a:t>Incluye violencia basada </a:t>
            </a:r>
            <a:r>
              <a:rPr lang="es-PA" u="sng" dirty="0"/>
              <a:t>género</a:t>
            </a:r>
            <a:r>
              <a:rPr lang="es-PA" dirty="0"/>
              <a:t> más amplia</a:t>
            </a:r>
            <a:r>
              <a:rPr lang="en-US" dirty="0"/>
              <a:t>: </a:t>
            </a:r>
          </a:p>
          <a:p>
            <a:pPr lvl="1"/>
            <a:r>
              <a:rPr lang="es-PA" dirty="0"/>
              <a:t>Refleja la desigualdad de género como causa raíz</a:t>
            </a:r>
          </a:p>
          <a:p>
            <a:pPr lvl="1"/>
            <a:r>
              <a:rPr lang="es-PA" dirty="0"/>
              <a:t>Las normas sociales y de género cambian cuando es posible</a:t>
            </a:r>
          </a:p>
          <a:p>
            <a:pPr lvl="1"/>
            <a:r>
              <a:rPr lang="es-PA" dirty="0"/>
              <a:t>Fortalece el enfoque centrado en el sobreviviente</a:t>
            </a:r>
          </a:p>
        </p:txBody>
      </p:sp>
      <p:pic>
        <p:nvPicPr>
          <p:cNvPr id="6" name="Picture 2"/>
          <p:cNvPicPr>
            <a:picLocks noChangeAspect="1" noChangeArrowheads="1"/>
          </p:cNvPicPr>
          <p:nvPr/>
        </p:nvPicPr>
        <p:blipFill>
          <a:blip r:embed="rId3"/>
          <a:srcRect/>
          <a:stretch/>
        </p:blipFill>
        <p:spPr bwMode="auto">
          <a:xfrm>
            <a:off x="-1" y="-898496"/>
            <a:ext cx="3490623" cy="775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21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s-PA" sz="2800" dirty="0"/>
              <a:t>Pilar 3: desarrollar estrategias adecuadas</a:t>
            </a:r>
            <a:endParaRPr lang="en-US" sz="3000" dirty="0"/>
          </a:p>
        </p:txBody>
      </p:sp>
      <p:sp>
        <p:nvSpPr>
          <p:cNvPr id="7" name="Text Placeholder 6"/>
          <p:cNvSpPr>
            <a:spLocks noGrp="1"/>
          </p:cNvSpPr>
          <p:nvPr>
            <p:ph type="body" sz="quarter" idx="12"/>
          </p:nvPr>
        </p:nvSpPr>
        <p:spPr>
          <a:xfrm>
            <a:off x="4340225" y="1582738"/>
            <a:ext cx="7645888" cy="5275262"/>
          </a:xfrm>
        </p:spPr>
        <p:txBody>
          <a:bodyPr>
            <a:normAutofit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s-PA" dirty="0"/>
              <a:t>Enmarcado por el modelo </a:t>
            </a:r>
            <a:r>
              <a:rPr lang="es-PA" dirty="0" err="1"/>
              <a:t>socioecológico</a:t>
            </a:r>
            <a:r>
              <a:rPr lang="es-PA" dirty="0"/>
              <a:t> y el pensamiento sistémico</a:t>
            </a:r>
          </a:p>
          <a:p>
            <a:r>
              <a:rPr lang="es-PA" dirty="0"/>
              <a:t>Enlaces con INSPIRE</a:t>
            </a:r>
          </a:p>
        </p:txBody>
      </p:sp>
      <p:pic>
        <p:nvPicPr>
          <p:cNvPr id="8" name="Picture 7" descr="Macintosh HD:Users:hannah1:Dropbox:Editing CPMS 2019:Artwork:Standard art work:St.14 Socio-ecological model:Draft 2:Socio-ecological model 1.pdf"/>
          <p:cNvPicPr/>
          <p:nvPr/>
        </p:nvPicPr>
        <p:blipFill rotWithShape="1">
          <a:blip r:embed="rId3">
            <a:extLst>
              <a:ext uri="{28A0092B-C50C-407E-A947-70E740481C1C}">
                <a14:useLocalDpi xmlns:a14="http://schemas.microsoft.com/office/drawing/2010/main" val="0"/>
              </a:ext>
            </a:extLst>
          </a:blip>
          <a:srcRect l="8548" r="9544" b="12951"/>
          <a:stretch/>
        </p:blipFill>
        <p:spPr bwMode="auto">
          <a:xfrm>
            <a:off x="4841876" y="1582737"/>
            <a:ext cx="5521323" cy="3692525"/>
          </a:xfrm>
          <a:prstGeom prst="rect">
            <a:avLst/>
          </a:prstGeom>
          <a:noFill/>
          <a:ln>
            <a:noFill/>
          </a:ln>
          <a:extLst>
            <a:ext uri="{53640926-AAD7-44D8-BBD7-CCE9431645EC}">
              <a14:shadowObscured xmlns:a14="http://schemas.microsoft.com/office/drawing/2010/main"/>
            </a:ext>
          </a:extLst>
        </p:spPr>
      </p:pic>
      <p:pic>
        <p:nvPicPr>
          <p:cNvPr id="6146" name="Picture 2"/>
          <p:cNvPicPr>
            <a:picLocks noChangeAspect="1" noChangeArrowheads="1"/>
          </p:cNvPicPr>
          <p:nvPr/>
        </p:nvPicPr>
        <p:blipFill>
          <a:blip r:embed="rId4"/>
          <a:srcRect/>
          <a:stretch/>
        </p:blipFill>
        <p:spPr bwMode="auto">
          <a:xfrm>
            <a:off x="1" y="-826936"/>
            <a:ext cx="3466768" cy="768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98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s-PA" sz="2800" dirty="0"/>
              <a:t>Pilar 3: desarrollar estrategias adecuadas</a:t>
            </a:r>
            <a:endParaRPr lang="en-US" sz="2800" dirty="0"/>
          </a:p>
        </p:txBody>
      </p:sp>
      <p:sp>
        <p:nvSpPr>
          <p:cNvPr id="7" name="Text Placeholder 6"/>
          <p:cNvSpPr>
            <a:spLocks noGrp="1"/>
          </p:cNvSpPr>
          <p:nvPr>
            <p:ph type="body" sz="quarter" idx="12"/>
          </p:nvPr>
        </p:nvSpPr>
        <p:spPr>
          <a:xfrm>
            <a:off x="4340225" y="1907476"/>
            <a:ext cx="7645888" cy="4493324"/>
          </a:xfrm>
        </p:spPr>
        <p:txBody>
          <a:bodyPr>
            <a:normAutofit/>
          </a:bodyPr>
          <a:lstStyle/>
          <a:p>
            <a:r>
              <a:rPr lang="en-US" dirty="0" err="1"/>
              <a:t>Nuevas</a:t>
            </a:r>
            <a:r>
              <a:rPr lang="en-US" dirty="0"/>
              <a:t> </a:t>
            </a:r>
            <a:r>
              <a:rPr lang="en-US" dirty="0" err="1"/>
              <a:t>normas</a:t>
            </a:r>
            <a:r>
              <a:rPr lang="en-US" dirty="0"/>
              <a:t> para</a:t>
            </a:r>
          </a:p>
          <a:p>
            <a:pPr lvl="1"/>
            <a:r>
              <a:rPr lang="es-PA" dirty="0"/>
              <a:t>Fortalecimiento de los entornos familiares y de cuidado</a:t>
            </a:r>
          </a:p>
          <a:p>
            <a:pPr lvl="1"/>
            <a:r>
              <a:rPr lang="es-PA" dirty="0"/>
              <a:t>Cuidado alternativo</a:t>
            </a:r>
            <a:r>
              <a:rPr lang="en-US" dirty="0"/>
              <a:t>  </a:t>
            </a:r>
            <a:br>
              <a:rPr lang="en-US" dirty="0"/>
            </a:br>
            <a:endParaRPr lang="en-US" dirty="0"/>
          </a:p>
          <a:p>
            <a:r>
              <a:rPr lang="en-US" dirty="0" err="1"/>
              <a:t>Actualizaciones</a:t>
            </a:r>
            <a:r>
              <a:rPr lang="en-US" dirty="0"/>
              <a:t> </a:t>
            </a:r>
            <a:r>
              <a:rPr lang="en-US" dirty="0" err="1"/>
              <a:t>significativas</a:t>
            </a:r>
            <a:r>
              <a:rPr lang="en-US" dirty="0"/>
              <a:t>: </a:t>
            </a:r>
          </a:p>
          <a:p>
            <a:pPr lvl="1"/>
            <a:r>
              <a:rPr lang="es-PA" dirty="0"/>
              <a:t>Actualizaciones significativas:</a:t>
            </a:r>
          </a:p>
          <a:p>
            <a:pPr lvl="1"/>
            <a:r>
              <a:rPr lang="es-PA" dirty="0"/>
              <a:t>Norma 15: ¡más que </a:t>
            </a:r>
            <a:r>
              <a:rPr lang="es-PA" dirty="0" err="1"/>
              <a:t>CFS</a:t>
            </a:r>
            <a:r>
              <a:rPr lang="es-PA" dirty="0"/>
              <a:t>!</a:t>
            </a:r>
          </a:p>
          <a:p>
            <a:pPr lvl="1"/>
            <a:r>
              <a:rPr lang="es-PA" dirty="0"/>
              <a:t>Norma 17: trabajando hacia procesos liderados por la comunidad</a:t>
            </a:r>
          </a:p>
          <a:p>
            <a:pPr lvl="1"/>
            <a:r>
              <a:rPr lang="es-PA" dirty="0"/>
              <a:t>Norma 20: ¡una estrategia de protección</a:t>
            </a:r>
            <a:r>
              <a:rPr lang="en-US" dirty="0"/>
              <a:t>! </a:t>
            </a:r>
          </a:p>
        </p:txBody>
      </p:sp>
      <p:pic>
        <p:nvPicPr>
          <p:cNvPr id="7170" name="Picture 2"/>
          <p:cNvPicPr>
            <a:picLocks noChangeAspect="1" noChangeArrowheads="1"/>
          </p:cNvPicPr>
          <p:nvPr/>
        </p:nvPicPr>
        <p:blipFill>
          <a:blip r:embed="rId3"/>
          <a:srcRect/>
          <a:stretch/>
        </p:blipFill>
        <p:spPr bwMode="auto">
          <a:xfrm>
            <a:off x="0" y="-938254"/>
            <a:ext cx="3480671" cy="779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62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err="1"/>
              <a:t>Enormemente</a:t>
            </a:r>
            <a:r>
              <a:rPr lang="en-US" dirty="0"/>
              <a:t> popular</a:t>
            </a:r>
          </a:p>
        </p:txBody>
      </p:sp>
      <p:sp>
        <p:nvSpPr>
          <p:cNvPr id="7" name="Text Placeholder 6"/>
          <p:cNvSpPr>
            <a:spLocks noGrp="1"/>
          </p:cNvSpPr>
          <p:nvPr>
            <p:ph type="body" sz="quarter" idx="12"/>
          </p:nvPr>
        </p:nvSpPr>
        <p:spPr>
          <a:xfrm>
            <a:off x="4100512" y="2400300"/>
            <a:ext cx="7733111" cy="2128838"/>
          </a:xfrm>
        </p:spPr>
        <p:txBody>
          <a:bodyPr>
            <a:normAutofit fontScale="92500" lnSpcReduction="10000"/>
          </a:bodyPr>
          <a:lstStyle/>
          <a:p>
            <a:r>
              <a:rPr lang="es-PA" dirty="0"/>
              <a:t>74 000 usuarios en más de 50 países</a:t>
            </a:r>
          </a:p>
          <a:p>
            <a:r>
              <a:rPr lang="es-PA" dirty="0"/>
              <a:t>14 traducciones</a:t>
            </a:r>
          </a:p>
          <a:p>
            <a:r>
              <a:rPr lang="es-PA" dirty="0"/>
              <a:t>18 países lo contextualizaron/adaptaron</a:t>
            </a:r>
          </a:p>
          <a:p>
            <a:r>
              <a:rPr lang="es-PA" dirty="0"/>
              <a:t>2° conjunto de normas más descargado en la aplicación </a:t>
            </a:r>
            <a:r>
              <a:rPr lang="es-PA" dirty="0" err="1"/>
              <a:t>HSP</a:t>
            </a:r>
            <a:endParaRPr lang="es-PA" dirty="0"/>
          </a:p>
        </p:txBody>
      </p:sp>
      <p:sp>
        <p:nvSpPr>
          <p:cNvPr id="8" name="Text Placeholder 7"/>
          <p:cNvSpPr>
            <a:spLocks noGrp="1"/>
          </p:cNvSpPr>
          <p:nvPr>
            <p:ph type="body" sz="quarter" idx="13"/>
          </p:nvPr>
        </p:nvSpPr>
        <p:spPr>
          <a:xfrm>
            <a:off x="284417" y="528638"/>
            <a:ext cx="3126440" cy="4799266"/>
          </a:xfrm>
        </p:spPr>
        <p:txBody>
          <a:bodyPr/>
          <a:lstStyle/>
          <a:p>
            <a:r>
              <a:rPr lang="en-US" dirty="0" err="1"/>
              <a:t>Edición</a:t>
            </a:r>
            <a:r>
              <a:rPr lang="en-US" dirty="0"/>
              <a:t> 2012</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68" y="3222175"/>
            <a:ext cx="2149773" cy="311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880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s-PA" dirty="0"/>
              <a:t>Pilar 4 –  para trabajar en todos los sectores</a:t>
            </a:r>
            <a:endParaRPr lang="en-US" dirty="0"/>
          </a:p>
        </p:txBody>
      </p:sp>
      <p:sp>
        <p:nvSpPr>
          <p:cNvPr id="16" name="Text Placeholder 15"/>
          <p:cNvSpPr>
            <a:spLocks noGrp="1"/>
          </p:cNvSpPr>
          <p:nvPr>
            <p:ph type="body" sz="quarter" idx="12"/>
          </p:nvPr>
        </p:nvSpPr>
        <p:spPr/>
        <p:txBody>
          <a:bodyPr>
            <a:normAutofit/>
          </a:bodyPr>
          <a:lstStyle/>
          <a:p>
            <a:r>
              <a:rPr lang="es-PA" dirty="0"/>
              <a:t>Enfoques integrados, programación conjunta e integración de la protección de la infancia.</a:t>
            </a:r>
          </a:p>
          <a:p>
            <a:r>
              <a:rPr lang="es-PA" dirty="0"/>
              <a:t>Reconocimiento creciente de la Centralidad de Protección en todos los sectores.</a:t>
            </a:r>
          </a:p>
          <a:p>
            <a:r>
              <a:rPr lang="es-PA" dirty="0"/>
              <a:t>Destaca los impactos negativos de la programación sectorial que es ciega a los riesgos de protección de la niñez y adolescencia</a:t>
            </a:r>
            <a:r>
              <a:rPr lang="en-US" dirty="0"/>
              <a:t>.    </a:t>
            </a:r>
            <a:endParaRPr lang="en-CA" dirty="0"/>
          </a:p>
          <a:p>
            <a:endParaRPr lang="en-US" dirty="0"/>
          </a:p>
        </p:txBody>
      </p:sp>
      <p:pic>
        <p:nvPicPr>
          <p:cNvPr id="8194" name="Picture 2"/>
          <p:cNvPicPr>
            <a:picLocks noChangeAspect="1" noChangeArrowheads="1"/>
          </p:cNvPicPr>
          <p:nvPr/>
        </p:nvPicPr>
        <p:blipFill>
          <a:blip r:embed="rId3"/>
          <a:srcRect/>
          <a:stretch/>
        </p:blipFill>
        <p:spPr bwMode="auto">
          <a:xfrm>
            <a:off x="0" y="-779228"/>
            <a:ext cx="3442915" cy="763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93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s-PA" dirty="0"/>
              <a:t>Pilar 4 – para trabajar en todos los sectores</a:t>
            </a:r>
            <a:endParaRPr lang="en-US" dirty="0"/>
          </a:p>
        </p:txBody>
      </p:sp>
      <p:sp>
        <p:nvSpPr>
          <p:cNvPr id="16" name="Text Placeholder 15"/>
          <p:cNvSpPr>
            <a:spLocks noGrp="1"/>
          </p:cNvSpPr>
          <p:nvPr>
            <p:ph type="body" sz="quarter" idx="12"/>
          </p:nvPr>
        </p:nvSpPr>
        <p:spPr>
          <a:xfrm>
            <a:off x="4890100" y="1907476"/>
            <a:ext cx="7301900" cy="4493324"/>
          </a:xfrm>
        </p:spPr>
        <p:txBody>
          <a:bodyPr>
            <a:normAutofit fontScale="92500" lnSpcReduction="20000"/>
          </a:bodyPr>
          <a:lstStyle/>
          <a:p>
            <a:r>
              <a:rPr lang="en-US" dirty="0" err="1"/>
              <a:t>Nuevas</a:t>
            </a:r>
            <a:r>
              <a:rPr lang="en-US" dirty="0"/>
              <a:t> </a:t>
            </a:r>
            <a:r>
              <a:rPr lang="en-US" dirty="0" err="1"/>
              <a:t>normas</a:t>
            </a:r>
            <a:r>
              <a:rPr lang="en-US" dirty="0"/>
              <a:t>: </a:t>
            </a:r>
          </a:p>
          <a:p>
            <a:pPr lvl="1"/>
            <a:r>
              <a:rPr lang="es-PA" dirty="0"/>
              <a:t>21: seguridad alimentaria y Protección de la niñez y adolescencia</a:t>
            </a:r>
          </a:p>
          <a:p>
            <a:pPr lvl="1"/>
            <a:r>
              <a:rPr lang="es-PA" dirty="0"/>
              <a:t>22: Medios de subsistencia y Protección de la niñez y adolescencia</a:t>
            </a:r>
            <a:br>
              <a:rPr lang="en-US" dirty="0"/>
            </a:br>
            <a:endParaRPr lang="en-US" dirty="0"/>
          </a:p>
          <a:p>
            <a:r>
              <a:rPr lang="es-PA" dirty="0"/>
              <a:t>Integración de la distribución a través de normas.</a:t>
            </a:r>
          </a:p>
          <a:p>
            <a:endParaRPr lang="es-PA" dirty="0"/>
          </a:p>
          <a:p>
            <a:r>
              <a:rPr lang="es-PA" dirty="0"/>
              <a:t>Acciones clave para</a:t>
            </a:r>
            <a:r>
              <a:rPr lang="en-US" dirty="0"/>
              <a:t>: </a:t>
            </a:r>
          </a:p>
          <a:p>
            <a:pPr lvl="1"/>
            <a:r>
              <a:rPr lang="es-PA" dirty="0"/>
              <a:t>Actores de Protección de la niñez y adolescencia,</a:t>
            </a:r>
          </a:p>
          <a:p>
            <a:pPr lvl="1"/>
            <a:r>
              <a:rPr lang="es-PA" dirty="0"/>
              <a:t>otros actores sectoriales,</a:t>
            </a:r>
          </a:p>
          <a:p>
            <a:pPr lvl="1"/>
            <a:r>
              <a:rPr lang="es-PA" dirty="0"/>
              <a:t>Tanto la Protección de la niñez </a:t>
            </a:r>
            <a:r>
              <a:rPr lang="es-PA"/>
              <a:t>y adolescencia </a:t>
            </a:r>
            <a:r>
              <a:rPr lang="es-PA" dirty="0"/>
              <a:t>como los actores sectoriales juntos</a:t>
            </a:r>
          </a:p>
        </p:txBody>
      </p:sp>
      <p:pic>
        <p:nvPicPr>
          <p:cNvPr id="9218" name="Picture 2"/>
          <p:cNvPicPr>
            <a:picLocks noChangeAspect="1" noChangeArrowheads="1"/>
          </p:cNvPicPr>
          <p:nvPr/>
        </p:nvPicPr>
        <p:blipFill>
          <a:blip r:embed="rId3"/>
          <a:srcRect/>
          <a:stretch/>
        </p:blipFill>
        <p:spPr bwMode="auto">
          <a:xfrm>
            <a:off x="-1" y="-685774"/>
            <a:ext cx="3419062" cy="754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52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526" y="257176"/>
            <a:ext cx="7493176" cy="1325563"/>
          </a:xfrm>
        </p:spPr>
        <p:txBody>
          <a:bodyPr/>
          <a:lstStyle/>
          <a:p>
            <a:r>
              <a:rPr lang="en-CA" dirty="0" err="1"/>
              <a:t>Anexos</a:t>
            </a:r>
            <a:endParaRPr lang="en-US" dirty="0"/>
          </a:p>
        </p:txBody>
      </p:sp>
      <p:sp>
        <p:nvSpPr>
          <p:cNvPr id="4" name="Text Placeholder 3"/>
          <p:cNvSpPr>
            <a:spLocks noGrp="1"/>
          </p:cNvSpPr>
          <p:nvPr>
            <p:ph type="body" sz="quarter" idx="12"/>
          </p:nvPr>
        </p:nvSpPr>
        <p:spPr>
          <a:xfrm>
            <a:off x="5851526" y="1907476"/>
            <a:ext cx="6340474" cy="4493324"/>
          </a:xfrm>
        </p:spPr>
        <p:txBody>
          <a:bodyPr/>
          <a:lstStyle/>
          <a:p>
            <a:r>
              <a:rPr lang="es-PA" dirty="0"/>
              <a:t>Relativamente sin cambios</a:t>
            </a:r>
          </a:p>
          <a:p>
            <a:r>
              <a:rPr lang="es-PA" dirty="0"/>
              <a:t>En línea</a:t>
            </a:r>
            <a:r>
              <a:rPr lang="en-US" dirty="0"/>
              <a:t>:</a:t>
            </a:r>
          </a:p>
          <a:p>
            <a:pPr lvl="1"/>
            <a:r>
              <a:rPr lang="en-US" dirty="0" err="1">
                <a:solidFill>
                  <a:srgbClr val="0388C5"/>
                </a:solidFill>
              </a:rPr>
              <a:t>Glosario</a:t>
            </a:r>
            <a:r>
              <a:rPr lang="en-US" dirty="0">
                <a:solidFill>
                  <a:srgbClr val="0388C5"/>
                </a:solidFill>
              </a:rPr>
              <a:t> </a:t>
            </a:r>
            <a:r>
              <a:rPr lang="en-US" dirty="0" err="1"/>
              <a:t>extenso</a:t>
            </a:r>
            <a:r>
              <a:rPr lang="en-US" dirty="0"/>
              <a:t> </a:t>
            </a:r>
            <a:endParaRPr lang="en-US" dirty="0">
              <a:solidFill>
                <a:srgbClr val="0388C5"/>
              </a:solidFill>
            </a:endParaRPr>
          </a:p>
          <a:p>
            <a:pPr lvl="1"/>
            <a:r>
              <a:rPr lang="en-US" dirty="0" err="1">
                <a:solidFill>
                  <a:srgbClr val="0388C5"/>
                </a:solidFill>
              </a:rPr>
              <a:t>Lista</a:t>
            </a:r>
            <a:r>
              <a:rPr lang="en-US" dirty="0">
                <a:solidFill>
                  <a:srgbClr val="0388C5"/>
                </a:solidFill>
              </a:rPr>
              <a:t> de </a:t>
            </a:r>
            <a:r>
              <a:rPr lang="en-US" dirty="0" err="1">
                <a:solidFill>
                  <a:srgbClr val="0388C5"/>
                </a:solidFill>
              </a:rPr>
              <a:t>recursos</a:t>
            </a:r>
            <a:r>
              <a:rPr lang="en-US" dirty="0">
                <a:solidFill>
                  <a:srgbClr val="0388C5"/>
                </a:solidFill>
              </a:rPr>
              <a:t> </a:t>
            </a:r>
            <a:r>
              <a:rPr lang="en-US" dirty="0"/>
              <a:t>que se </a:t>
            </a:r>
            <a:r>
              <a:rPr lang="en-US" dirty="0" err="1"/>
              <a:t>actualizará</a:t>
            </a:r>
            <a:endParaRPr lang="en-US" dirty="0"/>
          </a:p>
          <a:p>
            <a:pPr lvl="1"/>
            <a:r>
              <a:rPr lang="en-US" dirty="0" err="1"/>
              <a:t>Modificación</a:t>
            </a:r>
            <a:r>
              <a:rPr lang="en-US" dirty="0"/>
              <a:t> </a:t>
            </a:r>
            <a:r>
              <a:rPr lang="en-US" dirty="0" err="1"/>
              <a:t>importante</a:t>
            </a:r>
            <a:r>
              <a:rPr lang="en-US" dirty="0"/>
              <a:t> - </a:t>
            </a:r>
            <a:r>
              <a:rPr lang="en-US" b="1" dirty="0" err="1">
                <a:solidFill>
                  <a:schemeClr val="accent2"/>
                </a:solidFill>
              </a:rPr>
              <a:t>Tabla</a:t>
            </a:r>
            <a:r>
              <a:rPr lang="en-US" b="1" dirty="0">
                <a:solidFill>
                  <a:schemeClr val="accent2"/>
                </a:solidFill>
              </a:rPr>
              <a:t> de </a:t>
            </a:r>
            <a:r>
              <a:rPr lang="en-US" b="1" dirty="0" err="1">
                <a:solidFill>
                  <a:schemeClr val="accent2"/>
                </a:solidFill>
              </a:rPr>
              <a:t>indicadores</a:t>
            </a:r>
            <a:endParaRPr lang="en-US" b="1" dirty="0">
              <a:solidFill>
                <a:schemeClr val="accent2"/>
              </a:solidFill>
            </a:endParaRPr>
          </a:p>
        </p:txBody>
      </p:sp>
      <p:pic>
        <p:nvPicPr>
          <p:cNvPr id="6" name="Picture Placeholder 5" descr="Screen Shot 2019-10-09 at 1.43.45 A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7128" b="-197128"/>
          <a:stretch>
            <a:fillRect/>
          </a:stretch>
        </p:blipFill>
        <p:spPr>
          <a:xfrm>
            <a:off x="188685" y="-914400"/>
            <a:ext cx="5724526" cy="6858000"/>
          </a:xfrm>
        </p:spPr>
      </p:pic>
      <p:pic>
        <p:nvPicPr>
          <p:cNvPr id="7" name="Picture 6" descr="Screen Shot 2019-10-09 at 1.41.3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1" y="0"/>
            <a:ext cx="5851527" cy="1835150"/>
          </a:xfrm>
          <a:prstGeom prst="rect">
            <a:avLst/>
          </a:prstGeom>
        </p:spPr>
      </p:pic>
      <p:pic>
        <p:nvPicPr>
          <p:cNvPr id="10" name="Picture 9" descr="Screen Shot 2019-10-09 at 1.41.2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39376"/>
            <a:ext cx="5838826" cy="1807274"/>
          </a:xfrm>
          <a:prstGeom prst="rect">
            <a:avLst/>
          </a:prstGeom>
        </p:spPr>
      </p:pic>
      <p:pic>
        <p:nvPicPr>
          <p:cNvPr id="11" name="Picture 10" descr="Screen Shot 2019-10-09 at 1.41.0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46650"/>
            <a:ext cx="5865600" cy="1911350"/>
          </a:xfrm>
          <a:prstGeom prst="rect">
            <a:avLst/>
          </a:prstGeom>
        </p:spPr>
      </p:pic>
      <p:sp>
        <p:nvSpPr>
          <p:cNvPr id="3" name="TextBox 2"/>
          <p:cNvSpPr txBox="1"/>
          <p:nvPr/>
        </p:nvSpPr>
        <p:spPr>
          <a:xfrm>
            <a:off x="188685" y="402316"/>
            <a:ext cx="5428343" cy="954107"/>
          </a:xfrm>
          <a:prstGeom prst="rect">
            <a:avLst/>
          </a:prstGeom>
          <a:solidFill>
            <a:schemeClr val="bg1"/>
          </a:solidFill>
        </p:spPr>
        <p:txBody>
          <a:bodyPr wrap="square" rtlCol="0">
            <a:spAutoFit/>
          </a:bodyPr>
          <a:lstStyle/>
          <a:p>
            <a:pPr algn="ctr"/>
            <a:r>
              <a:rPr lang="es-PA" sz="2800" b="1" dirty="0">
                <a:solidFill>
                  <a:srgbClr val="3B6079"/>
                </a:solidFill>
                <a:latin typeface="Arial" panose="020B0604020202020204" pitchFamily="34" charset="0"/>
                <a:cs typeface="Arial" panose="020B0604020202020204" pitchFamily="34" charset="0"/>
              </a:rPr>
              <a:t>Anexo NMPNA: Tabla de indicadores</a:t>
            </a:r>
          </a:p>
        </p:txBody>
      </p:sp>
      <p:sp>
        <p:nvSpPr>
          <p:cNvPr id="5" name="TextBox 4"/>
          <p:cNvSpPr txBox="1"/>
          <p:nvPr/>
        </p:nvSpPr>
        <p:spPr>
          <a:xfrm>
            <a:off x="101599" y="2400300"/>
            <a:ext cx="1201421" cy="415498"/>
          </a:xfrm>
          <a:prstGeom prst="rect">
            <a:avLst/>
          </a:prstGeom>
          <a:solidFill>
            <a:schemeClr val="bg1"/>
          </a:solidFill>
        </p:spPr>
        <p:txBody>
          <a:bodyPr wrap="square" rtlCol="0">
            <a:spAutoFit/>
          </a:bodyPr>
          <a:lstStyle/>
          <a:p>
            <a:r>
              <a:rPr lang="es-ES" sz="700" b="1" dirty="0">
                <a:solidFill>
                  <a:srgbClr val="3B6079"/>
                </a:solidFill>
                <a:latin typeface="Arial Black" panose="020B0A04020102020204" pitchFamily="34" charset="0"/>
                <a:cs typeface="Arial" panose="020B0604020202020204" pitchFamily="34" charset="0"/>
              </a:rPr>
              <a:t>Artefactos explosivos abandonados</a:t>
            </a:r>
            <a:endParaRPr lang="es-PA" sz="700" b="1" dirty="0">
              <a:solidFill>
                <a:srgbClr val="3B6079"/>
              </a:solidFill>
              <a:latin typeface="Arial Black" panose="020B0A04020102020204" pitchFamily="34" charset="0"/>
              <a:cs typeface="Arial" panose="020B0604020202020204" pitchFamily="34" charset="0"/>
            </a:endParaRPr>
          </a:p>
        </p:txBody>
      </p:sp>
      <p:sp>
        <p:nvSpPr>
          <p:cNvPr id="9" name="TextBox 8"/>
          <p:cNvSpPr txBox="1"/>
          <p:nvPr/>
        </p:nvSpPr>
        <p:spPr>
          <a:xfrm>
            <a:off x="1303020" y="2451859"/>
            <a:ext cx="4465320" cy="646331"/>
          </a:xfrm>
          <a:prstGeom prst="rect">
            <a:avLst/>
          </a:prstGeom>
          <a:solidFill>
            <a:schemeClr val="bg1"/>
          </a:solidFill>
        </p:spPr>
        <p:txBody>
          <a:bodyPr wrap="square" lIns="0" tIns="0" rIns="0" bIns="0" rtlCol="0">
            <a:spAutoFit/>
          </a:bodyPr>
          <a:lstStyle/>
          <a:p>
            <a:pPr>
              <a:lnSpc>
                <a:spcPct val="150000"/>
              </a:lnSpc>
            </a:pPr>
            <a:r>
              <a:rPr lang="es-PA" sz="700" b="1" dirty="0">
                <a:solidFill>
                  <a:srgbClr val="3B6079"/>
                </a:solidFill>
                <a:latin typeface="Yu Gothic UI Semibold" panose="020B0700000000000000" pitchFamily="34" charset="-128"/>
                <a:ea typeface="Yu Gothic UI Semibold" panose="020B0700000000000000" pitchFamily="34" charset="-128"/>
              </a:rPr>
              <a:t>Los artefactos explosivos que no se hayan utilizado durante un conflicto armado, que hayan sido dejados o vertidos por una parte en un conflicto armado y que ya no se hallen bajo el control de esa parte.  Los artefactos explosivos abandonados pueden o no haber sido cebados, provistos de espoleta, armados o preparados de otro modo para su empleo</a:t>
            </a:r>
            <a:r>
              <a:rPr lang="es-ES" sz="700" b="1" dirty="0">
                <a:solidFill>
                  <a:srgbClr val="3B6079"/>
                </a:solidFill>
                <a:latin typeface="Yu Gothic UI Semibold" panose="020B0700000000000000" pitchFamily="34" charset="-128"/>
                <a:ea typeface="Yu Gothic UI Semibold" panose="020B0700000000000000" pitchFamily="34" charset="-128"/>
              </a:rPr>
              <a:t>. </a:t>
            </a:r>
            <a:r>
              <a:rPr lang="es-ES" sz="700" b="1" i="1" dirty="0">
                <a:solidFill>
                  <a:srgbClr val="3B6079"/>
                </a:solidFill>
                <a:latin typeface="Yu Gothic UI Semibold" panose="020B0700000000000000" pitchFamily="34" charset="-128"/>
                <a:ea typeface="Yu Gothic UI Semibold" panose="020B0700000000000000" pitchFamily="34" charset="-128"/>
              </a:rPr>
              <a:t>Ver también municiones Explosivas y municiones sin Detonar</a:t>
            </a:r>
            <a:r>
              <a:rPr lang="es-ES" sz="700" b="1" dirty="0">
                <a:solidFill>
                  <a:srgbClr val="3B6079"/>
                </a:solidFill>
                <a:latin typeface="Yu Gothic UI Semibold" panose="020B0700000000000000" pitchFamily="34" charset="-128"/>
                <a:ea typeface="Yu Gothic UI Semibold" panose="020B0700000000000000" pitchFamily="34" charset="-128"/>
              </a:rPr>
              <a:t>.</a:t>
            </a:r>
            <a:endParaRPr lang="es-PA" sz="700" b="1" dirty="0">
              <a:solidFill>
                <a:srgbClr val="3B6079"/>
              </a:solidFill>
              <a:latin typeface="Yu Gothic UI Semibold" panose="020B0700000000000000" pitchFamily="34" charset="-128"/>
              <a:ea typeface="Yu Gothic UI Semibold" panose="020B0700000000000000" pitchFamily="34" charset="-128"/>
            </a:endParaRPr>
          </a:p>
        </p:txBody>
      </p:sp>
      <p:sp>
        <p:nvSpPr>
          <p:cNvPr id="12" name="TextBox 11"/>
          <p:cNvSpPr txBox="1"/>
          <p:nvPr/>
        </p:nvSpPr>
        <p:spPr>
          <a:xfrm>
            <a:off x="101599" y="1892236"/>
            <a:ext cx="2588261" cy="215444"/>
          </a:xfrm>
          <a:prstGeom prst="rect">
            <a:avLst/>
          </a:prstGeom>
          <a:solidFill>
            <a:schemeClr val="bg1"/>
          </a:solidFill>
        </p:spPr>
        <p:txBody>
          <a:bodyPr wrap="square" lIns="0" tIns="0" rIns="0" bIns="0" rtlCol="0">
            <a:spAutoFit/>
          </a:bodyPr>
          <a:lstStyle/>
          <a:p>
            <a:r>
              <a:rPr lang="es-PA" sz="1400" dirty="0">
                <a:solidFill>
                  <a:srgbClr val="3B6079"/>
                </a:solidFill>
                <a:latin typeface="Arial Black" panose="020B0A04020102020204" pitchFamily="34" charset="0"/>
              </a:rPr>
              <a:t>Anexo </a:t>
            </a:r>
            <a:r>
              <a:rPr lang="es-PA" sz="1400" dirty="0" err="1">
                <a:solidFill>
                  <a:srgbClr val="3B6079"/>
                </a:solidFill>
                <a:latin typeface="Arial Black" panose="020B0A04020102020204" pitchFamily="34" charset="0"/>
              </a:rPr>
              <a:t>CPMS</a:t>
            </a:r>
            <a:r>
              <a:rPr lang="es-PA" sz="1400" dirty="0">
                <a:solidFill>
                  <a:srgbClr val="3B6079"/>
                </a:solidFill>
                <a:latin typeface="Arial Black" panose="020B0A04020102020204" pitchFamily="34" charset="0"/>
              </a:rPr>
              <a:t>: Glosario</a:t>
            </a:r>
          </a:p>
        </p:txBody>
      </p:sp>
      <p:sp>
        <p:nvSpPr>
          <p:cNvPr id="13" name="TextBox 12"/>
          <p:cNvSpPr txBox="1"/>
          <p:nvPr/>
        </p:nvSpPr>
        <p:spPr>
          <a:xfrm>
            <a:off x="518160" y="3545776"/>
            <a:ext cx="4754881" cy="307777"/>
          </a:xfrm>
          <a:prstGeom prst="rect">
            <a:avLst/>
          </a:prstGeom>
          <a:solidFill>
            <a:schemeClr val="bg1"/>
          </a:solidFill>
        </p:spPr>
        <p:txBody>
          <a:bodyPr wrap="square" lIns="0" tIns="0" rIns="0" bIns="0" rtlCol="0">
            <a:spAutoFit/>
          </a:bodyPr>
          <a:lstStyle/>
          <a:p>
            <a:pPr algn="ctr"/>
            <a:r>
              <a:rPr lang="es-PA" sz="1000" dirty="0">
                <a:solidFill>
                  <a:srgbClr val="3B6079"/>
                </a:solidFill>
                <a:latin typeface="Arial Black" panose="020B0A04020102020204" pitchFamily="34" charset="0"/>
              </a:rPr>
              <a:t>Normas Mínimas para la Protección de la Niñez y Adolescencia en Acción Humanitaria</a:t>
            </a:r>
          </a:p>
        </p:txBody>
      </p:sp>
      <p:sp>
        <p:nvSpPr>
          <p:cNvPr id="14" name="TextBox 13"/>
          <p:cNvSpPr txBox="1"/>
          <p:nvPr/>
        </p:nvSpPr>
        <p:spPr>
          <a:xfrm>
            <a:off x="1082945" y="3855219"/>
            <a:ext cx="3639821" cy="307777"/>
          </a:xfrm>
          <a:prstGeom prst="rect">
            <a:avLst/>
          </a:prstGeom>
          <a:solidFill>
            <a:schemeClr val="bg1"/>
          </a:solidFill>
        </p:spPr>
        <p:txBody>
          <a:bodyPr wrap="square" lIns="0" tIns="0" rIns="0" bIns="0" rtlCol="0">
            <a:spAutoFit/>
          </a:bodyPr>
          <a:lstStyle/>
          <a:p>
            <a:r>
              <a:rPr lang="es-PA" sz="2000" dirty="0">
                <a:solidFill>
                  <a:srgbClr val="3B6079"/>
                </a:solidFill>
                <a:latin typeface="Arial Black" panose="020B0A04020102020204" pitchFamily="34" charset="0"/>
              </a:rPr>
              <a:t>RECURSOS ADICIONALES</a:t>
            </a:r>
          </a:p>
        </p:txBody>
      </p:sp>
      <p:sp>
        <p:nvSpPr>
          <p:cNvPr id="15" name="TextBox 14"/>
          <p:cNvSpPr txBox="1"/>
          <p:nvPr/>
        </p:nvSpPr>
        <p:spPr>
          <a:xfrm>
            <a:off x="1449069" y="4338256"/>
            <a:ext cx="2588261" cy="215444"/>
          </a:xfrm>
          <a:prstGeom prst="rect">
            <a:avLst/>
          </a:prstGeom>
          <a:solidFill>
            <a:schemeClr val="bg1"/>
          </a:solidFill>
        </p:spPr>
        <p:txBody>
          <a:bodyPr wrap="square" lIns="0" tIns="0" rIns="0" bIns="0" rtlCol="0">
            <a:spAutoFit/>
          </a:bodyPr>
          <a:lstStyle/>
          <a:p>
            <a:pPr algn="ctr"/>
            <a:r>
              <a:rPr lang="es-PA" sz="1400" dirty="0">
                <a:solidFill>
                  <a:srgbClr val="3B6079"/>
                </a:solidFill>
                <a:latin typeface="Arial Black" panose="020B0A04020102020204" pitchFamily="34" charset="0"/>
              </a:rPr>
              <a:t>Octubre 2019</a:t>
            </a:r>
          </a:p>
        </p:txBody>
      </p:sp>
      <p:sp>
        <p:nvSpPr>
          <p:cNvPr id="17" name="TextBox 16"/>
          <p:cNvSpPr txBox="1"/>
          <p:nvPr/>
        </p:nvSpPr>
        <p:spPr>
          <a:xfrm>
            <a:off x="300624" y="5197808"/>
            <a:ext cx="5113021" cy="1252522"/>
          </a:xfrm>
          <a:prstGeom prst="rect">
            <a:avLst/>
          </a:prstGeom>
          <a:solidFill>
            <a:schemeClr val="bg1"/>
          </a:solidFill>
        </p:spPr>
        <p:txBody>
          <a:bodyPr wrap="square" lIns="0" tIns="0" rIns="0" bIns="0" rtlCol="0">
            <a:spAutoFit/>
          </a:bodyPr>
          <a:lstStyle/>
          <a:p>
            <a:pPr algn="ctr">
              <a:lnSpc>
                <a:spcPct val="140000"/>
              </a:lnSpc>
            </a:pPr>
            <a:r>
              <a:rPr lang="es-PA" sz="2000" dirty="0">
                <a:solidFill>
                  <a:srgbClr val="3B6079"/>
                </a:solidFill>
                <a:latin typeface="Arial Black" panose="020B0A04020102020204" pitchFamily="34" charset="0"/>
              </a:rPr>
              <a:t>Normas Mínimas para la Protección </a:t>
            </a:r>
            <a:r>
              <a:rPr lang="es-PA" sz="2000" dirty="0">
                <a:solidFill>
                  <a:schemeClr val="accent6"/>
                </a:solidFill>
                <a:latin typeface="Arial Black" panose="020B0A04020102020204" pitchFamily="34" charset="0"/>
              </a:rPr>
              <a:t>de la niñez y adolescencia </a:t>
            </a:r>
            <a:r>
              <a:rPr lang="es-PA" sz="2000" dirty="0">
                <a:solidFill>
                  <a:srgbClr val="3B6079"/>
                </a:solidFill>
                <a:latin typeface="Arial Black" panose="020B0A04020102020204" pitchFamily="34" charset="0"/>
              </a:rPr>
              <a:t>en Acción Humanitaria</a:t>
            </a:r>
          </a:p>
        </p:txBody>
      </p:sp>
      <p:sp>
        <p:nvSpPr>
          <p:cNvPr id="18" name="TextBox 17"/>
          <p:cNvSpPr txBox="1"/>
          <p:nvPr/>
        </p:nvSpPr>
        <p:spPr>
          <a:xfrm>
            <a:off x="1113789" y="6146363"/>
            <a:ext cx="3639821" cy="307777"/>
          </a:xfrm>
          <a:prstGeom prst="rect">
            <a:avLst/>
          </a:prstGeom>
          <a:solidFill>
            <a:schemeClr val="bg1"/>
          </a:solidFill>
        </p:spPr>
        <p:txBody>
          <a:bodyPr wrap="square" lIns="0" tIns="0" rIns="0" bIns="0" rtlCol="0">
            <a:spAutoFit/>
          </a:bodyPr>
          <a:lstStyle/>
          <a:p>
            <a:pPr algn="ctr"/>
            <a:r>
              <a:rPr lang="es-PA" sz="2000" dirty="0">
                <a:solidFill>
                  <a:srgbClr val="3B6079"/>
                </a:solidFill>
                <a:latin typeface="Arial Black" panose="020B0A04020102020204" pitchFamily="34" charset="0"/>
              </a:rPr>
              <a:t>RECONOCIMIENTOS</a:t>
            </a:r>
          </a:p>
        </p:txBody>
      </p:sp>
    </p:spTree>
    <p:extLst>
      <p:ext uri="{BB962C8B-B14F-4D97-AF65-F5344CB8AC3E}">
        <p14:creationId xmlns:p14="http://schemas.microsoft.com/office/powerpoint/2010/main" val="237859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2" y="0"/>
            <a:ext cx="11044910" cy="1325563"/>
          </a:xfrm>
        </p:spPr>
        <p:txBody>
          <a:bodyPr/>
          <a:lstStyle/>
          <a:p>
            <a:r>
              <a:rPr lang="en-US" dirty="0" err="1"/>
              <a:t>Despliegue</a:t>
            </a:r>
            <a:r>
              <a:rPr lang="en-US" dirty="0"/>
              <a:t> global 2020-2021	</a:t>
            </a:r>
            <a:endParaRPr lang="en-US" sz="2400" dirty="0"/>
          </a:p>
        </p:txBody>
      </p:sp>
      <p:sp>
        <p:nvSpPr>
          <p:cNvPr id="3" name="Text Placeholder 2"/>
          <p:cNvSpPr>
            <a:spLocks noGrp="1"/>
          </p:cNvSpPr>
          <p:nvPr>
            <p:ph type="body" sz="quarter" idx="10"/>
          </p:nvPr>
        </p:nvSpPr>
        <p:spPr/>
        <p:txBody>
          <a:bodyPr/>
          <a:lstStyle/>
          <a:p>
            <a:endParaRPr lang="en-US" dirty="0"/>
          </a:p>
        </p:txBody>
      </p:sp>
      <p:sp>
        <p:nvSpPr>
          <p:cNvPr id="6" name="Rectangle 5"/>
          <p:cNvSpPr/>
          <p:nvPr/>
        </p:nvSpPr>
        <p:spPr>
          <a:xfrm>
            <a:off x="4218646" y="6387583"/>
            <a:ext cx="4262705" cy="523220"/>
          </a:xfrm>
          <a:prstGeom prst="rect">
            <a:avLst/>
          </a:prstGeom>
        </p:spPr>
        <p:txBody>
          <a:bodyPr wrap="none">
            <a:spAutoFit/>
          </a:bodyPr>
          <a:lstStyle/>
          <a:p>
            <a:pPr algn="ctr"/>
            <a:r>
              <a:rPr lang="en-US" sz="2800" b="1" dirty="0">
                <a:solidFill>
                  <a:schemeClr val="accent5"/>
                </a:solidFill>
              </a:rPr>
              <a:t>cpms.wg@alliancecpha.org</a:t>
            </a:r>
          </a:p>
        </p:txBody>
      </p:sp>
      <p:graphicFrame>
        <p:nvGraphicFramePr>
          <p:cNvPr id="7" name="Table 6"/>
          <p:cNvGraphicFramePr>
            <a:graphicFrameLocks noGrp="1"/>
          </p:cNvGraphicFramePr>
          <p:nvPr>
            <p:extLst>
              <p:ext uri="{D42A27DB-BD31-4B8C-83A1-F6EECF244321}">
                <p14:modId xmlns:p14="http://schemas.microsoft.com/office/powerpoint/2010/main" val="1127931270"/>
              </p:ext>
            </p:extLst>
          </p:nvPr>
        </p:nvGraphicFramePr>
        <p:xfrm>
          <a:off x="444354" y="1067077"/>
          <a:ext cx="11260813" cy="4954746"/>
        </p:xfrm>
        <a:graphic>
          <a:graphicData uri="http://schemas.openxmlformats.org/drawingml/2006/table">
            <a:tbl>
              <a:tblPr firstRow="1" bandRow="1">
                <a:tableStyleId>{F5AB1C69-6EDB-4FF4-983F-18BD219EF322}</a:tableStyleId>
              </a:tblPr>
              <a:tblGrid>
                <a:gridCol w="7874146">
                  <a:extLst>
                    <a:ext uri="{9D8B030D-6E8A-4147-A177-3AD203B41FA5}">
                      <a16:colId xmlns:a16="http://schemas.microsoft.com/office/drawing/2014/main" val="20000"/>
                    </a:ext>
                  </a:extLst>
                </a:gridCol>
                <a:gridCol w="3386667">
                  <a:extLst>
                    <a:ext uri="{9D8B030D-6E8A-4147-A177-3AD203B41FA5}">
                      <a16:colId xmlns:a16="http://schemas.microsoft.com/office/drawing/2014/main" val="20001"/>
                    </a:ext>
                  </a:extLst>
                </a:gridCol>
              </a:tblGrid>
              <a:tr h="554302">
                <a:tc>
                  <a:txBody>
                    <a:bodyPr/>
                    <a:lstStyle/>
                    <a:p>
                      <a:r>
                        <a:rPr lang="en-US" sz="2400" dirty="0" err="1"/>
                        <a:t>Actividad</a:t>
                      </a:r>
                      <a:endParaRPr lang="en-US" sz="2400" dirty="0"/>
                    </a:p>
                  </a:txBody>
                  <a:tcPr/>
                </a:tc>
                <a:tc>
                  <a:txBody>
                    <a:bodyPr/>
                    <a:lstStyle/>
                    <a:p>
                      <a:r>
                        <a:rPr lang="en-US" sz="2800" dirty="0" err="1"/>
                        <a:t>Fecha</a:t>
                      </a:r>
                      <a:r>
                        <a:rPr lang="en-US" sz="2800" dirty="0"/>
                        <a:t> </a:t>
                      </a:r>
                      <a:r>
                        <a:rPr lang="en-US" sz="2800" dirty="0" err="1"/>
                        <a:t>prevista</a:t>
                      </a:r>
                      <a:endParaRPr lang="en-US" sz="2800" dirty="0"/>
                    </a:p>
                  </a:txBody>
                  <a:tcPr/>
                </a:tc>
                <a:extLst>
                  <a:ext uri="{0D108BD9-81ED-4DB2-BD59-A6C34878D82A}">
                    <a16:rowId xmlns:a16="http://schemas.microsoft.com/office/drawing/2014/main" val="10000"/>
                  </a:ext>
                </a:extLst>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400" dirty="0"/>
                        <a:t>Lanzamiento global del manual, herramienta en línea y aplicación en inglés</a:t>
                      </a:r>
                      <a:endParaRPr lang="en-US" sz="2400" dirty="0"/>
                    </a:p>
                  </a:txBody>
                  <a:tcPr/>
                </a:tc>
                <a:tc>
                  <a:txBody>
                    <a:bodyPr/>
                    <a:lstStyle/>
                    <a:p>
                      <a:r>
                        <a:rPr lang="en-US" sz="2400" dirty="0"/>
                        <a:t>15 de </a:t>
                      </a:r>
                      <a:r>
                        <a:rPr lang="en-US" sz="2400" dirty="0" err="1"/>
                        <a:t>octubre</a:t>
                      </a:r>
                      <a:r>
                        <a:rPr lang="en-US" sz="2400" dirty="0"/>
                        <a:t> 15 </a:t>
                      </a:r>
                      <a:r>
                        <a:rPr lang="en-US" sz="2400" dirty="0" err="1"/>
                        <a:t>Ginebra</a:t>
                      </a:r>
                      <a:endParaRPr lang="en-US" sz="2400" dirty="0"/>
                    </a:p>
                  </a:txBody>
                  <a:tcPr/>
                </a:tc>
                <a:extLst>
                  <a:ext uri="{0D108BD9-81ED-4DB2-BD59-A6C34878D82A}">
                    <a16:rowId xmlns:a16="http://schemas.microsoft.com/office/drawing/2014/main" val="10001"/>
                  </a:ext>
                </a:extLst>
              </a:tr>
              <a:tr h="554302">
                <a:tc>
                  <a:txBody>
                    <a:bodyPr/>
                    <a:lstStyle/>
                    <a:p>
                      <a:r>
                        <a:rPr lang="en-US" sz="2400" dirty="0" err="1"/>
                        <a:t>Lanzamiento</a:t>
                      </a:r>
                      <a:r>
                        <a:rPr lang="en-US" sz="2400" dirty="0"/>
                        <a:t> </a:t>
                      </a:r>
                      <a:r>
                        <a:rPr lang="en-US" sz="2400" dirty="0" err="1"/>
                        <a:t>en</a:t>
                      </a:r>
                      <a:r>
                        <a:rPr lang="en-US" sz="2400" dirty="0"/>
                        <a:t> el RU</a:t>
                      </a:r>
                    </a:p>
                  </a:txBody>
                  <a:tcPr/>
                </a:tc>
                <a:tc>
                  <a:txBody>
                    <a:bodyPr/>
                    <a:lstStyle/>
                    <a:p>
                      <a:r>
                        <a:rPr lang="en-US" sz="2400" dirty="0"/>
                        <a:t>20 de </a:t>
                      </a:r>
                      <a:r>
                        <a:rPr lang="en-US" sz="2400" dirty="0" err="1"/>
                        <a:t>noviembre</a:t>
                      </a:r>
                      <a:r>
                        <a:rPr lang="en-US" sz="2400" dirty="0"/>
                        <a:t> </a:t>
                      </a:r>
                      <a:r>
                        <a:rPr lang="en-US" sz="2400" dirty="0" err="1"/>
                        <a:t>Londres</a:t>
                      </a:r>
                      <a:endParaRPr lang="en-US" sz="2400" dirty="0"/>
                    </a:p>
                  </a:txBody>
                  <a:tcPr/>
                </a:tc>
                <a:extLst>
                  <a:ext uri="{0D108BD9-81ED-4DB2-BD59-A6C34878D82A}">
                    <a16:rowId xmlns:a16="http://schemas.microsoft.com/office/drawing/2014/main" val="10002"/>
                  </a:ext>
                </a:extLst>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400" dirty="0"/>
                        <a:t>Novedades en video y primeros seminarios web globales y regionales</a:t>
                      </a:r>
                      <a:endParaRPr lang="en-US" sz="2400" dirty="0"/>
                    </a:p>
                  </a:txBody>
                  <a:tcPr/>
                </a:tc>
                <a:tc>
                  <a:txBody>
                    <a:bodyPr/>
                    <a:lstStyle/>
                    <a:p>
                      <a:r>
                        <a:rPr lang="en-US" sz="2400" dirty="0" err="1"/>
                        <a:t>Diciembre</a:t>
                      </a:r>
                      <a:r>
                        <a:rPr lang="en-US" sz="2400" dirty="0"/>
                        <a:t> de 2019</a:t>
                      </a:r>
                    </a:p>
                  </a:txBody>
                  <a:tcPr/>
                </a:tc>
                <a:extLst>
                  <a:ext uri="{0D108BD9-81ED-4DB2-BD59-A6C34878D82A}">
                    <a16:rowId xmlns:a16="http://schemas.microsoft.com/office/drawing/2014/main" val="10003"/>
                  </a:ext>
                </a:extLst>
              </a:tr>
              <a:tr h="554302">
                <a:tc>
                  <a:txBody>
                    <a:bodyPr/>
                    <a:lstStyle/>
                    <a:p>
                      <a:r>
                        <a:rPr lang="es-ES" sz="2400" dirty="0"/>
                        <a:t>Lanzamiento de materiales en francés, español y árabe</a:t>
                      </a:r>
                      <a:endParaRPr lang="en-US" sz="2400" dirty="0"/>
                    </a:p>
                  </a:txBody>
                  <a:tcPr/>
                </a:tc>
                <a:tc>
                  <a:txBody>
                    <a:bodyPr/>
                    <a:lstStyle/>
                    <a:p>
                      <a:r>
                        <a:rPr lang="en-US" sz="2400" dirty="0" err="1"/>
                        <a:t>Marzo</a:t>
                      </a:r>
                      <a:r>
                        <a:rPr lang="en-US" sz="2400" dirty="0"/>
                        <a:t> / Abril 2020</a:t>
                      </a:r>
                    </a:p>
                  </a:txBody>
                  <a:tcPr/>
                </a:tc>
                <a:extLst>
                  <a:ext uri="{0D108BD9-81ED-4DB2-BD59-A6C34878D82A}">
                    <a16:rowId xmlns:a16="http://schemas.microsoft.com/office/drawing/2014/main" val="10004"/>
                  </a:ext>
                </a:extLst>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400" dirty="0"/>
                        <a:t>Actualización de los materiales de capacitación Alliance </a:t>
                      </a:r>
                      <a:r>
                        <a:rPr lang="es-PA" sz="2400" dirty="0" err="1"/>
                        <a:t>Face</a:t>
                      </a:r>
                      <a:r>
                        <a:rPr lang="es-PA" sz="2400" dirty="0"/>
                        <a:t> to </a:t>
                      </a:r>
                      <a:r>
                        <a:rPr lang="es-PA" sz="2400" dirty="0" err="1"/>
                        <a:t>Face</a:t>
                      </a:r>
                      <a:r>
                        <a:rPr lang="es-PA" sz="2400" dirty="0"/>
                        <a:t> para alinearse con la edición 2019</a:t>
                      </a:r>
                      <a:endParaRPr lang="en-US" sz="2400" dirty="0"/>
                    </a:p>
                  </a:txBody>
                  <a:tcPr/>
                </a:tc>
                <a:tc>
                  <a:txBody>
                    <a:bodyPr/>
                    <a:lstStyle/>
                    <a:p>
                      <a:r>
                        <a:rPr lang="en-US" sz="2400" dirty="0"/>
                        <a:t>A </a:t>
                      </a:r>
                      <a:r>
                        <a:rPr lang="en-US" sz="2400" dirty="0" err="1"/>
                        <a:t>principios</a:t>
                      </a:r>
                      <a:r>
                        <a:rPr lang="en-US" sz="2400" dirty="0"/>
                        <a:t> de 2020</a:t>
                      </a:r>
                    </a:p>
                  </a:txBody>
                  <a:tcPr/>
                </a:tc>
                <a:extLst>
                  <a:ext uri="{0D108BD9-81ED-4DB2-BD59-A6C34878D82A}">
                    <a16:rowId xmlns:a16="http://schemas.microsoft.com/office/drawing/2014/main" val="10005"/>
                  </a:ext>
                </a:extLst>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400" dirty="0"/>
                        <a:t>Soporte a nivel de país para lanzamientos, sesiones de planificación, contextualización</a:t>
                      </a:r>
                      <a:endParaRPr lang="en-CA" sz="2400" dirty="0"/>
                    </a:p>
                  </a:txBody>
                  <a:tcPr/>
                </a:tc>
                <a:tc>
                  <a:txBody>
                    <a:bodyPr/>
                    <a:lstStyle/>
                    <a:p>
                      <a:r>
                        <a:rPr lang="en-US" sz="2400" dirty="0" err="1"/>
                        <a:t>En</a:t>
                      </a:r>
                      <a:r>
                        <a:rPr lang="en-US" sz="2400" dirty="0"/>
                        <a:t> </a:t>
                      </a:r>
                      <a:r>
                        <a:rPr lang="en-US" sz="2400" dirty="0" err="1"/>
                        <a:t>curso</a:t>
                      </a:r>
                      <a:endParaRPr lang="en-US"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536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err="1"/>
              <a:t>EXAMEN</a:t>
            </a:r>
            <a:r>
              <a:rPr lang="en-US" dirty="0"/>
              <a:t>!!</a:t>
            </a:r>
          </a:p>
        </p:txBody>
      </p:sp>
      <p:sp>
        <p:nvSpPr>
          <p:cNvPr id="3" name="Text Placeholder 2"/>
          <p:cNvSpPr>
            <a:spLocks noGrp="1"/>
          </p:cNvSpPr>
          <p:nvPr>
            <p:ph type="body" sz="quarter" idx="10"/>
          </p:nvPr>
        </p:nvSpPr>
        <p:spPr>
          <a:xfrm>
            <a:off x="656023" y="1690688"/>
            <a:ext cx="11174027" cy="500063"/>
          </a:xfrm>
        </p:spPr>
        <p:txBody>
          <a:bodyPr>
            <a:noAutofit/>
          </a:bodyPr>
          <a:lstStyle/>
          <a:p>
            <a:r>
              <a:rPr lang="es-PA" sz="2400" dirty="0"/>
              <a:t>Es de libro abierto; la primera mano que vea llega a responder la pregunta</a:t>
            </a:r>
            <a:endParaRPr lang="en-US" sz="2400" dirty="0"/>
          </a:p>
        </p:txBody>
      </p:sp>
      <p:sp>
        <p:nvSpPr>
          <p:cNvPr id="4" name="Text Placeholder 3"/>
          <p:cNvSpPr>
            <a:spLocks noGrp="1"/>
          </p:cNvSpPr>
          <p:nvPr>
            <p:ph type="body" sz="quarter" idx="12"/>
          </p:nvPr>
        </p:nvSpPr>
        <p:spPr/>
        <p:txBody>
          <a:bodyPr>
            <a:normAutofit fontScale="85000" lnSpcReduction="10000"/>
          </a:bodyPr>
          <a:lstStyle/>
          <a:p>
            <a:pPr marL="514350" indent="-514350">
              <a:buFont typeface="+mj-lt"/>
              <a:buAutoNum type="arabicPeriod"/>
            </a:pPr>
            <a:r>
              <a:rPr lang="es-PA" dirty="0"/>
              <a:t>¿A qué norma debo ir si quiero obtener más información sobre los acuerdos de cuidado de crianza para niñas y niños refugiados?</a:t>
            </a:r>
          </a:p>
          <a:p>
            <a:pPr marL="514350" indent="-514350">
              <a:buFont typeface="+mj-lt"/>
              <a:buAutoNum type="arabicPeriod"/>
            </a:pPr>
            <a:r>
              <a:rPr lang="es-PA" dirty="0"/>
              <a:t>Elabore el icono para la integración entre Protección Infantil y todos los demás sectores.</a:t>
            </a:r>
          </a:p>
          <a:p>
            <a:pPr marL="514350" indent="-514350">
              <a:buFont typeface="+mj-lt"/>
              <a:buAutoNum type="arabicPeriod"/>
            </a:pPr>
            <a:r>
              <a:rPr lang="es-PA" dirty="0"/>
              <a:t>¿Dónde puedo obtener más información más allá de la misma norma?</a:t>
            </a:r>
          </a:p>
          <a:p>
            <a:pPr marL="514350" indent="-514350">
              <a:buFont typeface="+mj-lt"/>
              <a:buAutoNum type="arabicPeriod"/>
            </a:pPr>
            <a:r>
              <a:rPr lang="es-PA" dirty="0"/>
              <a:t>¿Bajo qué pilar se encuentra Justicia para las niñas y niños?</a:t>
            </a:r>
          </a:p>
          <a:p>
            <a:pPr marL="514350" indent="-514350">
              <a:buFont typeface="+mj-lt"/>
              <a:buAutoNum type="arabicPeriod"/>
            </a:pPr>
            <a:r>
              <a:rPr lang="es-PA" dirty="0"/>
              <a:t>¿Qué porcentaje de las muertes de niñas y niños (5-14) son atribuibles a lesiones no intencionales?</a:t>
            </a:r>
          </a:p>
          <a:p>
            <a:pPr marL="514350" indent="-514350">
              <a:buFont typeface="+mj-lt"/>
              <a:buAutoNum type="arabicPeriod"/>
            </a:pPr>
            <a:r>
              <a:rPr lang="es-PA" dirty="0"/>
              <a:t>¿Cuál es el tema de la última nota de orientación en la norma de Maltrato físico y emocional</a:t>
            </a:r>
            <a:r>
              <a:rPr lang="en-US" dirty="0"/>
              <a:t>?</a:t>
            </a:r>
          </a:p>
          <a:p>
            <a:pPr marL="514350" indent="-514350">
              <a:buFont typeface="+mj-lt"/>
              <a:buAutoNum type="arabicPeriod"/>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96" y="204349"/>
            <a:ext cx="1980830" cy="2509725"/>
          </a:xfrm>
          <a:prstGeom prst="rect">
            <a:avLst/>
          </a:prstGeom>
        </p:spPr>
      </p:pic>
    </p:spTree>
    <p:extLst>
      <p:ext uri="{BB962C8B-B14F-4D97-AF65-F5344CB8AC3E}">
        <p14:creationId xmlns:p14="http://schemas.microsoft.com/office/powerpoint/2010/main" val="11312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a:t>¿Necesita algo más que la versión impresa</a:t>
            </a:r>
            <a:r>
              <a:rPr lang="en-US" dirty="0"/>
              <a:t>?</a:t>
            </a:r>
          </a:p>
        </p:txBody>
      </p:sp>
      <p:sp>
        <p:nvSpPr>
          <p:cNvPr id="4" name="Text Placeholder 3"/>
          <p:cNvSpPr>
            <a:spLocks noGrp="1"/>
          </p:cNvSpPr>
          <p:nvPr>
            <p:ph type="body" sz="quarter" idx="12"/>
          </p:nvPr>
        </p:nvSpPr>
        <p:spPr>
          <a:xfrm>
            <a:off x="656021" y="1557867"/>
            <a:ext cx="11411288" cy="5027360"/>
          </a:xfrm>
        </p:spPr>
        <p:txBody>
          <a:bodyPr>
            <a:normAutofit fontScale="77500" lnSpcReduction="20000"/>
          </a:bodyPr>
          <a:lstStyle/>
          <a:p>
            <a:pPr marL="0" indent="0">
              <a:lnSpc>
                <a:spcPct val="140000"/>
              </a:lnSpc>
              <a:spcBef>
                <a:spcPts val="0"/>
              </a:spcBef>
              <a:buNone/>
            </a:pPr>
            <a:r>
              <a:rPr lang="es-PA" dirty="0"/>
              <a:t>En el sitio web de la Cooperación de Normas Humanitarias encontrará</a:t>
            </a:r>
            <a:r>
              <a:rPr lang="en-US" dirty="0"/>
              <a:t>: </a:t>
            </a:r>
            <a:r>
              <a:rPr lang="en-GB" i="1" u="sng" dirty="0">
                <a:hlinkClick r:id="rId3"/>
              </a:rPr>
              <a:t>http://www.humanitarianstandardspartnership.org/</a:t>
            </a:r>
            <a:r>
              <a:rPr lang="en-US" i="1" dirty="0"/>
              <a:t> </a:t>
            </a:r>
          </a:p>
          <a:p>
            <a:pPr marL="0" indent="0">
              <a:buNone/>
            </a:pPr>
            <a:endParaRPr lang="en-US" dirty="0"/>
          </a:p>
          <a:p>
            <a:pPr marL="514350" indent="-514350">
              <a:buFont typeface="+mj-lt"/>
              <a:buAutoNum type="arabicPeriod"/>
            </a:pPr>
            <a:r>
              <a:rPr lang="es-PA" dirty="0"/>
              <a:t>Manual interactivo en línea</a:t>
            </a:r>
          </a:p>
          <a:p>
            <a:pPr marL="514350" indent="-514350">
              <a:buFont typeface="+mj-lt"/>
              <a:buAutoNum type="arabicPeriod"/>
            </a:pPr>
            <a:r>
              <a:rPr lang="es-PA" dirty="0"/>
              <a:t>Aplicación </a:t>
            </a:r>
            <a:r>
              <a:rPr lang="es-PA" dirty="0" err="1"/>
              <a:t>HSP</a:t>
            </a:r>
            <a:endParaRPr lang="es-PA" dirty="0"/>
          </a:p>
          <a:p>
            <a:pPr marL="514350" indent="-514350">
              <a:buFont typeface="+mj-lt"/>
              <a:buAutoNum type="arabicPeriod"/>
            </a:pPr>
            <a:r>
              <a:rPr lang="es-PA" dirty="0"/>
              <a:t>PDF descargable</a:t>
            </a:r>
            <a:r>
              <a:rPr lang="en-US" dirty="0"/>
              <a:t> </a:t>
            </a:r>
          </a:p>
          <a:p>
            <a:pPr marL="0" indent="0">
              <a:buNone/>
            </a:pPr>
            <a:endParaRPr lang="en-US" dirty="0"/>
          </a:p>
          <a:p>
            <a:pPr marL="0" indent="0">
              <a:buNone/>
            </a:pPr>
            <a:r>
              <a:rPr lang="es-PA" sz="2700" dirty="0"/>
              <a:t>En el sitio web de la Alianza (</a:t>
            </a:r>
            <a:r>
              <a:rPr lang="en-US" sz="2700" dirty="0">
                <a:hlinkClick r:id="rId4"/>
              </a:rPr>
              <a:t>https://alliancecpha.org/es</a:t>
            </a:r>
            <a:r>
              <a:rPr lang="en-US" sz="2700" dirty="0"/>
              <a:t>)</a:t>
            </a:r>
            <a:r>
              <a:rPr lang="es-PA" sz="2700" dirty="0"/>
              <a:t> encontrará (enlaces a lo anterior y</a:t>
            </a:r>
            <a:r>
              <a:rPr lang="en-US" sz="2700" dirty="0"/>
              <a:t>): </a:t>
            </a:r>
          </a:p>
          <a:p>
            <a:pPr marL="514350" indent="-514350">
              <a:buFont typeface="+mj-lt"/>
              <a:buAutoNum type="arabicPeriod"/>
            </a:pPr>
            <a:r>
              <a:rPr lang="en-US" dirty="0" err="1"/>
              <a:t>Resumen</a:t>
            </a:r>
            <a:r>
              <a:rPr lang="en-US" dirty="0"/>
              <a:t> de 28 </a:t>
            </a:r>
            <a:r>
              <a:rPr lang="en-US" dirty="0" err="1"/>
              <a:t>páginas</a:t>
            </a:r>
            <a:r>
              <a:rPr lang="en-US" dirty="0"/>
              <a:t> </a:t>
            </a:r>
            <a:r>
              <a:rPr lang="en-US" dirty="0" err="1"/>
              <a:t>en</a:t>
            </a:r>
            <a:r>
              <a:rPr lang="en-US" dirty="0"/>
              <a:t> PDF</a:t>
            </a:r>
          </a:p>
          <a:p>
            <a:pPr marL="514350" indent="-514350">
              <a:buFont typeface="+mj-lt"/>
              <a:buAutoNum type="arabicPeriod"/>
            </a:pPr>
            <a:r>
              <a:rPr lang="en-US" dirty="0"/>
              <a:t>Este </a:t>
            </a:r>
            <a:r>
              <a:rPr lang="en-US" dirty="0" err="1"/>
              <a:t>paquete</a:t>
            </a:r>
            <a:r>
              <a:rPr lang="en-US" dirty="0"/>
              <a:t> </a:t>
            </a:r>
            <a:r>
              <a:rPr lang="en-US" dirty="0" err="1"/>
              <a:t>informativo</a:t>
            </a:r>
            <a:r>
              <a:rPr lang="en-US" dirty="0"/>
              <a:t> “</a:t>
            </a:r>
            <a:r>
              <a:rPr lang="en-US" dirty="0" err="1"/>
              <a:t>Novedades</a:t>
            </a:r>
            <a:r>
              <a:rPr lang="en-US" dirty="0"/>
              <a:t>”</a:t>
            </a:r>
          </a:p>
          <a:p>
            <a:pPr marL="514350" indent="-514350">
              <a:buFont typeface="+mj-lt"/>
              <a:buAutoNum type="arabicPeriod"/>
            </a:pPr>
            <a:r>
              <a:rPr lang="en-US" dirty="0"/>
              <a:t>Anexo: </a:t>
            </a:r>
            <a:r>
              <a:rPr lang="en-US" dirty="0" err="1"/>
              <a:t>Glosario</a:t>
            </a:r>
            <a:r>
              <a:rPr lang="en-US" dirty="0"/>
              <a:t> complete</a:t>
            </a:r>
          </a:p>
          <a:p>
            <a:pPr marL="514350" indent="-514350">
              <a:buFont typeface="+mj-lt"/>
              <a:buAutoNum type="arabicPeriod"/>
            </a:pPr>
            <a:r>
              <a:rPr lang="es-419" dirty="0"/>
              <a:t>Anexo: Tabla de indicadores</a:t>
            </a:r>
            <a:endParaRPr lang="en-US" dirty="0"/>
          </a:p>
          <a:p>
            <a:pPr marL="514350" indent="-514350">
              <a:buFont typeface="+mj-lt"/>
              <a:buAutoNum type="arabicPeriod"/>
            </a:pPr>
            <a:endParaRPr lang="en-US" dirty="0"/>
          </a:p>
          <a:p>
            <a:pPr marL="0" indent="0">
              <a:buNone/>
            </a:pPr>
            <a:endParaRPr lang="en-CA" dirty="0"/>
          </a:p>
          <a:p>
            <a:endParaRPr lang="en-US" dirty="0"/>
          </a:p>
        </p:txBody>
      </p:sp>
      <p:pic>
        <p:nvPicPr>
          <p:cNvPr id="5" name="Picture 4"/>
          <p:cNvPicPr>
            <a:picLocks noChangeAspect="1"/>
          </p:cNvPicPr>
          <p:nvPr/>
        </p:nvPicPr>
        <p:blipFill>
          <a:blip r:embed="rId5"/>
          <a:srcRect/>
          <a:stretch/>
        </p:blipFill>
        <p:spPr>
          <a:xfrm>
            <a:off x="9407236" y="5245253"/>
            <a:ext cx="2784764" cy="1127838"/>
          </a:xfrm>
          <a:prstGeom prst="rect">
            <a:avLst/>
          </a:prstGeom>
        </p:spPr>
      </p:pic>
      <p:pic>
        <p:nvPicPr>
          <p:cNvPr id="6" name="Picture 5">
            <a:extLst>
              <a:ext uri="{FF2B5EF4-FFF2-40B4-BE49-F238E27FC236}">
                <a16:creationId xmlns:a16="http://schemas.microsoft.com/office/drawing/2014/main" id="{4F466FE9-D023-4DF8-888E-E5E25297B7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56618" y="1557867"/>
            <a:ext cx="2410691" cy="1871133"/>
          </a:xfrm>
          <a:prstGeom prst="rect">
            <a:avLst/>
          </a:prstGeom>
          <a:noFill/>
          <a:ln>
            <a:noFill/>
          </a:ln>
        </p:spPr>
      </p:pic>
    </p:spTree>
    <p:extLst>
      <p:ext uri="{BB962C8B-B14F-4D97-AF65-F5344CB8AC3E}">
        <p14:creationId xmlns:p14="http://schemas.microsoft.com/office/powerpoint/2010/main" val="76863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Implicaciones</a:t>
            </a:r>
            <a:r>
              <a:rPr lang="en-US" dirty="0"/>
              <a:t> para </a:t>
            </a:r>
            <a:r>
              <a:rPr lang="en-US" dirty="0" err="1"/>
              <a:t>nosotros</a:t>
            </a:r>
            <a:r>
              <a:rPr lang="en-US" dirty="0"/>
              <a:t>?</a:t>
            </a:r>
          </a:p>
        </p:txBody>
      </p:sp>
      <p:sp>
        <p:nvSpPr>
          <p:cNvPr id="3" name="Text Placeholder 2"/>
          <p:cNvSpPr>
            <a:spLocks noGrp="1"/>
          </p:cNvSpPr>
          <p:nvPr>
            <p:ph type="body" sz="quarter" idx="10"/>
          </p:nvPr>
        </p:nvSpPr>
        <p:spPr>
          <a:xfrm>
            <a:off x="1066800" y="2423848"/>
            <a:ext cx="5643035" cy="641879"/>
          </a:xfrm>
        </p:spPr>
        <p:txBody>
          <a:bodyPr>
            <a:noAutofit/>
          </a:bodyPr>
          <a:lstStyle/>
          <a:p>
            <a:r>
              <a:rPr lang="es-PA" sz="2400" dirty="0"/>
              <a:t>Comencemos a considerar qué queremos hacer con la edición 2019</a:t>
            </a:r>
            <a:endParaRPr lang="en-US" sz="2400" dirty="0"/>
          </a:p>
        </p:txBody>
      </p:sp>
      <p:pic>
        <p:nvPicPr>
          <p:cNvPr id="7" name="Picture 2"/>
          <p:cNvPicPr>
            <a:picLocks noChangeAspect="1" noChangeArrowheads="1"/>
          </p:cNvPicPr>
          <p:nvPr/>
        </p:nvPicPr>
        <p:blipFill>
          <a:blip r:embed="rId3"/>
          <a:srcRect/>
          <a:stretch/>
        </p:blipFill>
        <p:spPr bwMode="auto">
          <a:xfrm>
            <a:off x="7553595" y="113841"/>
            <a:ext cx="4550946" cy="638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275956">
            <a:off x="521976" y="3411443"/>
            <a:ext cx="11310655" cy="523220"/>
          </a:xfrm>
          <a:prstGeom prst="rect">
            <a:avLst/>
          </a:prstGeom>
          <a:noFill/>
        </p:spPr>
        <p:txBody>
          <a:bodyPr wrap="square" rtlCol="0">
            <a:spAutoFit/>
          </a:bodyPr>
          <a:lstStyle/>
          <a:p>
            <a:pPr algn="ctr"/>
            <a:r>
              <a:rPr lang="es-PA" sz="2800" b="1" dirty="0">
                <a:solidFill>
                  <a:schemeClr val="accent3">
                    <a:lumMod val="75000"/>
                  </a:schemeClr>
                </a:solidFill>
              </a:rPr>
              <a:t>Gracias y ahora, ¡trabajemos con nuestra herramienta actualizada!</a:t>
            </a:r>
            <a:endParaRPr lang="en-US" sz="2800" b="1" dirty="0">
              <a:solidFill>
                <a:schemeClr val="accent4">
                  <a:lumMod val="75000"/>
                </a:schemeClr>
              </a:solidFill>
            </a:endParaRPr>
          </a:p>
        </p:txBody>
      </p:sp>
    </p:spTree>
    <p:extLst>
      <p:ext uri="{BB962C8B-B14F-4D97-AF65-F5344CB8AC3E}">
        <p14:creationId xmlns:p14="http://schemas.microsoft.com/office/powerpoint/2010/main" val="42446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3" y="528109"/>
            <a:ext cx="7300912" cy="1271587"/>
          </a:xfrm>
        </p:spPr>
        <p:txBody>
          <a:bodyPr/>
          <a:lstStyle/>
          <a:p>
            <a:r>
              <a:rPr lang="en-US" dirty="0"/>
              <a:t>Sin embargo, </a:t>
            </a:r>
            <a:r>
              <a:rPr lang="en-US" dirty="0" err="1"/>
              <a:t>había</a:t>
            </a:r>
            <a:r>
              <a:rPr lang="en-US" dirty="0"/>
              <a:t> </a:t>
            </a:r>
            <a:r>
              <a:rPr lang="en-US" dirty="0" err="1"/>
              <a:t>lagunas</a:t>
            </a:r>
            <a:r>
              <a:rPr lang="mr-IN" dirty="0"/>
              <a:t>…</a:t>
            </a:r>
            <a:endParaRPr lang="en-US" dirty="0"/>
          </a:p>
          <a:p>
            <a:endParaRPr lang="en-US" dirty="0"/>
          </a:p>
        </p:txBody>
      </p:sp>
      <p:sp>
        <p:nvSpPr>
          <p:cNvPr id="5" name="Text Placeholder 4"/>
          <p:cNvSpPr>
            <a:spLocks noGrp="1"/>
          </p:cNvSpPr>
          <p:nvPr>
            <p:ph type="body" sz="quarter" idx="12"/>
          </p:nvPr>
        </p:nvSpPr>
        <p:spPr>
          <a:xfrm>
            <a:off x="4100513" y="1285680"/>
            <a:ext cx="7716688" cy="5775520"/>
          </a:xfrm>
        </p:spPr>
        <p:txBody>
          <a:bodyPr>
            <a:normAutofit fontScale="47500" lnSpcReduction="20000"/>
          </a:bodyPr>
          <a:lstStyle/>
          <a:p>
            <a:r>
              <a:rPr lang="es-PA" sz="5100" dirty="0"/>
              <a:t>Algunos principios básicos fueron marginados</a:t>
            </a:r>
          </a:p>
          <a:p>
            <a:endParaRPr lang="es-PA" sz="5100" dirty="0"/>
          </a:p>
          <a:p>
            <a:r>
              <a:rPr lang="es-PA" sz="5100" dirty="0"/>
              <a:t>Se necesita una medición más integral y realista</a:t>
            </a:r>
          </a:p>
          <a:p>
            <a:endParaRPr lang="es-PA" sz="5100" dirty="0"/>
          </a:p>
          <a:p>
            <a:r>
              <a:rPr lang="es-PA" sz="5100" dirty="0"/>
              <a:t>Se necesitaba más énfasis en</a:t>
            </a:r>
            <a:r>
              <a:rPr lang="en-US" sz="5100" dirty="0"/>
              <a:t>: </a:t>
            </a:r>
          </a:p>
          <a:p>
            <a:pPr lvl="1"/>
            <a:r>
              <a:rPr lang="es-PA" sz="5100" dirty="0"/>
              <a:t>El rol de los actores locales.</a:t>
            </a:r>
          </a:p>
          <a:p>
            <a:pPr lvl="1"/>
            <a:r>
              <a:rPr lang="es-PA" sz="5100" dirty="0"/>
              <a:t>Responsabilidad e inclusión</a:t>
            </a:r>
          </a:p>
          <a:p>
            <a:pPr lvl="1"/>
            <a:r>
              <a:rPr lang="es-PA" sz="5100" dirty="0"/>
              <a:t>Prevención</a:t>
            </a:r>
          </a:p>
          <a:p>
            <a:pPr lvl="1"/>
            <a:r>
              <a:rPr lang="es-PA" sz="5100" dirty="0"/>
              <a:t>Integración y colaboración entre sectores</a:t>
            </a:r>
            <a:br>
              <a:rPr lang="en-US" sz="5100" dirty="0"/>
            </a:br>
            <a:endParaRPr lang="en-US" sz="5100" dirty="0"/>
          </a:p>
          <a:p>
            <a:r>
              <a:rPr lang="es-PA" sz="5100" dirty="0"/>
              <a:t>Las actualizaciones necesarias sobre intervenciones efectivas y temas transversales han evolucionado</a:t>
            </a:r>
            <a:r>
              <a:rPr lang="en-US" sz="5100" dirty="0"/>
              <a:t> </a:t>
            </a:r>
          </a:p>
          <a:p>
            <a:pPr lvl="1"/>
            <a:r>
              <a:rPr lang="es-PA" sz="5100" dirty="0"/>
              <a:t>Asistencia en efectivo y cupones</a:t>
            </a:r>
          </a:p>
          <a:p>
            <a:pPr lvl="1"/>
            <a:r>
              <a:rPr lang="es-PA" sz="5100" dirty="0"/>
              <a:t>Cuestiones de género y </a:t>
            </a:r>
            <a:r>
              <a:rPr lang="es-PA" sz="5100" dirty="0" err="1"/>
              <a:t>LGTBI</a:t>
            </a:r>
            <a:endParaRPr lang="es-PA" sz="5100" dirty="0"/>
          </a:p>
          <a:p>
            <a:pPr lvl="1"/>
            <a:r>
              <a:rPr lang="es-PA" sz="5100" dirty="0"/>
              <a:t>Preocupaciones ambientales</a:t>
            </a:r>
          </a:p>
          <a:p>
            <a:pPr lvl="1"/>
            <a:r>
              <a:rPr lang="es-PA" sz="5100" dirty="0"/>
              <a:t>Programación móvil</a:t>
            </a:r>
            <a:endParaRPr lang="en-US" dirty="0"/>
          </a:p>
          <a:p>
            <a:pPr lvl="1"/>
            <a:endParaRPr lang="en-US" dirty="0"/>
          </a:p>
        </p:txBody>
      </p:sp>
      <p:sp>
        <p:nvSpPr>
          <p:cNvPr id="6" name="Text Placeholder 5"/>
          <p:cNvSpPr>
            <a:spLocks noGrp="1"/>
          </p:cNvSpPr>
          <p:nvPr>
            <p:ph type="body" sz="quarter" idx="13"/>
          </p:nvPr>
        </p:nvSpPr>
        <p:spPr>
          <a:xfrm>
            <a:off x="284417" y="528638"/>
            <a:ext cx="3111926" cy="4799266"/>
          </a:xfrm>
        </p:spPr>
        <p:txBody>
          <a:bodyPr/>
          <a:lstStyle/>
          <a:p>
            <a:r>
              <a:rPr lang="en-US" dirty="0" err="1"/>
              <a:t>Edición</a:t>
            </a:r>
            <a:r>
              <a:rPr lang="en-US" dirty="0"/>
              <a:t> 2012</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68" y="3222175"/>
            <a:ext cx="2149773" cy="311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7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1" y="528638"/>
            <a:ext cx="7613371" cy="1271587"/>
          </a:xfrm>
        </p:spPr>
        <p:txBody>
          <a:bodyPr>
            <a:normAutofit/>
          </a:bodyPr>
          <a:lstStyle/>
          <a:p>
            <a:r>
              <a:rPr lang="es-PA" dirty="0"/>
              <a:t>Tenía que ser aplicable a una gama más amplia de contextos</a:t>
            </a:r>
            <a:endParaRPr lang="en-US" dirty="0"/>
          </a:p>
        </p:txBody>
      </p:sp>
      <p:sp>
        <p:nvSpPr>
          <p:cNvPr id="5" name="Text Placeholder 4"/>
          <p:cNvSpPr>
            <a:spLocks noGrp="1"/>
          </p:cNvSpPr>
          <p:nvPr>
            <p:ph type="body" sz="quarter" idx="12"/>
          </p:nvPr>
        </p:nvSpPr>
        <p:spPr>
          <a:xfrm>
            <a:off x="4100513" y="1800225"/>
            <a:ext cx="7300912" cy="3996951"/>
          </a:xfrm>
        </p:spPr>
        <p:txBody>
          <a:bodyPr>
            <a:normAutofit fontScale="92500" lnSpcReduction="20000"/>
          </a:bodyPr>
          <a:lstStyle/>
          <a:p>
            <a:r>
              <a:rPr lang="es-PA" dirty="0"/>
              <a:t>Niñas, niños y familias que son refugiados, desplazados o en situación de migración.</a:t>
            </a:r>
          </a:p>
          <a:p>
            <a:endParaRPr lang="es-PA" dirty="0"/>
          </a:p>
          <a:p>
            <a:r>
              <a:rPr lang="es-PA" dirty="0"/>
              <a:t>Escenarios de enfermedades infecciosas</a:t>
            </a:r>
          </a:p>
          <a:p>
            <a:endParaRPr lang="es-PA" dirty="0"/>
          </a:p>
          <a:p>
            <a:r>
              <a:rPr lang="es-PA" dirty="0"/>
              <a:t>Áreas urbanas</a:t>
            </a:r>
          </a:p>
          <a:p>
            <a:endParaRPr lang="es-PA" dirty="0"/>
          </a:p>
          <a:p>
            <a:r>
              <a:rPr lang="es-PA" dirty="0"/>
              <a:t>Peligros y oportunidades de Internet/tecnología de la información para proteger a las niñas y niños</a:t>
            </a:r>
            <a:endParaRPr lang="en-US" dirty="0"/>
          </a:p>
          <a:p>
            <a:endParaRPr lang="en-US" dirty="0"/>
          </a:p>
        </p:txBody>
      </p:sp>
      <p:sp>
        <p:nvSpPr>
          <p:cNvPr id="6" name="Text Placeholder 5"/>
          <p:cNvSpPr>
            <a:spLocks noGrp="1"/>
          </p:cNvSpPr>
          <p:nvPr>
            <p:ph type="body" sz="quarter" idx="13"/>
          </p:nvPr>
        </p:nvSpPr>
        <p:spPr>
          <a:xfrm>
            <a:off x="284417" y="528638"/>
            <a:ext cx="3111926" cy="4799266"/>
          </a:xfrm>
        </p:spPr>
        <p:txBody>
          <a:bodyPr/>
          <a:lstStyle/>
          <a:p>
            <a:r>
              <a:rPr lang="en-US" dirty="0" err="1"/>
              <a:t>Edición</a:t>
            </a:r>
            <a:r>
              <a:rPr lang="en-US" dirty="0"/>
              <a:t> 2012</a:t>
            </a:r>
          </a:p>
        </p:txBody>
      </p:sp>
      <p:pic>
        <p:nvPicPr>
          <p:cNvPr id="7" name="Picture 6" descr="Screen Shot 2019-10-09 at 12.0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 y="3225800"/>
            <a:ext cx="2097232" cy="3013166"/>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68" y="3222175"/>
            <a:ext cx="2149773" cy="311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85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92500" lnSpcReduction="10000"/>
          </a:bodyPr>
          <a:lstStyle/>
          <a:p>
            <a:r>
              <a:rPr lang="es-PA" dirty="0"/>
              <a:t>Equipos de expertos reelaboraron cada norma, que salieron para consultas a nivel nacional y mundial</a:t>
            </a:r>
            <a:endParaRPr lang="en-US" dirty="0"/>
          </a:p>
        </p:txBody>
      </p:sp>
      <p:sp>
        <p:nvSpPr>
          <p:cNvPr id="6" name="Text Placeholder 5"/>
          <p:cNvSpPr>
            <a:spLocks noGrp="1"/>
          </p:cNvSpPr>
          <p:nvPr>
            <p:ph type="body" sz="quarter" idx="13"/>
          </p:nvPr>
        </p:nvSpPr>
        <p:spPr/>
        <p:txBody>
          <a:bodyPr/>
          <a:lstStyle/>
          <a:p>
            <a:r>
              <a:rPr lang="en-US" dirty="0"/>
              <a:t>El </a:t>
            </a:r>
            <a:r>
              <a:rPr lang="en-US" dirty="0" err="1"/>
              <a:t>proceso</a:t>
            </a:r>
            <a:r>
              <a:rPr lang="en-US" dirty="0"/>
              <a:t> de </a:t>
            </a:r>
            <a:r>
              <a:rPr lang="en-US" dirty="0" err="1"/>
              <a:t>revisión</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2022021"/>
            <a:ext cx="7300912" cy="429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43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 y="2324053"/>
            <a:ext cx="4676186" cy="1455738"/>
          </a:xfrm>
        </p:spPr>
        <p:txBody>
          <a:bodyPr/>
          <a:lstStyle/>
          <a:p>
            <a:r>
              <a:rPr lang="en-US" sz="4000" b="1" dirty="0" err="1"/>
              <a:t>Presentamos</a:t>
            </a:r>
            <a:r>
              <a:rPr lang="en-US" sz="4000" b="1" dirty="0"/>
              <a:t> la </a:t>
            </a:r>
            <a:r>
              <a:rPr lang="en-US" sz="4000" b="1" dirty="0" err="1"/>
              <a:t>edición</a:t>
            </a:r>
            <a:r>
              <a:rPr lang="en-US" sz="4000" b="1" dirty="0"/>
              <a:t> 2019</a:t>
            </a:r>
          </a:p>
        </p:txBody>
      </p:sp>
      <p:sp>
        <p:nvSpPr>
          <p:cNvPr id="7" name="Rectangle 6"/>
          <p:cNvSpPr/>
          <p:nvPr/>
        </p:nvSpPr>
        <p:spPr>
          <a:xfrm>
            <a:off x="8694057" y="2902857"/>
            <a:ext cx="116114" cy="275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6" name="Picture 5">
            <a:extLst>
              <a:ext uri="{FF2B5EF4-FFF2-40B4-BE49-F238E27FC236}">
                <a16:creationId xmlns:a16="http://schemas.microsoft.com/office/drawing/2014/main" id="{43A1581F-C25F-4393-BC3C-FDAB69E0CF31}"/>
              </a:ext>
            </a:extLst>
          </p:cNvPr>
          <p:cNvPicPr>
            <a:picLocks noChangeAspect="1"/>
          </p:cNvPicPr>
          <p:nvPr/>
        </p:nvPicPr>
        <p:blipFill>
          <a:blip r:embed="rId3"/>
          <a:srcRect/>
          <a:stretch/>
        </p:blipFill>
        <p:spPr>
          <a:xfrm>
            <a:off x="5057031" y="828541"/>
            <a:ext cx="3848280" cy="5200917"/>
          </a:xfrm>
          <a:prstGeom prst="rect">
            <a:avLst/>
          </a:prstGeom>
        </p:spPr>
      </p:pic>
    </p:spTree>
    <p:extLst>
      <p:ext uri="{BB962C8B-B14F-4D97-AF65-F5344CB8AC3E}">
        <p14:creationId xmlns:p14="http://schemas.microsoft.com/office/powerpoint/2010/main" val="246359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a:bodyPr>
          <a:lstStyle/>
          <a:p>
            <a:pPr lvl="1"/>
            <a:endParaRPr lang="en-US" dirty="0"/>
          </a:p>
          <a:p>
            <a:pPr lvl="1"/>
            <a:endParaRPr lang="en-US" dirty="0"/>
          </a:p>
          <a:p>
            <a:pPr lvl="1"/>
            <a:endParaRPr lang="en-US" dirty="0"/>
          </a:p>
        </p:txBody>
      </p:sp>
      <p:sp>
        <p:nvSpPr>
          <p:cNvPr id="6" name="Text Placeholder 5"/>
          <p:cNvSpPr>
            <a:spLocks noGrp="1"/>
          </p:cNvSpPr>
          <p:nvPr>
            <p:ph type="body" sz="quarter" idx="12"/>
          </p:nvPr>
        </p:nvSpPr>
        <p:spPr>
          <a:xfrm>
            <a:off x="4100512" y="2400300"/>
            <a:ext cx="7726843" cy="4028610"/>
          </a:xfrm>
        </p:spPr>
        <p:txBody>
          <a:bodyPr>
            <a:normAutofit/>
          </a:bodyPr>
          <a:lstStyle/>
          <a:p>
            <a:pPr lvl="0"/>
            <a:r>
              <a:rPr lang="es-ES" dirty="0"/>
              <a:t>Estas normas mundiales siguen siendo un punto de referencia para la p</a:t>
            </a:r>
            <a:r>
              <a:rPr lang="es-PA" dirty="0" err="1"/>
              <a:t>rotección</a:t>
            </a:r>
            <a:r>
              <a:rPr lang="es-PA" dirty="0"/>
              <a:t> de la niñez y adolescencia</a:t>
            </a:r>
            <a:r>
              <a:rPr lang="es-ES" dirty="0"/>
              <a:t>.</a:t>
            </a:r>
          </a:p>
          <a:p>
            <a:pPr lvl="0"/>
            <a:r>
              <a:rPr lang="es-ES" dirty="0"/>
              <a:t>Se fomenta la contextualización del NMPNA y puede crear la propiedad de las normas en todos los niveles.</a:t>
            </a:r>
          </a:p>
          <a:p>
            <a:endParaRPr lang="en-US" dirty="0"/>
          </a:p>
        </p:txBody>
      </p:sp>
      <p:sp>
        <p:nvSpPr>
          <p:cNvPr id="3" name="Text Placeholder 2"/>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sp>
        <p:nvSpPr>
          <p:cNvPr id="8" name="Text Placeholder 3"/>
          <p:cNvSpPr txBox="1">
            <a:spLocks/>
          </p:cNvSpPr>
          <p:nvPr/>
        </p:nvSpPr>
        <p:spPr>
          <a:xfrm>
            <a:off x="4252913" y="681038"/>
            <a:ext cx="7300912" cy="12715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b="1" kern="1200">
                <a:solidFill>
                  <a:srgbClr val="026794"/>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PA" dirty="0"/>
              <a:t>Cosas para recordar mientras exploramos la edición 2019</a:t>
            </a:r>
            <a:endParaRPr lang="en-US" dirty="0"/>
          </a:p>
        </p:txBody>
      </p:sp>
      <p:pic>
        <p:nvPicPr>
          <p:cNvPr id="3074" name="Picture 2"/>
          <p:cNvPicPr>
            <a:picLocks noChangeAspect="1" noChangeArrowheads="1"/>
          </p:cNvPicPr>
          <p:nvPr/>
        </p:nvPicPr>
        <p:blipFill>
          <a:blip r:embed="rId3"/>
          <a:srcRect/>
          <a:stretch/>
        </p:blipFill>
        <p:spPr bwMode="auto">
          <a:xfrm>
            <a:off x="758951" y="3118243"/>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07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a:bodyPr>
          <a:lstStyle/>
          <a:p>
            <a:r>
              <a:rPr lang="en-US" dirty="0" err="1"/>
              <a:t>Conexiones</a:t>
            </a:r>
            <a:r>
              <a:rPr lang="en-US" dirty="0"/>
              <a:t> a </a:t>
            </a:r>
            <a:r>
              <a:rPr lang="en-US" dirty="0" err="1"/>
              <a:t>otras</a:t>
            </a:r>
            <a:r>
              <a:rPr lang="en-US" dirty="0"/>
              <a:t> </a:t>
            </a:r>
            <a:r>
              <a:rPr lang="en-US" dirty="0" err="1"/>
              <a:t>normas</a:t>
            </a:r>
            <a:r>
              <a:rPr lang="en-US" dirty="0"/>
              <a:t> e </a:t>
            </a:r>
            <a:r>
              <a:rPr lang="en-US" dirty="0" err="1"/>
              <a:t>iniciativas</a:t>
            </a:r>
            <a:endParaRPr lang="en-US" dirty="0"/>
          </a:p>
        </p:txBody>
      </p:sp>
      <p:sp>
        <p:nvSpPr>
          <p:cNvPr id="3" name="Rectangle 2"/>
          <p:cNvSpPr/>
          <p:nvPr/>
        </p:nvSpPr>
        <p:spPr>
          <a:xfrm>
            <a:off x="4100513" y="2967335"/>
            <a:ext cx="6829497" cy="2246769"/>
          </a:xfrm>
          <a:prstGeom prst="rect">
            <a:avLst/>
          </a:prstGeom>
        </p:spPr>
        <p:txBody>
          <a:bodyPr wrap="square">
            <a:spAutoFit/>
          </a:bodyPr>
          <a:lstStyle/>
          <a:p>
            <a:r>
              <a:rPr lang="es-PA" sz="2800" dirty="0"/>
              <a:t>El NMPNA sigue siendo una herramienta colaborativa e interinstitucional, que establece vínculos con nuevas iniciativas, como la Norma Humanitaria Básica, INSPIRE y las Normas de Inclusión Humanitaria</a:t>
            </a:r>
            <a:r>
              <a:rPr lang="en-US" sz="2800" dirty="0"/>
              <a:t>.</a:t>
            </a:r>
            <a:endParaRPr lang="en-CA" sz="2800" dirty="0"/>
          </a:p>
        </p:txBody>
      </p:sp>
      <p:sp>
        <p:nvSpPr>
          <p:cNvPr id="10" name="Text Placeholder 2"/>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pic>
        <p:nvPicPr>
          <p:cNvPr id="11" name="Picture 2"/>
          <p:cNvPicPr>
            <a:picLocks noChangeAspect="1" noChangeArrowheads="1"/>
          </p:cNvPicPr>
          <p:nvPr/>
        </p:nvPicPr>
        <p:blipFill>
          <a:blip r:embed="rId3"/>
          <a:srcRect/>
          <a:stretch/>
        </p:blipFill>
        <p:spPr bwMode="auto">
          <a:xfrm>
            <a:off x="758951" y="3118243"/>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4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2" y="528638"/>
            <a:ext cx="7647465" cy="1271587"/>
          </a:xfrm>
        </p:spPr>
        <p:txBody>
          <a:bodyPr>
            <a:normAutofit/>
          </a:bodyPr>
          <a:lstStyle/>
          <a:p>
            <a:r>
              <a:rPr lang="en-US" dirty="0"/>
              <a:t>El </a:t>
            </a:r>
            <a:r>
              <a:rPr lang="en-US" dirty="0" err="1"/>
              <a:t>mismo</a:t>
            </a:r>
            <a:r>
              <a:rPr lang="en-US" dirty="0"/>
              <a:t> gran </a:t>
            </a:r>
            <a:r>
              <a:rPr lang="en-US" dirty="0" err="1"/>
              <a:t>diseño</a:t>
            </a:r>
            <a:endParaRPr lang="en-US" dirty="0"/>
          </a:p>
        </p:txBody>
      </p:sp>
      <p:sp>
        <p:nvSpPr>
          <p:cNvPr id="5" name="Text Placeholder 4"/>
          <p:cNvSpPr>
            <a:spLocks noGrp="1"/>
          </p:cNvSpPr>
          <p:nvPr>
            <p:ph type="body" sz="quarter" idx="12"/>
          </p:nvPr>
        </p:nvSpPr>
        <p:spPr>
          <a:xfrm>
            <a:off x="4100511" y="1105959"/>
            <a:ext cx="7647465" cy="3635374"/>
          </a:xfrm>
        </p:spPr>
        <p:txBody>
          <a:bodyPr>
            <a:normAutofit/>
          </a:bodyPr>
          <a:lstStyle/>
          <a:p>
            <a:r>
              <a:rPr lang="es-PA" dirty="0"/>
              <a:t>a codificación de color es la misma</a:t>
            </a:r>
            <a:r>
              <a:rPr lang="en-US" dirty="0"/>
              <a:t>, </a:t>
            </a:r>
          </a:p>
          <a:p>
            <a:pPr lvl="1"/>
            <a:r>
              <a:rPr lang="es-PA" sz="2800" dirty="0"/>
              <a:t>las pestañas para encontrar cosa</a:t>
            </a:r>
            <a:r>
              <a:rPr lang="en-US" sz="2800" dirty="0"/>
              <a:t>s</a:t>
            </a:r>
          </a:p>
          <a:p>
            <a:pPr lvl="2"/>
            <a:r>
              <a:rPr lang="en-US" sz="2800" dirty="0"/>
              <a:t>La </a:t>
            </a:r>
            <a:r>
              <a:rPr lang="en-US" sz="2800" dirty="0" err="1"/>
              <a:t>encuadernación</a:t>
            </a:r>
            <a:r>
              <a:rPr lang="en-US" sz="2800" dirty="0"/>
              <a:t> </a:t>
            </a:r>
            <a:r>
              <a:rPr lang="en-US" sz="2800" dirty="0" err="1"/>
              <a:t>en</a:t>
            </a:r>
            <a:r>
              <a:rPr lang="en-US" sz="2800" dirty="0"/>
              <a:t> </a:t>
            </a:r>
            <a:r>
              <a:rPr lang="en-US" sz="2800" dirty="0" err="1"/>
              <a:t>espiral</a:t>
            </a:r>
            <a:endParaRPr lang="en-US" sz="2800" dirty="0"/>
          </a:p>
          <a:p>
            <a:pPr lvl="3"/>
            <a:r>
              <a:rPr lang="es-PA" sz="2800" dirty="0"/>
              <a:t>Pero agregamos íconos para recordarnos las conexiones para hacer y los temas transversales a considerar</a:t>
            </a:r>
            <a:endParaRPr lang="en-US" sz="2800" dirty="0"/>
          </a:p>
        </p:txBody>
      </p:sp>
      <p:pic>
        <p:nvPicPr>
          <p:cNvPr id="2" name="Picture 1" descr="Screen Shot 2019-10-08 at 5.11.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01" y="3999259"/>
            <a:ext cx="7188676" cy="2831458"/>
          </a:xfrm>
          <a:prstGeom prst="rect">
            <a:avLst/>
          </a:prstGeom>
        </p:spPr>
      </p:pic>
      <p:sp>
        <p:nvSpPr>
          <p:cNvPr id="8" name="Text Placeholder 2"/>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pic>
        <p:nvPicPr>
          <p:cNvPr id="9" name="Picture 2"/>
          <p:cNvPicPr>
            <a:picLocks noChangeAspect="1" noChangeArrowheads="1"/>
          </p:cNvPicPr>
          <p:nvPr/>
        </p:nvPicPr>
        <p:blipFill>
          <a:blip r:embed="rId4"/>
          <a:srcRect/>
          <a:stretch/>
        </p:blipFill>
        <p:spPr bwMode="auto">
          <a:xfrm>
            <a:off x="758951" y="3118243"/>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71771" y="3970975"/>
            <a:ext cx="5588000" cy="2631490"/>
          </a:xfrm>
          <a:prstGeom prst="rect">
            <a:avLst/>
          </a:prstGeom>
          <a:solidFill>
            <a:schemeClr val="bg1"/>
          </a:solidFill>
        </p:spPr>
        <p:txBody>
          <a:bodyPr wrap="square" rIns="0" rtlCol="0">
            <a:spAutoFit/>
          </a:bodyPr>
          <a:lstStyle/>
          <a:p>
            <a:pPr>
              <a:lnSpc>
                <a:spcPct val="250000"/>
              </a:lnSpc>
            </a:pPr>
            <a:r>
              <a:rPr lang="es-PA" sz="2200" b="1" dirty="0">
                <a:latin typeface="Arial" panose="020B0604020202020204" pitchFamily="34" charset="0"/>
                <a:cs typeface="Arial" panose="020B0604020202020204" pitchFamily="34" charset="0"/>
              </a:rPr>
              <a:t>Integración en todos los sectores.</a:t>
            </a:r>
          </a:p>
          <a:p>
            <a:pPr>
              <a:lnSpc>
                <a:spcPct val="250000"/>
              </a:lnSpc>
            </a:pPr>
            <a:r>
              <a:rPr lang="es-PA" sz="2200" b="1" dirty="0">
                <a:latin typeface="Arial" panose="020B0604020202020204" pitchFamily="34" charset="0"/>
                <a:cs typeface="Arial" panose="020B0604020202020204" pitchFamily="34" charset="0"/>
              </a:rPr>
              <a:t>Integración con la seguridad alimentaria.</a:t>
            </a:r>
          </a:p>
          <a:p>
            <a:pPr>
              <a:lnSpc>
                <a:spcPct val="250000"/>
              </a:lnSpc>
            </a:pPr>
            <a:r>
              <a:rPr lang="es-PA" sz="2200" b="1" dirty="0">
                <a:latin typeface="Arial" panose="020B0604020202020204" pitchFamily="34" charset="0"/>
                <a:cs typeface="Arial" panose="020B0604020202020204" pitchFamily="34" charset="0"/>
              </a:rPr>
              <a:t>Integración con medios de vida</a:t>
            </a:r>
          </a:p>
        </p:txBody>
      </p:sp>
    </p:spTree>
    <p:extLst>
      <p:ext uri="{BB962C8B-B14F-4D97-AF65-F5344CB8AC3E}">
        <p14:creationId xmlns:p14="http://schemas.microsoft.com/office/powerpoint/2010/main" val="82909903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6014</TotalTime>
  <Words>5855</Words>
  <Application>Microsoft Office PowerPoint</Application>
  <PresentationFormat>Widescreen</PresentationFormat>
  <Paragraphs>486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Yu Gothic UI Semibold</vt:lpstr>
      <vt:lpstr>Arial</vt:lpstr>
      <vt:lpstr>Arial Black</vt:lpstr>
      <vt:lpstr>Calibri</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Pilar 1 – para garantizar una respuesta de calidad</vt:lpstr>
      <vt:lpstr>Pilar 2 – riesgos de protección de la niñez y adolescenacia</vt:lpstr>
      <vt:lpstr>Pilar 2 – riesgos de protección de la niñez y adolescencia</vt:lpstr>
      <vt:lpstr>Pilar 3: desarrollar estrategias adecuadas</vt:lpstr>
      <vt:lpstr>Pilar 3: desarrollar estrategias adecuadas</vt:lpstr>
      <vt:lpstr>Pilar 4 –  para trabajar en todos los sectores</vt:lpstr>
      <vt:lpstr>Pilar 4 – para trabajar en todos los sectores</vt:lpstr>
      <vt:lpstr>Anexos</vt:lpstr>
      <vt:lpstr>Despliegue global 2020-2021 </vt:lpstr>
      <vt:lpstr>   ¡¡EXAMEN!!</vt:lpstr>
      <vt:lpstr>¿Necesita algo más que la versión impresa?</vt:lpstr>
      <vt:lpstr>¿Implicaciones para nosotros?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Joanna Wedge</cp:lastModifiedBy>
  <cp:revision>170</cp:revision>
  <cp:lastPrinted>2019-11-08T23:06:31Z</cp:lastPrinted>
  <dcterms:created xsi:type="dcterms:W3CDTF">2017-12-20T18:51:03Z</dcterms:created>
  <dcterms:modified xsi:type="dcterms:W3CDTF">2020-04-06T18:53:15Z</dcterms:modified>
</cp:coreProperties>
</file>