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90" r:id="rId2"/>
    <p:sldId id="295" r:id="rId3"/>
    <p:sldId id="292" r:id="rId4"/>
    <p:sldId id="289" r:id="rId5"/>
    <p:sldId id="269" r:id="rId6"/>
    <p:sldId id="268" r:id="rId7"/>
    <p:sldId id="293" r:id="rId8"/>
    <p:sldId id="296"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Helvetica Neue"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226" autoAdjust="0"/>
  </p:normalViewPr>
  <p:slideViewPr>
    <p:cSldViewPr snapToGrid="0">
      <p:cViewPr varScale="1">
        <p:scale>
          <a:sx n="44" d="100"/>
          <a:sy n="44" d="100"/>
        </p:scale>
        <p:origin x="1500" y="52"/>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rehumanitarianstandard.or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Facilitateurs</a:t>
            </a:r>
            <a:r>
              <a:rPr lang="fr-FR"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Cette présentation est destinée à tous les </a:t>
            </a:r>
            <a:r>
              <a:rPr lang="fr-FR" b="0" u="sng" dirty="0"/>
              <a:t>utilisateurs potentiels </a:t>
            </a:r>
            <a:r>
              <a:rPr lang="fr-FR" b="0" dirty="0"/>
              <a:t>des SMPE. Il s’adresse principalement au personnel de la protection de l’enfance. Pensez donc à élargir certaines questions ou à fournir davantage de détails si des collègues d’autres secteurs se joignent à vous.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dirty="0"/>
              <a:t>On suppose que le groupe compte environ 20 personnes et que tout le monde dans la salle se connaît (peut-être des collègues de votre agence ou du groupe de coordination). Sinon, ajoutez 5 minutes pour des introductions rapides.</a:t>
            </a:r>
          </a:p>
          <a:p>
            <a:pPr marL="0" lvl="0" indent="0" algn="l" rtl="0">
              <a:spcBef>
                <a:spcPts val="0"/>
              </a:spcBef>
              <a:spcAft>
                <a:spcPts val="0"/>
              </a:spcAft>
              <a:buNone/>
            </a:pPr>
            <a:endParaRPr lang="es-ES" i="1" dirty="0"/>
          </a:p>
          <a:p>
            <a:r>
              <a:rPr lang="fr-FR" b="0" i="1" dirty="0"/>
              <a:t>PREPAREZ: un tableau de papier avec les </a:t>
            </a:r>
            <a:r>
              <a:rPr lang="fr-FR" b="1" i="1" dirty="0"/>
              <a:t>objectifs</a:t>
            </a:r>
            <a:r>
              <a:rPr lang="fr-FR" b="0" i="1" dirty="0"/>
              <a:t> de la session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la fin de la session, les participants seront capables de : </a:t>
            </a:r>
            <a:endParaRPr lang="fr-FR" b="0" i="1" dirty="0"/>
          </a:p>
          <a:p>
            <a:pPr marL="171450" indent="-171450">
              <a:buFont typeface="Arial"/>
              <a:buChar char="•"/>
            </a:pPr>
            <a:r>
              <a:rPr lang="fr-FR" b="0" dirty="0">
                <a:solidFill>
                  <a:srgbClr val="FF0000"/>
                </a:solidFill>
              </a:rPr>
              <a:t>Décrire la structure des SMPE et spécialement du Standard 1</a:t>
            </a:r>
          </a:p>
          <a:p>
            <a:pPr marL="171450" indent="-171450">
              <a:buFont typeface="Arial"/>
              <a:buChar char="•"/>
            </a:pPr>
            <a:r>
              <a:rPr lang="fr-FR" b="0" dirty="0">
                <a:solidFill>
                  <a:srgbClr val="FF0000"/>
                </a:solidFill>
              </a:rPr>
              <a:t>Montrer comment et pourquoi on utilise le manuel</a:t>
            </a:r>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dirty="0"/>
              <a:t>REMARQUE : si vous avez déjà effectué une session, ignorez les diapositives  2 et 8</a:t>
            </a:r>
            <a:endParaRPr lang="es-ES" dirty="0"/>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b="1" dirty="0"/>
              <a:t>ASTUCE : Les diapositives sont animées </a:t>
            </a:r>
            <a:r>
              <a:rPr lang="fr-FR" dirty="0"/>
              <a:t>-&gt; à chaque clic vous faites apparaître quelques mots, un titre ou une image sur la diapositive. Lisez les notes correspondantes dans les notes de l'animateur, avant de montrer le contenu suivant, afin que les participants aient le temps de traiter ce qui est dit et de lire chaque point. </a:t>
            </a:r>
            <a:endParaRPr lang="es-ES" dirty="0"/>
          </a:p>
          <a:p>
            <a:pPr marL="0" lvl="0" indent="0" algn="l" rtl="0">
              <a:spcBef>
                <a:spcPts val="0"/>
              </a:spcBef>
              <a:spcAft>
                <a:spcPts val="0"/>
              </a:spcAft>
              <a:buNone/>
            </a:pPr>
            <a:endParaRPr lang="en-US" i="1" dirty="0"/>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Les donateurs, les gouvernements locaux, les collègues d'autres secteurs et nos bénéficiaires eux-mêmes veulent savoir ce que nous faisons et pourquoi. Les SMPE / « CPMS » sont notre référence. Ils sont le principal moyen d'opérationnaliser ou de concrétiser les droits de l'enfant dans la pratique de l'intervention humanitaire. </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Il s'agit d'un outil collaboratif et inter-agences, qui s'articule avec d'autres initiatives, telles que les normes humanitaires fondamentales et les normes d'inclusion humanitaire.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Chaque fois que cela est pertinent, les SMPE/ CPMS s'alignent sur les 7 stratégies d'INSPIRE pour mettre fin à la violence contre les enfants - les icônes de l'initiative sont d'ailleurs dispersées dans le texte. En outre, la norme humanitaire fondamentale sur la qualité et la responsabilité est mise en évidence dans l'introduction et résonne dans tout le manuel.</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La contextualisation est encouragée et peut créer une appropriation des normes à tous les niveaux. Elle permet à un large éventail d'acteurs de mieux comprendre la protection de l'enfance dans un contexte spécifique. Les groupes de coordination nationaux sont donc encouragés à adapter les SMPE. Veuillez en discuter avec vos collègues au niveau local, puis demandez conseil à l'équipe mondiale du CPMS. Regardez la vidéo de contextualisation sur la chaîne </a:t>
            </a:r>
            <a:r>
              <a:rPr lang="fr-FR" dirty="0" err="1"/>
              <a:t>youtube</a:t>
            </a:r>
            <a:r>
              <a:rPr lang="fr-FR" dirty="0"/>
              <a:t> de l'Alliance.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ENCADRÉ : Les SMPE visent à améliorer la qualité et la responsabilité de notre programmation et à accroître l'impact pour la protection et le bien-être des enfants dans l'action humanitaire (contextes de déplacement interne et de réfugiés), en établissant des principes, des preuves, une prévention et des objectifs communs à atteindre. Ils constituent une synthèse des bonnes pratiques et de l'apprentissage à ce jour</a:t>
            </a:r>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fr-FR" sz="1800" dirty="0">
                <a:effectLst/>
                <a:latin typeface="Times New Roman" panose="02020603050405020304" pitchFamily="18" charset="0"/>
                <a:ea typeface="Times New Roman" panose="02020603050405020304" pitchFamily="18" charset="0"/>
              </a:rPr>
              <a:t>Voici une présentation de la structure des SMPE : il y a 28 Standards répartis en quatre piliers, et les 10 principes de la protection de l’enfance dans l’action humanitaire y sont intégrés. </a:t>
            </a:r>
          </a:p>
          <a:p>
            <a:r>
              <a:rPr lang="fr-FR" sz="1800" dirty="0">
                <a:effectLst/>
                <a:latin typeface="Times New Roman" panose="02020603050405020304" pitchFamily="18" charset="0"/>
                <a:ea typeface="Times New Roman" panose="02020603050405020304" pitchFamily="18" charset="0"/>
              </a:rPr>
              <a:t>Vous trouverez cette présentation à la fin des SMPE. Elle permet de trouver rapidement le ou les sujets qui vous intéressent dans le guide. »</a:t>
            </a:r>
          </a:p>
          <a:p>
            <a:pPr marL="0" lvl="0" indent="0" algn="l" rtl="0">
              <a:spcBef>
                <a:spcPts val="0"/>
              </a:spcBef>
              <a:spcAft>
                <a:spcPts val="0"/>
              </a:spcAft>
              <a:buNone/>
            </a:pPr>
            <a:endParaRPr dirty="0"/>
          </a:p>
          <a:p>
            <a:pPr marL="0" lvl="0" indent="0" algn="l" rtl="0">
              <a:spcBef>
                <a:spcPts val="0"/>
              </a:spcBef>
              <a:spcAft>
                <a:spcPts val="0"/>
              </a:spcAft>
              <a:buNone/>
            </a:pPr>
            <a:r>
              <a:rPr lang="fr-FR" dirty="0"/>
              <a:t>Cette présentation se concentre sur le Pilier 1 : Standards pour assurer une réponse de qualité </a:t>
            </a:r>
            <a:endParaRPr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fr-FR" sz="1800" dirty="0">
                <a:effectLst/>
                <a:latin typeface="Calibri" panose="020F0502020204030204" pitchFamily="34" charset="0"/>
                <a:ea typeface="Calibri" panose="020F0502020204030204" pitchFamily="34" charset="0"/>
                <a:cs typeface="Arial" panose="020B0604020202020204" pitchFamily="34" charset="0"/>
              </a:rPr>
              <a:t>Le premier pilier de Standards porte sur la qualité des interventions : ils sont communs à tous les domaines entourant les programmes de protection de l’enfance et sont applicables à tous les contextes et situations, pendant les phases de préparation et d’intervention. Ils sont TOUS essentiels pour atteindre le niveau de qualité que nous visons en tant que praticiens. </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Arial" panose="020B0604020202020204" pitchFamily="34" charset="0"/>
              </a:rPr>
              <a:t>Ces Standards doivent être utilisés avec tous les autres (7 à 28).</a:t>
            </a:r>
          </a:p>
          <a:p>
            <a:pPr>
              <a:lnSpc>
                <a:spcPct val="107000"/>
              </a:lnSpc>
              <a:spcAft>
                <a:spcPts val="800"/>
              </a:spcAft>
            </a:pPr>
            <a:r>
              <a:rPr lang="fr-FR" sz="1800" dirty="0">
                <a:effectLst/>
                <a:latin typeface="Calibri Light" panose="020F0302020204030204" pitchFamily="34" charset="0"/>
                <a:ea typeface="Times New Roman" panose="02020603050405020304" pitchFamily="18"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Arial" panose="020B0604020202020204" pitchFamily="34" charset="0"/>
              </a:rPr>
              <a:t>Ils sont directement liés à la </a:t>
            </a:r>
            <a:r>
              <a:rPr lang="fr-FR" sz="1800" i="1"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Norme humanitaire fondamentale de qualité et de redevabilité</a:t>
            </a:r>
            <a:r>
              <a:rPr lang="fr-FR" sz="1800" dirty="0">
                <a:effectLst/>
                <a:latin typeface="Calibri" panose="020F0502020204030204" pitchFamily="34" charset="0"/>
                <a:ea typeface="Calibri" panose="020F0502020204030204" pitchFamily="34" charset="0"/>
                <a:cs typeface="Arial" panose="020B0604020202020204" pitchFamily="34" charset="0"/>
              </a:rPr>
              <a:t>, la complètent et doivent être utilisés avec celle-ci.</a:t>
            </a:r>
          </a:p>
          <a:p>
            <a:pPr>
              <a:lnSpc>
                <a:spcPct val="107000"/>
              </a:lnSpc>
              <a:spcAft>
                <a:spcPts val="800"/>
              </a:spcAft>
            </a:pPr>
            <a:r>
              <a:rPr lang="fr-FR" sz="1800" dirty="0">
                <a:effectLst/>
                <a:latin typeface="Calibri Light" panose="020F0302020204030204" pitchFamily="34" charset="0"/>
                <a:ea typeface="Times New Roman" panose="02020603050405020304" pitchFamily="18"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r>
              <a:rPr lang="fr-FR" sz="1800" dirty="0">
                <a:effectLst/>
                <a:latin typeface="Calibri" panose="020F0502020204030204" pitchFamily="34" charset="0"/>
                <a:ea typeface="Calibri" panose="020F0502020204030204" pitchFamily="34" charset="0"/>
                <a:cs typeface="Arial" panose="020B0604020202020204" pitchFamily="34" charset="0"/>
              </a:rPr>
              <a:t>De plus, les SMPE soulignent l’importance de la </a:t>
            </a:r>
            <a:r>
              <a:rPr lang="fr-FR" sz="1800" b="1" dirty="0">
                <a:effectLst/>
                <a:latin typeface="Calibri" panose="020F0502020204030204" pitchFamily="34" charset="0"/>
                <a:ea typeface="Calibri" panose="020F0502020204030204" pitchFamily="34" charset="0"/>
                <a:cs typeface="Arial" panose="020B0604020202020204" pitchFamily="34" charset="0"/>
              </a:rPr>
              <a:t>sauvegarde de l’enfance </a:t>
            </a:r>
            <a:r>
              <a:rPr lang="fr-FR" sz="1800" dirty="0">
                <a:effectLst/>
                <a:latin typeface="Calibri" panose="020F0502020204030204" pitchFamily="34" charset="0"/>
                <a:ea typeface="Calibri" panose="020F0502020204030204" pitchFamily="34" charset="0"/>
                <a:cs typeface="Arial" panose="020B0604020202020204" pitchFamily="34" charset="0"/>
              </a:rPr>
              <a:t>et de la </a:t>
            </a:r>
            <a:r>
              <a:rPr lang="fr-FR" sz="1800" b="1" dirty="0">
                <a:effectLst/>
                <a:latin typeface="Calibri" panose="020F0502020204030204" pitchFamily="34" charset="0"/>
                <a:ea typeface="Calibri" panose="020F0502020204030204" pitchFamily="34" charset="0"/>
                <a:cs typeface="Arial" panose="020B0604020202020204" pitchFamily="34" charset="0"/>
              </a:rPr>
              <a:t>prévention</a:t>
            </a:r>
            <a:r>
              <a:rPr lang="fr-FR" sz="1800" dirty="0">
                <a:effectLst/>
                <a:latin typeface="Calibri" panose="020F0502020204030204" pitchFamily="34" charset="0"/>
                <a:ea typeface="Calibri" panose="020F0502020204030204" pitchFamily="34" charset="0"/>
                <a:cs typeface="Arial" panose="020B0604020202020204" pitchFamily="34" charset="0"/>
              </a:rPr>
              <a:t> de l’exploitation et des abus sexuels, et les indiquent tout au long des documents à l’aide d’une icône spécifique.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Sujet de discussion </a:t>
            </a:r>
            <a:r>
              <a:rPr lang="fr-FR" dirty="0"/>
              <a:t>: Quelqu'un peut-il nommer les Standards du Pilier 1 ?</a:t>
            </a:r>
            <a:endParaRPr lang="en-US" dirty="0"/>
          </a:p>
          <a:p>
            <a:endParaRPr lang="fr-FR" dirty="0"/>
          </a:p>
          <a:p>
            <a:r>
              <a:rPr lang="fr-FR"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Notes pour l'animateur, pour expliquer plus en détail le contenu de la diapositive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Informations générales sur les 9 engagements du CHS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effectLst/>
                <a:latin typeface="Arial" panose="020B0604020202020204" pitchFamily="34" charset="0"/>
              </a:rPr>
              <a:t>La Norme humanitaire fondamentale de qualité et de redevabilité (CHS pour son sigle en  anglais) définit neuf engagements que les organisations et les individus engagés dans la  réponse humanitaire peuvent utiliser pour améliorer la qualité et l’efficacité de l’assistance  qu’ils fournissent. Elle facilite aussi une redevabilité accrue envers les communautés et les  personnes affectées par les crises qui, sachant à quoi se sont engagées les organisations humanitaires, pourront leur demander des comptes. En tant que norme fondamentale, le CHS décrit les éléments essentiels d’une action reposant sur les principes humanitaires, redevable à tous les acteurs et répondant aux exigences de qualité. </a:t>
            </a:r>
            <a:endParaRPr lang="en-US" i="1" dirty="0">
              <a:effectLst/>
              <a:latin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endParaRPr lang="fr-FR" i="1" dirty="0"/>
          </a:p>
          <a:p>
            <a:pPr marL="228600" marR="0" lvl="0" indent="-228600" algn="l" rtl="0">
              <a:lnSpc>
                <a:spcPct val="100000"/>
              </a:lnSpc>
              <a:spcBef>
                <a:spcPts val="0"/>
              </a:spcBef>
              <a:spcAft>
                <a:spcPts val="0"/>
              </a:spcAft>
              <a:buClr>
                <a:schemeClr val="dk1"/>
              </a:buClr>
              <a:buSzPts val="1200"/>
              <a:buFont typeface="Calibri"/>
              <a:buAutoNum type="arabicPeriod"/>
            </a:pPr>
            <a:r>
              <a:rPr lang="fr-FR" dirty="0">
                <a:effectLst/>
                <a:latin typeface="Arial" panose="020B0604020202020204" pitchFamily="34" charset="0"/>
              </a:rPr>
              <a:t>Les communautés et les personnes affectées par les crises reçoivent une assistance adaptée et appropriée à leurs besoins.</a:t>
            </a:r>
            <a:br>
              <a:rPr lang="fr-FR" dirty="0"/>
            </a:br>
            <a:r>
              <a:rPr lang="fr-FR" dirty="0">
                <a:effectLst/>
                <a:latin typeface="Arial" panose="020B0604020202020204" pitchFamily="34" charset="0"/>
              </a:rPr>
              <a:t>Critère de qualité : la réponse humanitaire est adaptée et appropriée.</a:t>
            </a:r>
          </a:p>
          <a:p>
            <a:pPr marL="228600" marR="0" lvl="0" indent="-228600" algn="l" rtl="0">
              <a:lnSpc>
                <a:spcPct val="100000"/>
              </a:lnSpc>
              <a:spcBef>
                <a:spcPts val="0"/>
              </a:spcBef>
              <a:spcAft>
                <a:spcPts val="0"/>
              </a:spcAft>
              <a:buClr>
                <a:schemeClr val="dk1"/>
              </a:buClr>
              <a:buSzPts val="1200"/>
              <a:buFont typeface="Calibri"/>
              <a:buAutoNum type="arabicPeriod"/>
            </a:pPr>
            <a:r>
              <a:rPr lang="fr-FR" dirty="0">
                <a:effectLst/>
                <a:latin typeface="Arial" panose="020B0604020202020204" pitchFamily="34" charset="0"/>
              </a:rPr>
              <a:t>Les communautés et les personnes affectées par les crises ont accès à temps à l’assistance humanitaire dont elles ont besoin.</a:t>
            </a:r>
            <a:br>
              <a:rPr lang="fr-FR" dirty="0"/>
            </a:br>
            <a:r>
              <a:rPr lang="fr-FR" dirty="0">
                <a:effectLst/>
                <a:latin typeface="Arial" panose="020B0604020202020204" pitchFamily="34" charset="0"/>
              </a:rPr>
              <a:t>Critère de qualité : la réponse humanitaire est efficace et fournie à temps. </a:t>
            </a:r>
          </a:p>
          <a:p>
            <a:pPr marL="228600" marR="0" lvl="0" indent="-228600" algn="l" rtl="0">
              <a:lnSpc>
                <a:spcPct val="100000"/>
              </a:lnSpc>
              <a:spcBef>
                <a:spcPts val="0"/>
              </a:spcBef>
              <a:spcAft>
                <a:spcPts val="0"/>
              </a:spcAft>
              <a:buClr>
                <a:schemeClr val="dk1"/>
              </a:buClr>
              <a:buSzPts val="1200"/>
              <a:buFont typeface="Calibri"/>
              <a:buAutoNum type="arabicPeriod"/>
            </a:pPr>
            <a:r>
              <a:rPr lang="fr-FR" dirty="0">
                <a:effectLst/>
                <a:latin typeface="Arial" panose="020B0604020202020204" pitchFamily="34" charset="0"/>
              </a:rPr>
              <a:t>Les communautés et les personnes affectées par les crises ne sont pas affectées de manière négative par l’action humanitaire et sont mieux préparées, plus résilientes et moins vulnérables grâce à celle-ci.</a:t>
            </a:r>
            <a:br>
              <a:rPr lang="fr-FR" dirty="0"/>
            </a:br>
            <a:r>
              <a:rPr lang="fr-FR" dirty="0">
                <a:effectLst/>
                <a:latin typeface="Arial" panose="020B0604020202020204" pitchFamily="34" charset="0"/>
              </a:rPr>
              <a:t>Critère de qualité : la réponse humanitaire renforce les capacités locales et évite les effets négatifs</a:t>
            </a:r>
          </a:p>
          <a:p>
            <a:pPr marL="228600" marR="0" lvl="0" indent="-228600" algn="l" rtl="0">
              <a:lnSpc>
                <a:spcPct val="100000"/>
              </a:lnSpc>
              <a:spcBef>
                <a:spcPts val="0"/>
              </a:spcBef>
              <a:spcAft>
                <a:spcPts val="0"/>
              </a:spcAft>
              <a:buClr>
                <a:schemeClr val="dk1"/>
              </a:buClr>
              <a:buSzPts val="1200"/>
              <a:buFont typeface="Calibri"/>
              <a:buAutoNum type="arabicPeriod"/>
            </a:pPr>
            <a:r>
              <a:rPr lang="fr-FR" dirty="0">
                <a:effectLst/>
                <a:latin typeface="Arial" panose="020B0604020202020204" pitchFamily="34" charset="0"/>
              </a:rPr>
              <a:t>Les communautés et les personnes affectées par les crises connaissent leurs droits, ont accès à l’information et participent aux décisions qui les concernent.</a:t>
            </a:r>
            <a:br>
              <a:rPr lang="fr-FR" dirty="0"/>
            </a:br>
            <a:r>
              <a:rPr lang="fr-FR" dirty="0">
                <a:effectLst/>
                <a:latin typeface="Arial" panose="020B0604020202020204" pitchFamily="34" charset="0"/>
              </a:rPr>
              <a:t>Critère de qualité : la réponse humanitaire est fondée sur la communication, la participation et les retours d’information</a:t>
            </a:r>
          </a:p>
          <a:p>
            <a:pPr marL="228600" marR="0" lvl="0" indent="-228600" algn="l" rtl="0">
              <a:lnSpc>
                <a:spcPct val="100000"/>
              </a:lnSpc>
              <a:spcBef>
                <a:spcPts val="0"/>
              </a:spcBef>
              <a:spcAft>
                <a:spcPts val="0"/>
              </a:spcAft>
              <a:buClr>
                <a:schemeClr val="dk1"/>
              </a:buClr>
              <a:buSzPts val="1200"/>
              <a:buFont typeface="Calibri"/>
              <a:buAutoNum type="arabicPeriod"/>
            </a:pPr>
            <a:r>
              <a:rPr lang="fr-FR" dirty="0">
                <a:effectLst/>
                <a:latin typeface="Arial" panose="020B0604020202020204" pitchFamily="34" charset="0"/>
              </a:rPr>
              <a:t>Les communautés et les personnes affectées par les crises ont accès à des mécanismes sûrs et réactifs pour traiter leurs plaintes.</a:t>
            </a:r>
            <a:br>
              <a:rPr lang="fr-FR" dirty="0"/>
            </a:br>
            <a:r>
              <a:rPr lang="fr-FR" dirty="0">
                <a:effectLst/>
                <a:latin typeface="Arial" panose="020B0604020202020204" pitchFamily="34" charset="0"/>
              </a:rPr>
              <a:t>Critère de qualité : les plaintes sont bien accueillies et traitées.</a:t>
            </a:r>
            <a:endParaRPr lang="fr-FR" i="1" dirty="0">
              <a:effectLst/>
              <a:latin typeface="Arial" panose="020B0604020202020204" pitchFamily="34" charset="0"/>
            </a:endParaRPr>
          </a:p>
          <a:p>
            <a:pPr marL="228600" marR="0" lvl="0" indent="-228600" algn="l" rtl="0">
              <a:lnSpc>
                <a:spcPct val="100000"/>
              </a:lnSpc>
              <a:spcBef>
                <a:spcPts val="0"/>
              </a:spcBef>
              <a:spcAft>
                <a:spcPts val="0"/>
              </a:spcAft>
              <a:buClr>
                <a:schemeClr val="dk1"/>
              </a:buClr>
              <a:buSzPts val="1200"/>
              <a:buFont typeface="Calibri"/>
              <a:buAutoNum type="arabicPeriod"/>
            </a:pPr>
            <a:r>
              <a:rPr lang="fr-FR" dirty="0">
                <a:effectLst/>
                <a:latin typeface="Arial" panose="020B0604020202020204" pitchFamily="34" charset="0"/>
              </a:rPr>
              <a:t>Les communautés et les personnes affectées par les crises reçoivent une assistance coordonnée et complémentaire.</a:t>
            </a:r>
            <a:br>
              <a:rPr lang="fr-FR" dirty="0"/>
            </a:br>
            <a:r>
              <a:rPr lang="fr-FR" dirty="0">
                <a:effectLst/>
                <a:latin typeface="Arial" panose="020B0604020202020204" pitchFamily="34" charset="0"/>
              </a:rPr>
              <a:t>Critère de qualité : la réponse humanitaire est coordonnée et complémentaire</a:t>
            </a:r>
          </a:p>
          <a:p>
            <a:pPr marL="228600" marR="0" lvl="0" indent="-228600" algn="l" rtl="0">
              <a:lnSpc>
                <a:spcPct val="100000"/>
              </a:lnSpc>
              <a:spcBef>
                <a:spcPts val="0"/>
              </a:spcBef>
              <a:spcAft>
                <a:spcPts val="0"/>
              </a:spcAft>
              <a:buClr>
                <a:schemeClr val="dk1"/>
              </a:buClr>
              <a:buSzPts val="1200"/>
              <a:buFont typeface="Calibri"/>
              <a:buAutoNum type="arabicPeriod"/>
            </a:pPr>
            <a:r>
              <a:rPr lang="fr-FR" dirty="0">
                <a:effectLst/>
                <a:latin typeface="Arial" panose="020B0604020202020204" pitchFamily="34" charset="0"/>
              </a:rPr>
              <a:t>Les communautés et les personnes affectées par les crises sont en droit d’attendre une assistance en constante amélioration, grâce à la réflexion des organisations et aux enseignement tirés de leurs expériences.</a:t>
            </a:r>
            <a:br>
              <a:rPr lang="fr-FR" dirty="0"/>
            </a:br>
            <a:r>
              <a:rPr lang="fr-FR" dirty="0">
                <a:effectLst/>
                <a:latin typeface="Arial" panose="020B0604020202020204" pitchFamily="34" charset="0"/>
              </a:rPr>
              <a:t>Critère de qualité : les acteurs humanitaires apprennent et s’améliorent de façon continue.</a:t>
            </a:r>
          </a:p>
          <a:p>
            <a:pPr marL="228600" marR="0" lvl="0" indent="-228600" algn="l" rtl="0">
              <a:lnSpc>
                <a:spcPct val="100000"/>
              </a:lnSpc>
              <a:spcBef>
                <a:spcPts val="0"/>
              </a:spcBef>
              <a:spcAft>
                <a:spcPts val="0"/>
              </a:spcAft>
              <a:buClr>
                <a:schemeClr val="dk1"/>
              </a:buClr>
              <a:buSzPts val="1200"/>
              <a:buFont typeface="Calibri"/>
              <a:buAutoNum type="arabicPeriod"/>
            </a:pPr>
            <a:r>
              <a:rPr lang="fr-FR" dirty="0">
                <a:effectLst/>
                <a:latin typeface="Arial" panose="020B0604020202020204" pitchFamily="34" charset="0"/>
              </a:rPr>
              <a:t>Les communautés et les personnes affectées par les crises reçoivent l’assistance dont elles ont besoin de la part d’un personnel et de volontaires compétents et bien gérés. </a:t>
            </a:r>
            <a:br>
              <a:rPr lang="fr-FR" dirty="0"/>
            </a:br>
            <a:r>
              <a:rPr lang="fr-FR" dirty="0">
                <a:effectLst/>
                <a:latin typeface="Arial" panose="020B0604020202020204" pitchFamily="34" charset="0"/>
              </a:rPr>
              <a:t>Critère de qualité : le personnel est soutenu pour réaliser son travail efficacement et est traité de façon juste et équitable</a:t>
            </a:r>
          </a:p>
          <a:p>
            <a:pPr marL="228600" marR="0" lvl="0" indent="-228600" algn="l" rtl="0">
              <a:lnSpc>
                <a:spcPct val="100000"/>
              </a:lnSpc>
              <a:spcBef>
                <a:spcPts val="0"/>
              </a:spcBef>
              <a:spcAft>
                <a:spcPts val="0"/>
              </a:spcAft>
              <a:buClr>
                <a:schemeClr val="dk1"/>
              </a:buClr>
              <a:buSzPts val="1200"/>
              <a:buFont typeface="Calibri"/>
              <a:buAutoNum type="arabicPeriod"/>
            </a:pPr>
            <a:r>
              <a:rPr lang="fr-FR" dirty="0">
                <a:effectLst/>
                <a:latin typeface="Arial" panose="020B0604020202020204" pitchFamily="34" charset="0"/>
              </a:rPr>
              <a:t>Les communautés et les personnes affectées par les crises sont en droit d’attendre des organisations qui les assistent qu’elles gèrent leurs ressources de manière efficace, efficiente et éthique.</a:t>
            </a:r>
            <a:br>
              <a:rPr lang="fr-FR" dirty="0"/>
            </a:br>
            <a:r>
              <a:rPr lang="fr-FR" dirty="0">
                <a:effectLst/>
                <a:latin typeface="Arial" panose="020B0604020202020204" pitchFamily="34" charset="0"/>
              </a:rPr>
              <a:t>Critère de qualité : les ressources sont gérées et utilisées de façon responsable et pour l’usage prévu</a:t>
            </a:r>
            <a:endParaRPr lang="fr-FR" i="1" dirty="0"/>
          </a:p>
          <a:p>
            <a:endParaRPr lang="fr-FR"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4</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800" i="1" dirty="0">
                <a:effectLst/>
                <a:latin typeface="Calibri" panose="020F0502020204030204" pitchFamily="34" charset="0"/>
                <a:ea typeface="Calibri" panose="020F0502020204030204" pitchFamily="34" charset="0"/>
                <a:cs typeface="Arial" panose="020B0604020202020204" pitchFamily="34" charset="0"/>
              </a:rPr>
              <a:t>Facilitateurs: Selon le groupe que vous encadrez, les domaines d’intérêt des personnes qui le constituent, les programmes que vous privilégiez, le contexte ou le temps dont vous disposez, vous pouvez sélectionner un ou deux Standards clés pour chaque pilier.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2800" i="1" dirty="0"/>
              <a:t>Cela peut être très familier pour votre public ou quelque chose d'assez nouveau, veillez à préparer vos commentaires en conséquence </a:t>
            </a:r>
            <a:endParaRPr lang="fr-FR" sz="1800" i="1" dirty="0">
              <a:effectLst/>
              <a:latin typeface="Calibri" panose="020F0502020204030204" pitchFamily="34" charset="0"/>
              <a:ea typeface="Calibri" panose="020F0502020204030204" pitchFamily="34" charset="0"/>
              <a:cs typeface="Arial" panose="020B0604020202020204" pitchFamily="34" charset="0"/>
            </a:endParaRPr>
          </a:p>
          <a:p>
            <a:r>
              <a:rPr lang="es-ES" sz="1800" dirty="0">
                <a:effectLst/>
                <a:latin typeface="Calibri Light" panose="020F0302020204030204" pitchFamily="34" charset="0"/>
                <a:ea typeface="Times New Roman" panose="02020603050405020304" pitchFamily="18"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None/>
            </a:pPr>
            <a:r>
              <a:rPr lang="fr-FR" sz="1800" b="1" dirty="0">
                <a:effectLst/>
                <a:latin typeface="Calibri" panose="020F0502020204030204" pitchFamily="34" charset="0"/>
                <a:ea typeface="Calibri" panose="020F0502020204030204" pitchFamily="34" charset="0"/>
                <a:cs typeface="Arial" panose="020B0604020202020204" pitchFamily="34" charset="0"/>
              </a:rPr>
              <a:t>Standard 1 : La coordination</a:t>
            </a:r>
            <a:r>
              <a:rPr lang="fr-FR" sz="1800" dirty="0">
                <a:effectLst/>
                <a:latin typeface="Calibri" panose="020F0502020204030204" pitchFamily="34" charset="0"/>
                <a:ea typeface="Calibri" panose="020F0502020204030204" pitchFamily="34" charset="0"/>
                <a:cs typeface="Arial" panose="020B0604020202020204" pitchFamily="34" charset="0"/>
              </a:rPr>
              <a:t> </a:t>
            </a:r>
            <a:endParaRPr lang="es-ES" dirty="0"/>
          </a:p>
          <a:p>
            <a:pPr marL="171450" lvl="0" indent="-171450" algn="l" rtl="0">
              <a:spcBef>
                <a:spcPts val="0"/>
              </a:spcBef>
              <a:spcAft>
                <a:spcPts val="0"/>
              </a:spcAft>
              <a:buFont typeface="Arial" panose="020B0604020202020204" pitchFamily="34" charset="0"/>
              <a:buChar char="•"/>
            </a:pPr>
            <a:r>
              <a:rPr lang="fr-FR" dirty="0"/>
              <a:t>Appelle toutes les personnes impliquées dans la protection des enfants et des adolescents à se mettre d'accord sur un ensemble d'objectifs communs et une division du travail, et à coordonner leurs actions pour protéger tous les enfants affectés de manière opportune et efficace, afin d'assurer l'efficacité et l'efficience. </a:t>
            </a:r>
            <a:endParaRPr lang="es-ES" dirty="0"/>
          </a:p>
          <a:p>
            <a:pPr marL="171450" lvl="0" indent="-171450" algn="l" rtl="0">
              <a:spcBef>
                <a:spcPts val="0"/>
              </a:spcBef>
              <a:spcAft>
                <a:spcPts val="0"/>
              </a:spcAft>
              <a:buFont typeface="Arial" panose="020B0604020202020204" pitchFamily="34" charset="0"/>
              <a:buChar char="•"/>
            </a:pPr>
            <a:r>
              <a:rPr lang="fr-FR" dirty="0"/>
              <a:t>Il aide à créer une réponse </a:t>
            </a:r>
            <a:r>
              <a:rPr lang="fr-FR" dirty="0" err="1"/>
              <a:t>interinstitutions</a:t>
            </a:r>
            <a:r>
              <a:rPr lang="fr-FR" dirty="0"/>
              <a:t> ou multisectorielle qui renforce les systèmes de protection de l'enfance à long terme. </a:t>
            </a:r>
          </a:p>
          <a:p>
            <a:pPr marL="171450" lvl="0" indent="-171450" algn="l" rtl="0">
              <a:spcBef>
                <a:spcPts val="0"/>
              </a:spcBef>
              <a:spcAft>
                <a:spcPts val="0"/>
              </a:spcAft>
              <a:buFont typeface="Arial" panose="020B0604020202020204" pitchFamily="34" charset="0"/>
              <a:buChar char="•"/>
            </a:pPr>
            <a:r>
              <a:rPr lang="fr-FR" dirty="0"/>
              <a:t>Il existe différentes structures de coordination selon les différents contextes (</a:t>
            </a:r>
            <a:r>
              <a:rPr lang="fr-FR" b="1" dirty="0"/>
              <a:t>réfugiés</a:t>
            </a:r>
            <a:r>
              <a:rPr lang="fr-FR" dirty="0"/>
              <a:t> et </a:t>
            </a:r>
            <a:r>
              <a:rPr lang="fr-FR" sz="1800" b="0" i="0" u="none" strike="noStrike" baseline="0" dirty="0">
                <a:latin typeface="HelveticaNeue-Light-Identity-H"/>
              </a:rPr>
              <a:t>personnes relevant de sa compétence</a:t>
            </a:r>
            <a:r>
              <a:rPr lang="fr-FR" dirty="0"/>
              <a:t>/</a:t>
            </a:r>
            <a:r>
              <a:rPr lang="es-ES" sz="1800" b="0" i="0" u="none" strike="noStrike" baseline="0" dirty="0">
                <a:latin typeface="HelveticaNeue-Light-Identity-H"/>
              </a:rPr>
              <a:t>PDIP</a:t>
            </a:r>
            <a:r>
              <a:rPr lang="fr-FR" dirty="0"/>
              <a:t> ou situations mixtes) [</a:t>
            </a:r>
            <a:r>
              <a:rPr lang="en-US" i="1" dirty="0">
                <a:latin typeface="Arial"/>
                <a:ea typeface="Arial"/>
                <a:cs typeface="Arial"/>
                <a:sym typeface="Wingdings" panose="05000000000000000000" pitchFamily="2" charset="2"/>
              </a:rPr>
              <a:t></a:t>
            </a:r>
            <a:r>
              <a:rPr lang="fr-FR" dirty="0"/>
              <a:t> icône de déplacement]. Si le leadership de la coordination dépend du contexte, quel que soit le contexte, nous devrions avoir une certaine coordination entre les acteurs. C'est une responsabilité partagée. Les acteurs nationaux et locaux ont également un rôle essentiel à jouer dans la coordination, pour établir des liens, s'appuyer sur ou soutenir les mécanismes de coordination et de réponse existants, et renforcer l'appropriation et les capacités nationales et locales. </a:t>
            </a:r>
          </a:p>
          <a:p>
            <a:pPr marL="171450" lvl="0" indent="-171450" algn="l" rtl="0">
              <a:spcBef>
                <a:spcPts val="0"/>
              </a:spcBef>
              <a:spcAft>
                <a:spcPts val="0"/>
              </a:spcAft>
              <a:buFontTx/>
              <a:buChar char="-"/>
            </a:pPr>
            <a:r>
              <a:rPr lang="fr-FR" i="1" dirty="0"/>
              <a:t>Pour plus d'informations sur les différentes structures de coordination, voir le diaporama Standard 5 </a:t>
            </a:r>
          </a:p>
          <a:p>
            <a:pPr marL="171450" lvl="0" indent="-171450" algn="l" rtl="0">
              <a:spcBef>
                <a:spcPts val="0"/>
              </a:spcBef>
              <a:spcAft>
                <a:spcPts val="0"/>
              </a:spcAft>
              <a:buFont typeface="Arial" panose="020B0604020202020204" pitchFamily="34" charset="0"/>
              <a:buChar char="•"/>
            </a:pPr>
            <a:r>
              <a:rPr lang="fr-FR" dirty="0"/>
              <a:t>Il est lié à </a:t>
            </a:r>
            <a:r>
              <a:rPr lang="fr-FR" i="1" dirty="0"/>
              <a:t>l'Engagement Six : les communautés et les personnes affectées par les crises humanitaires reçoivent une aide coordonnée et complémentaire. Critère de qualité : La réponse humanitaire est coordonnée et complémentaire</a:t>
            </a:r>
            <a:r>
              <a:rPr lang="fr-FR" dirty="0"/>
              <a:t>. </a:t>
            </a:r>
          </a:p>
          <a:p>
            <a:pPr marL="0" lvl="0" indent="0" algn="l" rtl="0">
              <a:spcBef>
                <a:spcPts val="0"/>
              </a:spcBef>
              <a:spcAft>
                <a:spcPts val="0"/>
              </a:spcAft>
              <a:buNone/>
            </a:pPr>
            <a:endParaRPr lang="en-US" dirty="0"/>
          </a:p>
          <a:p>
            <a:pPr marL="0" lvl="0" indent="0" algn="l" rtl="0">
              <a:spcBef>
                <a:spcPts val="0"/>
              </a:spcBef>
              <a:spcAft>
                <a:spcPts val="0"/>
              </a:spcAft>
              <a:buNone/>
            </a:pPr>
            <a:r>
              <a:rPr lang="fr-FR" sz="1800" b="1" dirty="0">
                <a:effectLst/>
                <a:latin typeface="Calibri" panose="020F0502020204030204" pitchFamily="34" charset="0"/>
                <a:ea typeface="Calibri" panose="020F0502020204030204" pitchFamily="34" charset="0"/>
                <a:cs typeface="Arial" panose="020B0604020202020204" pitchFamily="34" charset="0"/>
              </a:rPr>
              <a:t>Standard 2 : Ressources humaines. </a:t>
            </a:r>
          </a:p>
          <a:p>
            <a:pPr marL="457200" lvl="0" indent="-457200" algn="l" rtl="0">
              <a:spcBef>
                <a:spcPts val="0"/>
              </a:spcBef>
              <a:spcAft>
                <a:spcPts val="0"/>
              </a:spcAft>
              <a:buFont typeface="Arial" panose="020B0604020202020204" pitchFamily="34" charset="0"/>
              <a:buChar char="•"/>
            </a:pPr>
            <a:r>
              <a:rPr lang="fr-FR" sz="2800" dirty="0"/>
              <a:t>Cette norme vise à garantir que les services de protection de l'enfance sont fournis par du personnel et des associés qui ont fait leurs preuves dans leurs domaines de travail et ont développé les compétences et l'expérience nécessaires pour faire leur travail. </a:t>
            </a:r>
          </a:p>
          <a:p>
            <a:pPr marL="457200" indent="-457200" algn="l">
              <a:buFont typeface="Arial" panose="020B0604020202020204" pitchFamily="34" charset="0"/>
              <a:buChar char="•"/>
            </a:pPr>
            <a:r>
              <a:rPr lang="fr-FR" sz="2800" dirty="0"/>
              <a:t>Cette norme met l'accent sur les processus, les procédures et les politiques de ressources humaines qui promeuvent des mesures pour protéger les enfants et les membres de la communauté contre les mauvais traitements et les préjudices causés par les travailleurs humanitaires : toutes les organisations doivent avoir une ‘</a:t>
            </a:r>
            <a:r>
              <a:rPr lang="fr-FR" sz="1800" b="0" i="0" u="none" strike="noStrike" baseline="0" dirty="0">
                <a:latin typeface="HelveticaNeue-Light-Identity-H"/>
              </a:rPr>
              <a:t>politique de sauvegarde de l’enfant’, ou de ‘protection de l’enfance et l’adolescence’, des </a:t>
            </a:r>
            <a:r>
              <a:rPr lang="fr-FR" sz="2800" dirty="0"/>
              <a:t>procédures et un plan de mise en œuvre connexe pour empêcher le personnel, les opérations ou les programmes de nuire aux enfants. </a:t>
            </a:r>
            <a:r>
              <a:rPr lang="fr-FR" sz="1800" b="0" i="0" u="none" strike="noStrike" baseline="0" dirty="0">
                <a:latin typeface="HelveticaNeue-Light-Identity-H"/>
              </a:rPr>
              <a:t>Les organisations devraient mettre en place des mécanismes de retour d’information et de rapports simples, accessibles, adaptés aux enfants et anonymes, dans chaque site, </a:t>
            </a:r>
            <a:r>
              <a:rPr lang="fr-FR" sz="2800" dirty="0"/>
              <a:t>pour qu’ils puissent exprimer leurs opinions de manière appropriée [</a:t>
            </a:r>
            <a:r>
              <a:rPr lang="en-US" sz="2800" i="1" dirty="0">
                <a:latin typeface="Arial"/>
                <a:ea typeface="Arial"/>
                <a:cs typeface="Arial"/>
                <a:sym typeface="Wingdings" panose="05000000000000000000" pitchFamily="2" charset="2"/>
              </a:rPr>
              <a:t></a:t>
            </a:r>
            <a:r>
              <a:rPr lang="fr-FR" sz="2800" dirty="0"/>
              <a:t> icône de </a:t>
            </a:r>
            <a:r>
              <a:rPr lang="fr-FR" sz="2800" b="1" dirty="0"/>
              <a:t>sauvegarde</a:t>
            </a:r>
            <a:r>
              <a:rPr lang="fr-FR" sz="2800" dirty="0"/>
              <a:t>] </a:t>
            </a:r>
          </a:p>
          <a:p>
            <a:pPr marL="457200" indent="-457200" algn="l">
              <a:buFont typeface="Arial" panose="020B0604020202020204" pitchFamily="34" charset="0"/>
              <a:buChar char="•"/>
            </a:pPr>
            <a:r>
              <a:rPr lang="fr-FR" sz="2800" dirty="0"/>
              <a:t>Cette norme est complémentaire à l'Engagement huit de la Norme humanitaire essentielle sur la qualité et la redevabilité (CHS) </a:t>
            </a:r>
            <a:endParaRPr lang="fr-FR" sz="1800" b="1" dirty="0">
              <a:effectLst/>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800" b="1" dirty="0">
                <a:effectLst/>
                <a:latin typeface="Calibri" panose="020F0502020204030204" pitchFamily="34" charset="0"/>
                <a:ea typeface="Calibri" panose="020F0502020204030204" pitchFamily="34" charset="0"/>
                <a:cs typeface="Arial" panose="020B0604020202020204" pitchFamily="34" charset="0"/>
              </a:rPr>
              <a:t>Standard 3 : Communications et plaidoyer.</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sz="1800" b="0" i="0" u="none" strike="noStrike" baseline="0" dirty="0">
                <a:solidFill>
                  <a:srgbClr val="FFFFFF"/>
                </a:solidFill>
                <a:latin typeface="HelveticaNeue-Roman-Identity-H"/>
              </a:rPr>
              <a:t>La communication et le plaidoyer sur les questions de protection de l’enfance se font dans le respect de la dignité, de l’intérêt supérieur et de la sécurité de l’enfant, d</a:t>
            </a:r>
            <a:r>
              <a:rPr lang="fr-FR" sz="2800" dirty="0"/>
              <a:t>oivent </a:t>
            </a:r>
            <a:r>
              <a:rPr lang="fr-FR" sz="4000" dirty="0"/>
              <a:t>donner la priorité à la protection des enfants et des adolescents, au principe de ‘</a:t>
            </a:r>
            <a:r>
              <a:rPr lang="es-ES" sz="1800" b="0" i="0" u="none" strike="noStrike" baseline="0" dirty="0" err="1">
                <a:latin typeface="HelveticaNeue-Light-Identity-H"/>
              </a:rPr>
              <a:t>ne</a:t>
            </a:r>
            <a:r>
              <a:rPr lang="es-ES" sz="1800" b="0" i="0" u="none" strike="noStrike" baseline="0" dirty="0">
                <a:latin typeface="HelveticaNeue-Light-Identity-H"/>
              </a:rPr>
              <a:t> </a:t>
            </a:r>
            <a:r>
              <a:rPr lang="es-ES" sz="1800" b="0" i="0" u="none" strike="noStrike" baseline="0" dirty="0" err="1">
                <a:latin typeface="HelveticaNeue-Light-Identity-H"/>
              </a:rPr>
              <a:t>créer</a:t>
            </a:r>
            <a:r>
              <a:rPr lang="es-ES" sz="1800" b="0" i="0" u="none" strike="noStrike" baseline="0" dirty="0">
                <a:latin typeface="HelveticaNeue-Light-Identity-H"/>
              </a:rPr>
              <a:t> </a:t>
            </a:r>
            <a:r>
              <a:rPr lang="es-ES" sz="1800" b="0" i="0" u="none" strike="noStrike" baseline="0" dirty="0" err="1">
                <a:latin typeface="HelveticaNeue-Light-Identity-H"/>
              </a:rPr>
              <a:t>aucun</a:t>
            </a:r>
            <a:r>
              <a:rPr lang="es-ES" sz="1800" b="0" i="0" u="none" strike="noStrike" baseline="0" dirty="0">
                <a:latin typeface="HelveticaNeue-Light-Identity-H"/>
              </a:rPr>
              <a:t> </a:t>
            </a:r>
            <a:r>
              <a:rPr lang="es-ES" sz="1800" b="0" i="0" u="none" strike="noStrike" baseline="0" dirty="0" err="1">
                <a:latin typeface="HelveticaNeue-Light-Identity-H"/>
              </a:rPr>
              <a:t>préjudice</a:t>
            </a:r>
            <a:r>
              <a:rPr lang="es-ES" sz="1800" b="0" i="0" u="none" strike="noStrike" baseline="0" dirty="0">
                <a:latin typeface="HelveticaNeue-Light-Identity-H"/>
              </a:rPr>
              <a:t>’</a:t>
            </a:r>
            <a:r>
              <a:rPr lang="fr-FR" sz="4000" dirty="0"/>
              <a:t> et à l'intérêt supérieur de l'enfant; </a:t>
            </a:r>
            <a:r>
              <a:rPr lang="fr-FR" sz="2800" dirty="0"/>
              <a:t>et assurer la confidentialité et la protection des données </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sz="2800" dirty="0"/>
              <a:t>Une communication et un plaidoyer efficaces - y compris le texte, les images, l'audio, la vidéo et d'autres canaux - peuvent aider l'expression personnelle, la protection et l'autonomisation des enfants. </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sz="2800" dirty="0"/>
              <a:t>Cette norme a un lien fort avec la question de la </a:t>
            </a:r>
            <a:r>
              <a:rPr lang="fr-FR" sz="2800" b="1" dirty="0"/>
              <a:t>prévention</a:t>
            </a:r>
            <a:r>
              <a:rPr lang="fr-FR" sz="2800" dirty="0"/>
              <a:t> : il est nécessaire de réaliser une évaluation des risques avant de s'engager dans une communication ou un plaidoyer </a:t>
            </a:r>
            <a:r>
              <a:rPr lang="fr-FR" sz="1800" b="0" i="0" u="none" strike="noStrike" baseline="0" dirty="0">
                <a:latin typeface="HelveticaNeue-Light-Identity-H"/>
              </a:rPr>
              <a:t>avant de s’impliquer dans des communications ou le plaidoyer, pour identifier et prévenir tout impact négatif potentiel sur des enfants, familles, communautés </a:t>
            </a:r>
            <a:r>
              <a:rPr lang="es-ES" sz="1800" b="0" i="0" u="none" strike="noStrike" baseline="0" dirty="0">
                <a:latin typeface="HelveticaNeue-Light-Identity-H"/>
              </a:rPr>
              <a:t>et/</a:t>
            </a:r>
            <a:r>
              <a:rPr lang="es-ES" sz="1800" b="0" i="0" u="none" strike="noStrike" baseline="0" dirty="0" err="1">
                <a:latin typeface="HelveticaNeue-Light-Identity-H"/>
              </a:rPr>
              <a:t>ou</a:t>
            </a:r>
            <a:r>
              <a:rPr lang="es-ES" sz="1800" b="0" i="0" u="none" strike="noStrike" baseline="0" dirty="0">
                <a:latin typeface="HelveticaNeue-Light-Identity-H"/>
              </a:rPr>
              <a:t> </a:t>
            </a:r>
            <a:r>
              <a:rPr lang="es-ES" sz="1800" b="0" i="0" u="none" strike="noStrike" baseline="0" dirty="0" err="1">
                <a:latin typeface="HelveticaNeue-Light-Identity-H"/>
              </a:rPr>
              <a:t>l’organisation</a:t>
            </a:r>
            <a:r>
              <a:rPr lang="es-ES" sz="1800" b="0" i="0" u="none" strike="noStrike" baseline="0" dirty="0">
                <a:latin typeface="HelveticaNeue-Light-Identity-H"/>
              </a:rPr>
              <a:t>. </a:t>
            </a:r>
            <a:r>
              <a:rPr lang="fr-FR" sz="2800" dirty="0"/>
              <a:t>Les campagnes doivent être basées sur des méthodes de communication locales et des messages contextualisés et doivent promouvoir un comportement protecteur et sûr. [</a:t>
            </a:r>
            <a:r>
              <a:rPr lang="en-US" sz="2800" i="1" dirty="0">
                <a:latin typeface="Arial"/>
                <a:ea typeface="Arial"/>
                <a:cs typeface="Arial"/>
                <a:sym typeface="Wingdings" panose="05000000000000000000" pitchFamily="2" charset="2"/>
              </a:rPr>
              <a:t></a:t>
            </a:r>
            <a:r>
              <a:rPr lang="en-US" sz="2800" i="1" dirty="0">
                <a:latin typeface="Arial"/>
                <a:ea typeface="Arial"/>
                <a:cs typeface="Arial"/>
                <a:sym typeface="Arial"/>
              </a:rPr>
              <a:t> </a:t>
            </a:r>
            <a:r>
              <a:rPr lang="fr-FR" sz="2800" dirty="0"/>
              <a:t>l'icône de prévention] </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sz="2800" dirty="0"/>
              <a:t>Cette norme est complémentaire à l'Engagement quatre de la </a:t>
            </a:r>
            <a:r>
              <a:rPr lang="fr-FR" sz="2800" u="sng" dirty="0"/>
              <a:t>Norme humanitaire essentielle sur la qualité et la responsabilité (CHS) </a:t>
            </a:r>
            <a:r>
              <a:rPr lang="fr-FR" sz="2800" dirty="0"/>
              <a:t>qui souligne le besoin de communications externes précises, éthiques et respectueuses.</a:t>
            </a:r>
            <a:endParaRPr lang="fr-FR" sz="1800" b="1" dirty="0">
              <a:effectLst/>
              <a:latin typeface="Calibri" panose="020F0502020204030204" pitchFamily="34" charset="0"/>
              <a:cs typeface="Arial" panose="020B0604020202020204" pitchFamily="34" charset="0"/>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20" name="Google Shape;32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200" i="1" dirty="0">
                <a:effectLst/>
                <a:latin typeface="Calibri" panose="020F0502020204030204" pitchFamily="34" charset="0"/>
                <a:ea typeface="Calibri" panose="020F0502020204030204" pitchFamily="34" charset="0"/>
                <a:cs typeface="Arial" panose="020B0604020202020204" pitchFamily="34" charset="0"/>
              </a:rPr>
              <a:t>Facilitateurs: Selon le groupe que vous encadrez, les domaines d’intérêt des personnes qui le constituent, les programmes que vous privilégiez, le contexte ou le temps dont vous disposez, vous pouvez sélectionner un ou deux Standards clés pour chaque pilier.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800" i="1" dirty="0"/>
              <a:t>Cela peut être très familier pour votre public ou quelque chose d'assez nouveau, veillez à préparer vos commentaires en conséquence </a:t>
            </a:r>
            <a:endParaRPr lang="fr-FR" sz="1200" i="1"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None/>
            </a:pPr>
            <a:endParaRPr lang="en-US" b="1" dirty="0">
              <a:latin typeface="Arial"/>
              <a:ea typeface="Arial"/>
              <a:cs typeface="Arial"/>
              <a:sym typeface="Arial"/>
            </a:endParaRPr>
          </a:p>
          <a:p>
            <a:pPr marL="0" lvl="0" indent="0" algn="l" rtl="0">
              <a:spcBef>
                <a:spcPts val="0"/>
              </a:spcBef>
              <a:spcAft>
                <a:spcPts val="0"/>
              </a:spcAft>
              <a:buNone/>
            </a:pPr>
            <a:r>
              <a:rPr lang="fr-FR" sz="1000" b="1" dirty="0">
                <a:effectLst/>
                <a:latin typeface="Calibri" panose="020F0502020204030204" pitchFamily="34" charset="0"/>
                <a:ea typeface="Calibri" panose="020F0502020204030204" pitchFamily="34" charset="0"/>
                <a:cs typeface="Arial" panose="020B0604020202020204" pitchFamily="34" charset="0"/>
              </a:rPr>
              <a:t>Standard 4 : Gestion du cycle de programme.</a:t>
            </a:r>
          </a:p>
          <a:p>
            <a:pPr algn="l">
              <a:buFont typeface="Arial" panose="020B0604020202020204" pitchFamily="34" charset="0"/>
              <a:buChar char="•"/>
            </a:pPr>
            <a:r>
              <a:rPr lang="es-ES" dirty="0">
                <a:latin typeface="Arial"/>
                <a:ea typeface="Arial"/>
                <a:cs typeface="Arial"/>
                <a:sym typeface="Arial"/>
              </a:rPr>
              <a:t>DEF: </a:t>
            </a:r>
            <a:r>
              <a:rPr lang="fr-FR" sz="1000" b="0" i="0" u="none" strike="noStrike" baseline="0" dirty="0">
                <a:latin typeface="HelveticaNeue-Light-Identity-H"/>
              </a:rPr>
              <a:t>La gestion du cycle de programme (GCP) fait référence au processus cyclique de conception, planification, gestion, contrôle et évaluation des programmes. </a:t>
            </a:r>
            <a:r>
              <a:rPr lang="fr-FR" sz="1200" dirty="0"/>
              <a:t>Sur la base de l'apprentissage et des preuves générées à travers les 5 étapes, la programmation doit être continuellement adaptée (voir image du cycle du programme) </a:t>
            </a:r>
          </a:p>
          <a:p>
            <a:pPr marL="285750" indent="-285750" algn="l">
              <a:buFont typeface="Arial" panose="020B0604020202020204" pitchFamily="34" charset="0"/>
              <a:buChar char="•"/>
            </a:pPr>
            <a:r>
              <a:rPr lang="es-ES" sz="1000" b="0" i="0" u="none" strike="noStrike" baseline="0" dirty="0">
                <a:latin typeface="HelveticaNeue-Light-Identity-H"/>
              </a:rPr>
              <a:t>Ce standard </a:t>
            </a:r>
            <a:r>
              <a:rPr lang="es-ES" sz="1000" b="0" i="0" u="none" strike="noStrike" baseline="0" dirty="0" err="1">
                <a:latin typeface="HelveticaNeue-Light-Identity-H"/>
              </a:rPr>
              <a:t>met</a:t>
            </a:r>
            <a:r>
              <a:rPr lang="es-ES" sz="1000" b="0" i="0" u="none" strike="noStrike" baseline="0" dirty="0">
                <a:latin typeface="HelveticaNeue-Light-Identity-H"/>
              </a:rPr>
              <a:t> </a:t>
            </a:r>
            <a:r>
              <a:rPr lang="es-ES" sz="1000" b="0" i="0" u="none" strike="noStrike" baseline="0" dirty="0" err="1">
                <a:latin typeface="HelveticaNeue-Light-Identity-H"/>
              </a:rPr>
              <a:t>l’accent</a:t>
            </a:r>
            <a:r>
              <a:rPr lang="es-ES" sz="1000" b="0" i="0" u="none" strike="noStrike" baseline="0" dirty="0">
                <a:latin typeface="HelveticaNeue-Light-Identity-H"/>
              </a:rPr>
              <a:t> </a:t>
            </a:r>
            <a:r>
              <a:rPr lang="fr-FR" sz="1000" b="0" i="0" u="none" strike="noStrike" baseline="0" dirty="0">
                <a:latin typeface="HelveticaNeue-Light-Identity-H"/>
              </a:rPr>
              <a:t>sur la protection de l’enfance dans la GCP en intégrant des considérations liées au développement de l’enfant et aux droits de l’enfant dans l’action </a:t>
            </a:r>
            <a:r>
              <a:rPr lang="es-ES" sz="1000" b="0" i="0" u="none" strike="noStrike" baseline="0" dirty="0" err="1">
                <a:latin typeface="HelveticaNeue-Light-Identity-H"/>
              </a:rPr>
              <a:t>humanitaire</a:t>
            </a:r>
            <a:r>
              <a:rPr lang="es-ES" sz="1000" b="0" i="0" u="none" strike="noStrike" baseline="0" dirty="0">
                <a:latin typeface="HelveticaNeue-Light-Identity-H"/>
              </a:rPr>
              <a:t>.</a:t>
            </a:r>
          </a:p>
          <a:p>
            <a:pPr marL="285750" indent="-285750" algn="l">
              <a:buFont typeface="Arial" panose="020B0604020202020204" pitchFamily="34" charset="0"/>
              <a:buChar char="•"/>
            </a:pPr>
            <a:r>
              <a:rPr lang="fr-FR" sz="1200" dirty="0"/>
              <a:t>Il souligne également l'importance de l'évaluation des besoins et des risques et de l'analyse de situation : les évaluations font partie intégrante de tout processus d'analyse de situation, pour éclairer la programmation initiale d'urgence et les priorités de financement (évaluations initiales ou rapides) et collecter les informations détaillées nécessaires à une programmation holistique (plus évaluations complètes). Ces évaluations doivent être contextualisées et participatives. </a:t>
            </a:r>
          </a:p>
          <a:p>
            <a:pPr marL="285750" indent="-285750" algn="l">
              <a:buFont typeface="Arial" panose="020B0604020202020204" pitchFamily="34" charset="0"/>
              <a:buChar char="•"/>
            </a:pPr>
            <a:r>
              <a:rPr lang="fr-FR" sz="1200" dirty="0"/>
              <a:t>3 principes sont essentiels à cette Norme : la dignité et le bien-être des populations affectées sont fortement impactés par la conception de la réponse humanitaire ; Les populations affectées, y compris les enfants, doivent être consultées tout au long du cycle du programme et les enfants discriminés ou qui risquent de l'être doivent être pleinement inclus dans les consultations. </a:t>
            </a:r>
          </a:p>
          <a:p>
            <a:pPr marL="285750" indent="-285750" algn="l">
              <a:buFont typeface="Arial" panose="020B0604020202020204" pitchFamily="34" charset="0"/>
              <a:buChar char="•"/>
            </a:pPr>
            <a:r>
              <a:rPr lang="fr-FR" sz="1200" dirty="0"/>
              <a:t>Cette norme est liée à l'approche de </a:t>
            </a:r>
            <a:r>
              <a:rPr lang="fr-FR" sz="1200" b="1" dirty="0"/>
              <a:t>prévention</a:t>
            </a:r>
            <a:r>
              <a:rPr lang="fr-FR" sz="1200" dirty="0"/>
              <a:t>, cherchant à identifier et atténuer les risques possibles pour les enfants et les adolescents et leurs familles que la programmation peut causer, directement ou indirectement (avec la collecte de données, par exemple), en effectuant des évaluations adéquates des risques et des besoins. et des analyses de situation, et en considérant la mise en place d’actions de préparation. Des facteurs de protection peuvent également être identifiés pour aider à les soutenir, prévenir ou les atténuer. [</a:t>
            </a:r>
            <a:r>
              <a:rPr lang="es-ES" sz="1200" i="1" dirty="0">
                <a:latin typeface="Arial"/>
                <a:ea typeface="Arial"/>
                <a:cs typeface="Arial"/>
                <a:sym typeface="Wingdings" panose="05000000000000000000" pitchFamily="2" charset="2"/>
              </a:rPr>
              <a:t></a:t>
            </a:r>
            <a:r>
              <a:rPr lang="fr-FR" sz="1200" dirty="0"/>
              <a:t> icône de prévention] </a:t>
            </a:r>
            <a:endParaRPr lang="fr-FR" sz="1000" b="0" i="0" u="none" strike="noStrike" baseline="0" dirty="0">
              <a:solidFill>
                <a:schemeClr val="tx1"/>
              </a:solidFill>
              <a:latin typeface="HelveticaNeue-Light-Identity-H"/>
            </a:endParaRPr>
          </a:p>
          <a:p>
            <a:pPr marL="285750" indent="-285750" algn="l">
              <a:buFont typeface="Arial" panose="020B0604020202020204" pitchFamily="34" charset="0"/>
              <a:buChar char="•"/>
            </a:pPr>
            <a:r>
              <a:rPr lang="es-ES" sz="1000" b="0" i="0" u="none" strike="noStrike" baseline="0" dirty="0" err="1">
                <a:solidFill>
                  <a:srgbClr val="000000"/>
                </a:solidFill>
                <a:latin typeface="HelveticaNeue-Light-Identity-H"/>
              </a:rPr>
              <a:t>Il</a:t>
            </a:r>
            <a:r>
              <a:rPr lang="es-ES" sz="1000" b="0" i="0" u="none" strike="noStrike" baseline="0" dirty="0">
                <a:solidFill>
                  <a:srgbClr val="000000"/>
                </a:solidFill>
                <a:latin typeface="HelveticaNeue-Light-Identity-H"/>
              </a:rPr>
              <a:t> </a:t>
            </a:r>
            <a:r>
              <a:rPr lang="es-ES" sz="1000" b="0" i="0" u="none" strike="noStrike" baseline="0" dirty="0" err="1">
                <a:solidFill>
                  <a:srgbClr val="000000"/>
                </a:solidFill>
                <a:latin typeface="HelveticaNeue-Light-Identity-H"/>
              </a:rPr>
              <a:t>correspond</a:t>
            </a:r>
            <a:r>
              <a:rPr lang="es-ES" sz="1000" b="0" i="0" u="none" strike="noStrike" baseline="0" dirty="0">
                <a:solidFill>
                  <a:srgbClr val="000000"/>
                </a:solidFill>
                <a:latin typeface="HelveticaNeue-Light-Identity-H"/>
              </a:rPr>
              <a:t> à la </a:t>
            </a:r>
            <a:r>
              <a:rPr lang="es-ES" sz="1000" b="0" i="1" u="none" strike="noStrike" baseline="0" dirty="0">
                <a:solidFill>
                  <a:srgbClr val="333333"/>
                </a:solidFill>
                <a:latin typeface="HelveticaNeue-LightItalic-Identity-H"/>
              </a:rPr>
              <a:t>Norme </a:t>
            </a:r>
            <a:r>
              <a:rPr lang="es-ES" sz="1000" b="0" i="1" u="none" strike="noStrike" baseline="0" dirty="0" err="1">
                <a:solidFill>
                  <a:srgbClr val="333333"/>
                </a:solidFill>
                <a:latin typeface="HelveticaNeue-LightItalic-Identity-H"/>
              </a:rPr>
              <a:t>humanitaire</a:t>
            </a:r>
            <a:r>
              <a:rPr lang="es-ES" sz="1000" b="0" i="1" u="none" strike="noStrike" baseline="0" dirty="0">
                <a:solidFill>
                  <a:srgbClr val="333333"/>
                </a:solidFill>
                <a:latin typeface="HelveticaNeue-LightItalic-Identity-H"/>
              </a:rPr>
              <a:t> </a:t>
            </a:r>
            <a:r>
              <a:rPr lang="es-ES" sz="1000" b="0" i="1" u="none" strike="noStrike" baseline="0" dirty="0" err="1">
                <a:solidFill>
                  <a:srgbClr val="333333"/>
                </a:solidFill>
                <a:latin typeface="HelveticaNeue-LightItalic-Identity-H"/>
              </a:rPr>
              <a:t>fondamentale</a:t>
            </a:r>
            <a:r>
              <a:rPr lang="es-ES" sz="1000" b="0" i="1" u="none" strike="noStrike" baseline="0" dirty="0">
                <a:solidFill>
                  <a:srgbClr val="333333"/>
                </a:solidFill>
                <a:latin typeface="HelveticaNeue-LightItalic-Identity-H"/>
              </a:rPr>
              <a:t> (Core </a:t>
            </a:r>
            <a:r>
              <a:rPr lang="es-ES" sz="1000" b="0" i="1" u="none" strike="noStrike" baseline="0" dirty="0" err="1">
                <a:solidFill>
                  <a:srgbClr val="333333"/>
                </a:solidFill>
                <a:latin typeface="HelveticaNeue-LightItalic-Identity-H"/>
              </a:rPr>
              <a:t>Humanitarian</a:t>
            </a:r>
            <a:r>
              <a:rPr lang="es-ES" sz="1000" b="0" i="1" u="none" strike="noStrike" baseline="0" dirty="0">
                <a:solidFill>
                  <a:srgbClr val="333333"/>
                </a:solidFill>
                <a:latin typeface="HelveticaNeue-LightItalic-Identity-H"/>
              </a:rPr>
              <a:t> Standard, CHS)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i="1"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600" b="1" dirty="0">
                <a:effectLst/>
                <a:latin typeface="Calibri" panose="020F0502020204030204" pitchFamily="34" charset="0"/>
                <a:ea typeface="Calibri" panose="020F0502020204030204" pitchFamily="34" charset="0"/>
                <a:cs typeface="Arial" panose="020B0604020202020204" pitchFamily="34" charset="0"/>
              </a:rPr>
              <a:t>Standard 5 : Gestion de l’information.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sz="1200" dirty="0"/>
              <a:t>Cette norme fournit un guide pour la gestion de l'information axée sur la protection des enfants et des adolescents, qui est destiné à compléter les outils de gestion de l'information et la formation existants.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sz="1200" dirty="0"/>
              <a:t>Il détaille les considérations éthiques à garder à l'esprit lors du traitement, de l'analyse et du partage de données et d'informations : Il doit être anonyme ; Les données ne seront partagées que conformément à des protocoles contextualisés de protection des données et d'échange d'informations ; Il doit être à jour et nécessaire/significatif (on ne collecte que les données que l’on utilisera) ; Il doit respecter la confidentialité et les principes de la PE ; Toutes les méthodes de collecte de données doivent être techniquement et éthiquement solides ; Une connaissance préalable des pratiques et des normes culturelles des personnes interrogées est nécessaire ; Toujours obtenir le consentement/assentiment éclairé...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sz="1200" dirty="0"/>
              <a:t>Il est utilisé pour renforcer la coordination, éclairer la prise de décision stratégique, la gestion du cycle de programme et soutenir le plaidoyer.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sz="1200" dirty="0"/>
              <a:t>Complète le </a:t>
            </a:r>
            <a:r>
              <a:rPr lang="es-ES" sz="1600" b="0" i="0" u="none" strike="noStrike" baseline="0" dirty="0">
                <a:latin typeface="HelveticaNeue-Light-Identity-H"/>
              </a:rPr>
              <a:t>cadre de gestión </a:t>
            </a:r>
            <a:r>
              <a:rPr lang="fr-FR" sz="1600" b="0" i="0" u="none" strike="noStrike" baseline="0" dirty="0">
                <a:latin typeface="HelveticaNeue-Light-Identity-H"/>
              </a:rPr>
              <a:t>des informations de protection (Protection Information Management, PIM) &amp; </a:t>
            </a:r>
            <a:r>
              <a:rPr lang="fr-FR" sz="1200" dirty="0"/>
              <a:t>la disposition ‘Security Information Management’ - </a:t>
            </a:r>
            <a:r>
              <a:rPr lang="fr-FR" sz="1200" i="1" dirty="0"/>
              <a:t>Pour plus d'informations sur les différents documents, voir le jeu de diapositives de la norme 5</a:t>
            </a:r>
          </a:p>
          <a:p>
            <a:pPr marL="0" lvl="0" indent="0" algn="l" rtl="0">
              <a:spcBef>
                <a:spcPts val="0"/>
              </a:spcBef>
              <a:spcAft>
                <a:spcPts val="0"/>
              </a:spcAft>
              <a:buNone/>
            </a:pPr>
            <a:endParaRPr lang="fr-FR" dirty="0">
              <a:latin typeface="Arial"/>
              <a:ea typeface="Arial"/>
              <a:cs typeface="Arial"/>
              <a:sym typeface="Arial"/>
            </a:endParaRPr>
          </a:p>
          <a:p>
            <a:pPr marL="0" lvl="0" indent="0" algn="l" rtl="0">
              <a:spcBef>
                <a:spcPts val="0"/>
              </a:spcBef>
              <a:spcAft>
                <a:spcPts val="0"/>
              </a:spcAft>
              <a:buNone/>
            </a:pPr>
            <a:r>
              <a:rPr lang="fr-FR" sz="1200" b="1" dirty="0">
                <a:effectLst/>
                <a:latin typeface="Calibri" panose="020F0502020204030204" pitchFamily="34" charset="0"/>
                <a:ea typeface="Calibri" panose="020F0502020204030204" pitchFamily="34" charset="0"/>
                <a:cs typeface="Arial" panose="020B0604020202020204" pitchFamily="34" charset="0"/>
              </a:rPr>
              <a:t>Standard 6 : Suivi de la protection de l’enfance</a:t>
            </a:r>
          </a:p>
          <a:p>
            <a:pPr marL="171450" lvl="0" indent="-171450" algn="l" rtl="0">
              <a:spcBef>
                <a:spcPts val="0"/>
              </a:spcBef>
              <a:spcAft>
                <a:spcPts val="0"/>
              </a:spcAft>
              <a:buFont typeface="Arial" panose="020B0604020202020204" pitchFamily="34" charset="0"/>
              <a:buChar char="•"/>
            </a:pPr>
            <a:r>
              <a:rPr lang="es-ES" dirty="0">
                <a:latin typeface="Arial"/>
                <a:ea typeface="Arial"/>
                <a:cs typeface="Arial"/>
                <a:sym typeface="Arial"/>
              </a:rPr>
              <a:t>DEF: </a:t>
            </a:r>
            <a:r>
              <a:rPr lang="es-ES" b="0" dirty="0">
                <a:latin typeface="Arial"/>
                <a:ea typeface="Arial"/>
                <a:cs typeface="Arial"/>
                <a:sym typeface="Arial"/>
              </a:rPr>
              <a:t>Le </a:t>
            </a:r>
            <a:r>
              <a:rPr lang="es-ES" b="0" u="sng" dirty="0">
                <a:latin typeface="Arial"/>
                <a:ea typeface="Arial"/>
                <a:cs typeface="Arial"/>
                <a:sym typeface="Arial"/>
              </a:rPr>
              <a:t>s</a:t>
            </a:r>
            <a:r>
              <a:rPr lang="fr-FR" sz="500" b="0" u="sng" dirty="0" err="1">
                <a:effectLst/>
                <a:latin typeface="Calibri" panose="020F0502020204030204" pitchFamily="34" charset="0"/>
                <a:ea typeface="Calibri" panose="020F0502020204030204" pitchFamily="34" charset="0"/>
                <a:cs typeface="Arial" panose="020B0604020202020204" pitchFamily="34" charset="0"/>
              </a:rPr>
              <a:t>uivi</a:t>
            </a:r>
            <a:r>
              <a:rPr lang="fr-FR" sz="500" b="0" u="sng" dirty="0">
                <a:effectLst/>
                <a:latin typeface="Calibri" panose="020F0502020204030204" pitchFamily="34" charset="0"/>
                <a:ea typeface="Calibri" panose="020F0502020204030204" pitchFamily="34" charset="0"/>
                <a:cs typeface="Arial" panose="020B0604020202020204" pitchFamily="34" charset="0"/>
              </a:rPr>
              <a:t> de la situation de protection de l’enfance </a:t>
            </a:r>
            <a:r>
              <a:rPr lang="fr-FR" sz="1200" b="0" i="0" u="none" strike="noStrike" baseline="0" dirty="0">
                <a:latin typeface="HelveticaNeue-Light-Identity-H"/>
              </a:rPr>
              <a:t>fait référence à l’examen régulier et systématique (suivi) des risques, des violations et des capacités en matière de protection de l’enfance dans un contexte humanitaire spécifique. </a:t>
            </a:r>
            <a:r>
              <a:rPr lang="es-ES" sz="1200" b="0" i="0" u="none" strike="noStrike" baseline="0" dirty="0">
                <a:latin typeface="HelveticaNeue-Light-Identity-H"/>
              </a:rPr>
              <a:t>Le </a:t>
            </a:r>
            <a:r>
              <a:rPr lang="es-ES" sz="1200" b="0" i="0" u="none" strike="noStrike" baseline="0" dirty="0" err="1">
                <a:latin typeface="HelveticaNeue-Light-Identity-H"/>
              </a:rPr>
              <a:t>but</a:t>
            </a:r>
            <a:r>
              <a:rPr lang="es-ES" sz="1200" b="0" i="0" u="none" strike="noStrike" baseline="0" dirty="0">
                <a:latin typeface="HelveticaNeue-Light-Identity-H"/>
              </a:rPr>
              <a:t> </a:t>
            </a:r>
            <a:r>
              <a:rPr lang="fr-FR" sz="1200" b="0" i="0" u="none" strike="noStrike" baseline="0" dirty="0">
                <a:latin typeface="HelveticaNeue-Light-Identity-H"/>
              </a:rPr>
              <a:t>est de produire des preuves qui éclairent les analyses, les stratégies et les </a:t>
            </a:r>
            <a:r>
              <a:rPr lang="es-ES" sz="1200" b="0" i="0" u="none" strike="noStrike" baseline="0" dirty="0" err="1">
                <a:latin typeface="HelveticaNeue-Light-Identity-H"/>
              </a:rPr>
              <a:t>réponses</a:t>
            </a:r>
            <a:r>
              <a:rPr lang="es-ES" sz="1200" b="0" i="0" u="none" strike="noStrike" baseline="0" dirty="0">
                <a:latin typeface="HelveticaNeue-Light-Identity-H"/>
              </a:rPr>
              <a:t>.</a:t>
            </a:r>
            <a:r>
              <a:rPr lang="fr-FR" sz="500" b="1" i="0" u="none" strike="noStrike" baseline="0" dirty="0">
                <a:effectLst/>
                <a:latin typeface="Calibri" panose="020F0502020204030204" pitchFamily="34" charset="0"/>
                <a:cs typeface="Arial" panose="020B0604020202020204" pitchFamily="34" charset="0"/>
              </a:rPr>
              <a:t> </a:t>
            </a:r>
            <a:r>
              <a:rPr lang="fr-FR" sz="1050" dirty="0"/>
              <a:t>Le </a:t>
            </a:r>
            <a:r>
              <a:rPr lang="fr-FR" sz="1050" u="sng" dirty="0"/>
              <a:t>suivi de la réponse </a:t>
            </a:r>
            <a:r>
              <a:rPr lang="fr-FR" sz="1050" dirty="0"/>
              <a:t>est la mesure continue et coordonnée de la réponse humanitaire dans un contexte humanitaire, par exemple des activités planifiées et menées par les acteurs humanitaires.</a:t>
            </a:r>
            <a:endParaRPr lang="es-ES" sz="500" b="0" i="0" u="none" strike="noStrike" baseline="0" dirty="0">
              <a:solidFill>
                <a:schemeClr val="dk1"/>
              </a:solidFill>
              <a:latin typeface="HelveticaNeue-Light-Identity-H"/>
            </a:endParaRPr>
          </a:p>
          <a:p>
            <a:pPr marL="171450" lvl="0" indent="-171450" algn="l" rtl="0">
              <a:spcBef>
                <a:spcPts val="0"/>
              </a:spcBef>
              <a:spcAft>
                <a:spcPts val="0"/>
              </a:spcAft>
              <a:buFont typeface="Arial" panose="020B0604020202020204" pitchFamily="34" charset="0"/>
              <a:buChar char="•"/>
            </a:pPr>
            <a:r>
              <a:rPr lang="es-ES" sz="1200" b="0" i="0" u="none" strike="noStrike" baseline="0" dirty="0">
                <a:solidFill>
                  <a:srgbClr val="FFFFFF"/>
                </a:solidFill>
                <a:latin typeface="HelveticaNeue-Roman-Identity-H"/>
              </a:rPr>
              <a:t>La </a:t>
            </a:r>
            <a:r>
              <a:rPr lang="es-ES" sz="1200" b="0" i="0" u="none" strike="noStrike" baseline="0" dirty="0" err="1">
                <a:solidFill>
                  <a:srgbClr val="FFFFFF"/>
                </a:solidFill>
                <a:latin typeface="HelveticaNeue-Roman-Identity-H"/>
              </a:rPr>
              <a:t>collecte</a:t>
            </a:r>
            <a:r>
              <a:rPr lang="es-ES" sz="1200" b="0" i="0" u="none" strike="noStrike" baseline="0" dirty="0">
                <a:solidFill>
                  <a:srgbClr val="FFFFFF"/>
                </a:solidFill>
                <a:latin typeface="HelveticaNeue-Roman-Identity-H"/>
              </a:rPr>
              <a:t>, la gestión, </a:t>
            </a:r>
            <a:r>
              <a:rPr lang="es-ES" sz="1200" b="0" i="0" u="none" strike="noStrike" baseline="0" dirty="0" err="1">
                <a:solidFill>
                  <a:srgbClr val="FFFFFF"/>
                </a:solidFill>
                <a:latin typeface="HelveticaNeue-Roman-Identity-H"/>
              </a:rPr>
              <a:t>l’analyse</a:t>
            </a:r>
            <a:r>
              <a:rPr lang="es-ES" sz="1200" b="0" i="0" u="none" strike="noStrike" baseline="0" dirty="0">
                <a:solidFill>
                  <a:srgbClr val="FFFFFF"/>
                </a:solidFill>
                <a:latin typeface="HelveticaNeue-Roman-Identity-H"/>
              </a:rPr>
              <a:t> et </a:t>
            </a:r>
            <a:r>
              <a:rPr lang="es-ES" sz="1200" b="0" i="0" u="none" strike="noStrike" baseline="0" dirty="0" err="1">
                <a:solidFill>
                  <a:srgbClr val="FFFFFF"/>
                </a:solidFill>
                <a:latin typeface="HelveticaNeue-Roman-Identity-H"/>
              </a:rPr>
              <a:t>l’utilisation</a:t>
            </a:r>
            <a:r>
              <a:rPr lang="es-ES" sz="1200" b="0" i="0" u="none" strike="noStrike" baseline="0" dirty="0">
                <a:solidFill>
                  <a:srgbClr val="FFFFFF"/>
                </a:solidFill>
                <a:latin typeface="HelveticaNeue-Roman-Identity-H"/>
              </a:rPr>
              <a:t> du </a:t>
            </a:r>
            <a:r>
              <a:rPr lang="es-ES" sz="1200" b="0" i="0" u="none" strike="noStrike" baseline="0" dirty="0" err="1">
                <a:solidFill>
                  <a:srgbClr val="FFFFFF"/>
                </a:solidFill>
                <a:latin typeface="HelveticaNeue-Roman-Identity-H"/>
              </a:rPr>
              <a:t>suivi</a:t>
            </a:r>
            <a:r>
              <a:rPr lang="es-ES" sz="1200" b="0" i="0" u="none" strike="noStrike" baseline="0" dirty="0">
                <a:solidFill>
                  <a:srgbClr val="FFFFFF"/>
                </a:solidFill>
                <a:latin typeface="HelveticaNeue-Roman-Identity-H"/>
              </a:rPr>
              <a:t> de la </a:t>
            </a:r>
            <a:r>
              <a:rPr lang="es-ES" sz="1200" b="0" i="0" u="none" strike="noStrike" baseline="0" dirty="0" err="1">
                <a:solidFill>
                  <a:srgbClr val="FFFFFF"/>
                </a:solidFill>
                <a:latin typeface="HelveticaNeue-Roman-Identity-H"/>
              </a:rPr>
              <a:t>réponse</a:t>
            </a:r>
            <a:r>
              <a:rPr lang="es-ES" sz="1200" b="0" i="0" u="none" strike="noStrike" baseline="0" dirty="0">
                <a:solidFill>
                  <a:srgbClr val="FFFFFF"/>
                </a:solidFill>
                <a:latin typeface="HelveticaNeue-Roman-Identity-H"/>
              </a:rPr>
              <a:t>, </a:t>
            </a:r>
            <a:r>
              <a:rPr lang="es-ES" sz="1200" b="0" i="0" u="none" strike="noStrike" baseline="0" dirty="0" err="1">
                <a:solidFill>
                  <a:srgbClr val="FFFFFF"/>
                </a:solidFill>
                <a:latin typeface="HelveticaNeue-Roman-Identity-H"/>
              </a:rPr>
              <a:t>doit</a:t>
            </a:r>
            <a:r>
              <a:rPr lang="es-ES" sz="1200" b="0" i="0" u="none" strike="noStrike" baseline="0" dirty="0">
                <a:solidFill>
                  <a:srgbClr val="FFFFFF"/>
                </a:solidFill>
                <a:latin typeface="HelveticaNeue-Roman-Identity-H"/>
              </a:rPr>
              <a:t> se faire d</a:t>
            </a:r>
            <a:r>
              <a:rPr lang="fr-FR" sz="1200" b="0" i="0" u="none" strike="noStrike" baseline="0" dirty="0">
                <a:solidFill>
                  <a:srgbClr val="FFFFFF"/>
                </a:solidFill>
                <a:latin typeface="HelveticaNeue-Roman-Identity-H"/>
              </a:rPr>
              <a:t>e manière sure et collaborative, et basée sur les principes. </a:t>
            </a:r>
            <a:r>
              <a:rPr lang="fr-FR" sz="1200" b="0" i="0" u="none" strike="noStrike" baseline="0" dirty="0">
                <a:solidFill>
                  <a:srgbClr val="000000"/>
                </a:solidFill>
                <a:latin typeface="HelveticaNeue-Light-Identity-H"/>
              </a:rPr>
              <a:t>La conception, la mise en </a:t>
            </a:r>
            <a:r>
              <a:rPr lang="fr-FR" sz="1200" b="0" i="0" u="none" strike="noStrike" baseline="0" dirty="0" err="1">
                <a:solidFill>
                  <a:srgbClr val="000000"/>
                </a:solidFill>
                <a:latin typeface="HelveticaNeue-Light-Identity-H"/>
              </a:rPr>
              <a:t>oeuvre</a:t>
            </a:r>
            <a:r>
              <a:rPr lang="fr-FR" sz="1200" b="0" i="0" u="none" strike="noStrike" baseline="0" dirty="0">
                <a:solidFill>
                  <a:srgbClr val="000000"/>
                </a:solidFill>
                <a:latin typeface="HelveticaNeue-Light-Identity-H"/>
              </a:rPr>
              <a:t> et l’évaluation des systèmes de suivi de la protection de l’enfance doivent se conformer aux principes du PIM:</a:t>
            </a:r>
            <a:r>
              <a:rPr lang="fr-FR" sz="1200" b="0" i="1" u="none" strike="noStrike" baseline="0" dirty="0">
                <a:solidFill>
                  <a:srgbClr val="B366B3"/>
                </a:solidFill>
                <a:latin typeface="CMSY9"/>
              </a:rPr>
              <a:t> </a:t>
            </a:r>
            <a:r>
              <a:rPr lang="fr-FR" sz="1200" b="0" i="0" u="none" strike="noStrike" baseline="0" dirty="0">
                <a:solidFill>
                  <a:srgbClr val="000000"/>
                </a:solidFill>
                <a:latin typeface="HelveticaNeue-Light-Identity-H"/>
              </a:rPr>
              <a:t>Centrés sur les personnes et inclusif;</a:t>
            </a:r>
            <a:r>
              <a:rPr lang="fr-FR" sz="1200" b="0" i="1" u="none" strike="noStrike" baseline="0" dirty="0">
                <a:solidFill>
                  <a:srgbClr val="B366B3"/>
                </a:solidFill>
                <a:latin typeface="CMSY9"/>
              </a:rPr>
              <a:t> </a:t>
            </a:r>
            <a:r>
              <a:rPr lang="fr-FR" sz="1200" b="0" i="0" u="none" strike="noStrike" baseline="0" dirty="0">
                <a:solidFill>
                  <a:srgbClr val="000000"/>
                </a:solidFill>
                <a:latin typeface="HelveticaNeue-Light-Identity-H"/>
              </a:rPr>
              <a:t>Ne créer aucun préjudice (« do no </a:t>
            </a:r>
            <a:r>
              <a:rPr lang="fr-FR" sz="1200" b="0" i="0" u="none" strike="noStrike" baseline="0" dirty="0" err="1">
                <a:solidFill>
                  <a:srgbClr val="000000"/>
                </a:solidFill>
                <a:latin typeface="HelveticaNeue-Light-Identity-H"/>
              </a:rPr>
              <a:t>harm</a:t>
            </a:r>
            <a:r>
              <a:rPr lang="fr-FR" sz="1200" b="0" i="0" u="none" strike="noStrike" baseline="0" dirty="0">
                <a:solidFill>
                  <a:srgbClr val="000000"/>
                </a:solidFill>
                <a:latin typeface="HelveticaNeue-Light-Identity-H"/>
              </a:rPr>
              <a:t> »);</a:t>
            </a:r>
            <a:r>
              <a:rPr lang="es-ES" sz="1200" b="0" i="1" u="none" strike="noStrike" baseline="0" dirty="0">
                <a:solidFill>
                  <a:srgbClr val="B366B3"/>
                </a:solidFill>
                <a:latin typeface="CMSY9"/>
              </a:rPr>
              <a:t> </a:t>
            </a:r>
            <a:r>
              <a:rPr lang="es-ES" sz="1200" b="0" i="0" u="none" strike="noStrike" baseline="0" dirty="0" err="1">
                <a:solidFill>
                  <a:srgbClr val="000000"/>
                </a:solidFill>
                <a:latin typeface="HelveticaNeue-Light-Identity-H"/>
              </a:rPr>
              <a:t>But</a:t>
            </a:r>
            <a:r>
              <a:rPr lang="es-ES" sz="1200" b="0" i="0" u="none" strike="noStrike" baseline="0" dirty="0">
                <a:solidFill>
                  <a:srgbClr val="000000"/>
                </a:solidFill>
                <a:latin typeface="HelveticaNeue-Light-Identity-H"/>
              </a:rPr>
              <a:t> </a:t>
            </a:r>
            <a:r>
              <a:rPr lang="es-ES" sz="1200" b="0" i="0" u="none" strike="noStrike" baseline="0" dirty="0" err="1">
                <a:solidFill>
                  <a:srgbClr val="000000"/>
                </a:solidFill>
                <a:latin typeface="HelveticaNeue-Light-Identity-H"/>
              </a:rPr>
              <a:t>défini</a:t>
            </a:r>
            <a:r>
              <a:rPr lang="es-ES" sz="1200" b="0" i="0" u="none" strike="noStrike" baseline="0" dirty="0">
                <a:solidFill>
                  <a:srgbClr val="000000"/>
                </a:solidFill>
                <a:latin typeface="HelveticaNeue-Light-Identity-H"/>
              </a:rPr>
              <a:t>;</a:t>
            </a:r>
            <a:r>
              <a:rPr lang="fr-FR" sz="1200" b="0" i="1" u="none" strike="noStrike" baseline="0" dirty="0">
                <a:solidFill>
                  <a:srgbClr val="B366B3"/>
                </a:solidFill>
                <a:latin typeface="CMSY9"/>
              </a:rPr>
              <a:t> </a:t>
            </a:r>
            <a:r>
              <a:rPr lang="fr-FR" sz="1200" b="0" i="0" u="none" strike="noStrike" baseline="0" dirty="0">
                <a:solidFill>
                  <a:srgbClr val="000000"/>
                </a:solidFill>
                <a:latin typeface="HelveticaNeue-Light-Identity-H"/>
              </a:rPr>
              <a:t>Consentement/avis éclairé et confidentialité;</a:t>
            </a:r>
            <a:r>
              <a:rPr lang="fr-FR" sz="1200" b="0" i="1" u="none" strike="noStrike" baseline="0" dirty="0">
                <a:solidFill>
                  <a:srgbClr val="B366B3"/>
                </a:solidFill>
                <a:latin typeface="CMSY9"/>
              </a:rPr>
              <a:t> </a:t>
            </a:r>
            <a:r>
              <a:rPr lang="fr-FR" sz="1200" b="0" i="0" u="none" strike="noStrike" baseline="0" dirty="0">
                <a:solidFill>
                  <a:srgbClr val="000000"/>
                </a:solidFill>
                <a:latin typeface="HelveticaNeue-Light-Identity-H"/>
              </a:rPr>
              <a:t>Responsabilité, protection et sécurité des données;</a:t>
            </a:r>
            <a:r>
              <a:rPr lang="es-ES" sz="1200" b="0" i="1" u="none" strike="noStrike" baseline="0" dirty="0">
                <a:solidFill>
                  <a:srgbClr val="B366B3"/>
                </a:solidFill>
                <a:latin typeface="CMSY9"/>
              </a:rPr>
              <a:t> </a:t>
            </a:r>
            <a:r>
              <a:rPr lang="es-ES" sz="1200" b="0" i="0" u="none" strike="noStrike" baseline="0" dirty="0" err="1">
                <a:solidFill>
                  <a:srgbClr val="000000"/>
                </a:solidFill>
                <a:latin typeface="HelveticaNeue-Light-Identity-H"/>
              </a:rPr>
              <a:t>Compétence</a:t>
            </a:r>
            <a:r>
              <a:rPr lang="es-ES" sz="1200" b="0" i="0" u="none" strike="noStrike" baseline="0" dirty="0">
                <a:solidFill>
                  <a:srgbClr val="000000"/>
                </a:solidFill>
                <a:latin typeface="HelveticaNeue-Light-Identity-H"/>
              </a:rPr>
              <a:t> et capacité;</a:t>
            </a:r>
            <a:r>
              <a:rPr lang="es-ES" sz="1200" b="0" i="1" u="none" strike="noStrike" baseline="0" dirty="0">
                <a:solidFill>
                  <a:srgbClr val="B366B3"/>
                </a:solidFill>
                <a:latin typeface="CMSY9"/>
              </a:rPr>
              <a:t> </a:t>
            </a:r>
            <a:r>
              <a:rPr lang="es-ES" sz="1200" b="0" i="0" u="none" strike="noStrike" baseline="0" dirty="0" err="1">
                <a:solidFill>
                  <a:srgbClr val="000000"/>
                </a:solidFill>
                <a:latin typeface="HelveticaNeue-Light-Identity-H"/>
              </a:rPr>
              <a:t>Impartialité</a:t>
            </a:r>
            <a:r>
              <a:rPr lang="es-ES" sz="1200" b="0" i="0" u="none" strike="noStrike" baseline="0" dirty="0">
                <a:solidFill>
                  <a:srgbClr val="000000"/>
                </a:solidFill>
                <a:latin typeface="HelveticaNeue-Light-Identity-H"/>
              </a:rPr>
              <a:t>; </a:t>
            </a:r>
            <a:r>
              <a:rPr lang="es-ES" sz="1200" b="0" i="1" u="none" strike="noStrike" baseline="0" dirty="0">
                <a:solidFill>
                  <a:srgbClr val="B366B3"/>
                </a:solidFill>
                <a:latin typeface="CMSY9"/>
              </a:rPr>
              <a:t> </a:t>
            </a:r>
            <a:r>
              <a:rPr lang="es-ES" sz="1200" b="0" i="0" u="none" strike="noStrike" baseline="0" dirty="0" err="1">
                <a:solidFill>
                  <a:srgbClr val="000000"/>
                </a:solidFill>
                <a:latin typeface="HelveticaNeue-Light-Identity-H"/>
              </a:rPr>
              <a:t>Coordination</a:t>
            </a:r>
            <a:r>
              <a:rPr lang="es-ES" sz="1200" b="0" i="0" u="none" strike="noStrike" baseline="0" dirty="0">
                <a:solidFill>
                  <a:srgbClr val="000000"/>
                </a:solidFill>
                <a:latin typeface="HelveticaNeue-Light-Identity-H"/>
              </a:rPr>
              <a:t> et </a:t>
            </a:r>
            <a:r>
              <a:rPr lang="es-ES" sz="1200" b="0" i="0" u="none" strike="noStrike" baseline="0" dirty="0" err="1">
                <a:solidFill>
                  <a:srgbClr val="000000"/>
                </a:solidFill>
                <a:latin typeface="HelveticaNeue-Light-Identity-H"/>
              </a:rPr>
              <a:t>collaboration</a:t>
            </a:r>
            <a:r>
              <a:rPr lang="es-ES" sz="1200" b="0" i="0" u="none" strike="noStrike" baseline="0" dirty="0">
                <a:solidFill>
                  <a:srgbClr val="000000"/>
                </a:solidFill>
                <a:latin typeface="HelveticaNeue-Light-Identity-H"/>
              </a:rPr>
              <a:t>.</a:t>
            </a:r>
            <a:r>
              <a:rPr lang="fr-FR" sz="1200" b="0" i="0" u="none" strike="noStrike" baseline="0" dirty="0">
                <a:solidFill>
                  <a:srgbClr val="FFFFFF"/>
                </a:solidFill>
                <a:latin typeface="HelveticaNeue-Roman-Identity-H"/>
              </a:rPr>
              <a:t> </a:t>
            </a:r>
            <a:r>
              <a:rPr lang="fr-FR" sz="1200" b="0" i="0" u="none" strike="noStrike" baseline="0" dirty="0">
                <a:latin typeface="HelveticaNeue-Light-Identity-H"/>
              </a:rPr>
              <a:t>Ces principes doivent être appliqués en plus des Principes des SMPE</a:t>
            </a:r>
            <a:r>
              <a:rPr lang="fr-FR" sz="1200" b="0" i="1" u="none" strike="noStrike" baseline="0" dirty="0">
                <a:latin typeface="HelveticaNeue-LightItalic-Identity-H"/>
              </a:rPr>
              <a:t>.</a:t>
            </a:r>
          </a:p>
          <a:p>
            <a:pPr marL="171450" indent="-171450" algn="l">
              <a:buFont typeface="Arial" panose="020B0604020202020204" pitchFamily="34" charset="0"/>
              <a:buChar char="•"/>
            </a:pPr>
            <a:r>
              <a:rPr lang="fr-FR" dirty="0"/>
              <a:t>Les données secondaires sont toutes les informations provenant de sources d'informations existantes, telles que les rapports, les données d'évaluation, les données de gestion de cas, etc. Grâce à une combinaison de sources d'informations quantitatives et qualitatives, une analyse préliminaire des besoins et des capacités de protection de l'enfance peut être générée. L'analyse des données secondaires permet d'identifier les données et informations existantes, les lacunes potentielles et les méthodes appropriées pour y remédier. </a:t>
            </a:r>
          </a:p>
          <a:p>
            <a:pPr marL="171450" indent="-171450" algn="l">
              <a:buFont typeface="Arial" panose="020B0604020202020204" pitchFamily="34" charset="0"/>
              <a:buChar char="•"/>
            </a:pPr>
            <a:r>
              <a:rPr lang="fr-FR" dirty="0"/>
              <a:t>Cette norme est liée à l'approche de </a:t>
            </a:r>
            <a:r>
              <a:rPr lang="fr-FR" b="1" dirty="0"/>
              <a:t>prévention</a:t>
            </a:r>
            <a:r>
              <a:rPr lang="fr-FR" dirty="0"/>
              <a:t>, en essayant d'atténuer les risques possibles pour les enfants et leurs familles lors de la collecte, du traitement et du stockage des données [</a:t>
            </a:r>
            <a:r>
              <a:rPr lang="es-ES" i="1" dirty="0">
                <a:latin typeface="Arial"/>
                <a:ea typeface="Arial"/>
                <a:cs typeface="Arial"/>
                <a:sym typeface="Wingdings" panose="05000000000000000000" pitchFamily="2" charset="2"/>
              </a:rPr>
              <a:t></a:t>
            </a:r>
            <a:r>
              <a:rPr lang="fr-FR" dirty="0"/>
              <a:t> icône de prévention] </a:t>
            </a:r>
          </a:p>
          <a:p>
            <a:pPr marL="0" indent="0" algn="l">
              <a:buFont typeface="Arial" panose="020B0604020202020204" pitchFamily="34" charset="0"/>
              <a:buNone/>
            </a:pPr>
            <a:r>
              <a:rPr lang="fr-FR" i="1" dirty="0"/>
              <a:t>[Pour plus d'informations sur le suivi de la PE, voir le jeu de diapositives 6 et la boîte à outils de suivi à l'adresse : </a:t>
            </a:r>
            <a:endParaRPr lang="es-ES" sz="1050" i="1"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i="1" dirty="0">
                <a:latin typeface="Arial"/>
                <a:cs typeface="Arial"/>
                <a:sym typeface="Wingdings" panose="05000000000000000000" pitchFamily="2" charset="2"/>
              </a:rPr>
              <a:t>https://alliancecpha.org/en/system/tdf/library/attachments/monitoring_toolkit_low_res.pdf?file=1&amp;type=node&amp;id=30920)</a:t>
            </a:r>
            <a:endParaRPr lang="en-US" i="1" dirty="0"/>
          </a:p>
          <a:p>
            <a:pPr marL="0" lvl="0" indent="0" algn="l" rtl="0">
              <a:spcBef>
                <a:spcPts val="0"/>
              </a:spcBef>
              <a:spcAft>
                <a:spcPts val="0"/>
              </a:spcAft>
              <a:buNone/>
            </a:pPr>
            <a:endParaRPr lang="fr-FR" dirty="0"/>
          </a:p>
          <a:p>
            <a:pPr marL="0" lvl="0" indent="0" algn="l" rtl="0">
              <a:spcBef>
                <a:spcPts val="0"/>
              </a:spcBef>
              <a:spcAft>
                <a:spcPts val="0"/>
              </a:spcAft>
              <a:buNone/>
            </a:pPr>
            <a:endParaRPr dirty="0"/>
          </a:p>
        </p:txBody>
      </p:sp>
      <p:sp>
        <p:nvSpPr>
          <p:cNvPr id="327" name="Google Shape;32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i="1" dirty="0">
                <a:effectLst/>
                <a:latin typeface="Times New Roman" panose="02020603050405020304" pitchFamily="18" charset="0"/>
                <a:ea typeface="Times New Roman" panose="02020603050405020304" pitchFamily="18" charset="0"/>
              </a:rPr>
              <a:t>En fonction du temps dont vous disposez, réfléchissez à ajouter ici des exemples de la région, du pays ou de l’intervention en lien avec le programme qui respecte les SMPE.</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Il peut s’agir de la version préliminaire d’une diapositive que vous pouvez modifier ou supprimer au besoin. </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Pour chaque exemple, vous pouvez ajouter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image/une carte/un drapeau du pays/de la région en question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phrase de présentation brève, concise et fondamentale sur le programme/projet spécifique qui utilise le pilier 3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Le nom des organisations et des partenaires engagés dans le programme/projet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Des enseignements pratiques tirés, des actions clés, un message ou des chiffres qui susciteront l’intérêt de votre audience.</a:t>
            </a:r>
            <a:endParaRPr lang="fr-FR" sz="1800" dirty="0">
              <a:effectLst/>
              <a:latin typeface="Times New Roman" panose="02020603050405020304" pitchFamily="18" charset="0"/>
              <a:ea typeface="Times New Roman" panose="02020603050405020304" pitchFamily="18" charset="0"/>
            </a:endParaRPr>
          </a:p>
          <a:p>
            <a:pPr marL="228600" indent="0">
              <a:buFont typeface="Arial" panose="020B0604020202020204" pitchFamily="34" charset="0"/>
              <a:buNone/>
            </a:pPr>
            <a:endParaRPr lang="es-ES" i="1" dirty="0"/>
          </a:p>
          <a:p>
            <a:pPr marL="228600" indent="0">
              <a:buFont typeface="Arial" panose="020B0604020202020204" pitchFamily="34" charset="0"/>
              <a:buNone/>
            </a:pPr>
            <a:r>
              <a:rPr lang="fr-FR" i="1" dirty="0"/>
              <a:t>Autre option, si vous avez un temps de formation plus long (et aussi en fonction de l'audience que vous avez), cette diapositive peut être complétée de manière interactive pendant la session. Dans ce cas, vous pourriez : </a:t>
            </a:r>
          </a:p>
          <a:p>
            <a:pPr marL="400050" indent="-171450">
              <a:buFontTx/>
              <a:buChar char="-"/>
            </a:pPr>
            <a:r>
              <a:rPr lang="fr-FR" i="1" dirty="0"/>
              <a:t>diviser les groupes en 2 ou 3 petits groupes, </a:t>
            </a:r>
          </a:p>
          <a:p>
            <a:pPr marL="400050" indent="-171450">
              <a:buFontTx/>
              <a:buChar char="-"/>
            </a:pPr>
            <a:r>
              <a:rPr lang="fr-FR" i="1" dirty="0"/>
              <a:t>Accordez-leur 15 à 20 minutes pour préparer une courte présentation d'un exemple de région/pays/réponse dont la programmation soit conforme aux Standards </a:t>
            </a:r>
          </a:p>
          <a:p>
            <a:pPr marL="400050" indent="-171450">
              <a:buFontTx/>
              <a:buChar char="-"/>
            </a:pPr>
            <a:r>
              <a:rPr lang="fr-FR" i="1" dirty="0"/>
              <a:t>En plénière, demandez aux groupes de présenter leurs exemples et de discuter/comparer les enseignements tirés d'eux. S</a:t>
            </a:r>
          </a:p>
          <a:p>
            <a:pPr marL="228600" indent="0">
              <a:buFontTx/>
              <a:buNone/>
            </a:pPr>
            <a:r>
              <a:rPr lang="fr-FR" i="1" dirty="0"/>
              <a:t>Si vous penser envoyer ces diapositives aux participants après la formation, vous pouvez compléter cette diapositive pour conserver une trace du contenu des présentations. </a:t>
            </a:r>
          </a:p>
          <a:p>
            <a:pPr marL="228600" indent="0">
              <a:buFont typeface="Arial" panose="020B0604020202020204" pitchFamily="34" charset="0"/>
              <a:buNone/>
            </a:pPr>
            <a:endParaRPr lang="fr-FR" i="1" dirty="0"/>
          </a:p>
          <a:p>
            <a:pPr marL="228600" indent="0">
              <a:buFont typeface="Arial" panose="020B0604020202020204" pitchFamily="34" charset="0"/>
              <a:buNone/>
            </a:pPr>
            <a:r>
              <a:rPr lang="fr-FR" b="1" i="1" dirty="0"/>
              <a:t>ASTUCE</a:t>
            </a:r>
            <a:r>
              <a:rPr lang="fr-FR" i="1" dirty="0"/>
              <a:t> : Vous pouvez utiliser https://thenounproject.com/ pour obtenir des cartes de ce type. </a:t>
            </a:r>
            <a:endParaRPr lang="es-ES" i="1" dirty="0"/>
          </a:p>
          <a:p>
            <a:pPr marL="228600" indent="0">
              <a:buFont typeface="Arial" panose="020B0604020202020204" pitchFamily="34" charset="0"/>
              <a:buNone/>
            </a:pPr>
            <a:endParaRPr lang="es-ES" i="1" dirty="0"/>
          </a:p>
          <a:p>
            <a:endParaRPr lang="es-ES" b="0" i="1" u="none" dirty="0"/>
          </a:p>
          <a:p>
            <a:endParaRPr lang="en-US" b="0" i="1" u="none"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i="1" u="none" dirty="0">
                <a:solidFill>
                  <a:schemeClr val="hlink"/>
                </a:solidFill>
              </a:rPr>
              <a:t>[Facilitateurs - si vous pouvez projeter à partir d'internet, alors nous vous suggérons de diriger les gens là-bas et de leur montrer]. </a:t>
            </a:r>
            <a:endParaRPr lang="en-US" i="1" u="none" dirty="0">
              <a:solidFill>
                <a:schemeClr val="hlink"/>
              </a:solidFill>
            </a:endParaRPr>
          </a:p>
          <a:p>
            <a:pPr marL="0" marR="0" lvl="0" indent="0" algn="l" rtl="0">
              <a:lnSpc>
                <a:spcPct val="100000"/>
              </a:lnSpc>
              <a:spcBef>
                <a:spcPts val="0"/>
              </a:spcBef>
              <a:spcAft>
                <a:spcPts val="0"/>
              </a:spcAft>
              <a:buClr>
                <a:schemeClr val="dk1"/>
              </a:buClr>
              <a:buSzPts val="1200"/>
              <a:buFont typeface="Calibri"/>
              <a:buNone/>
            </a:pPr>
            <a:r>
              <a:rPr lang="en-US" u="sng" dirty="0"/>
              <a:t>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u="none" dirty="0"/>
              <a:t>Site de </a:t>
            </a:r>
            <a:r>
              <a:rPr lang="en-US" b="1" u="none" dirty="0" err="1"/>
              <a:t>l’Alliance</a:t>
            </a:r>
            <a:r>
              <a:rPr lang="en-US" dirty="0"/>
              <a:t>. </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Le </a:t>
            </a:r>
            <a:r>
              <a:rPr lang="en-US" dirty="0" err="1"/>
              <a:t>fichier</a:t>
            </a:r>
            <a:r>
              <a:rPr lang="en-US" dirty="0"/>
              <a:t> </a:t>
            </a:r>
            <a:r>
              <a:rPr lang="en-US" u="sng" dirty="0"/>
              <a:t>PDF</a:t>
            </a:r>
            <a:r>
              <a:rPr lang="en-US" dirty="0"/>
              <a:t> &amp; </a:t>
            </a:r>
            <a:r>
              <a:rPr lang="fr-FR" dirty="0"/>
              <a:t>tout le matériel disponible peut être téléchargé si les gens veulent imprimer seulement des parties du CPMS, sur le site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Le dossier d'information " Introduction au CPMS </a:t>
            </a:r>
            <a:r>
              <a:rPr lang="fr-FR" dirty="0"/>
              <a:t>" contient ce PPT et des notes de facilitation, ainsi que le document d'introduction de 2 pages.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Un résumé </a:t>
            </a:r>
            <a:r>
              <a:rPr lang="fr-FR" dirty="0"/>
              <a:t>: Avec seulement 32 pages, il s'agit d'un document très général qui peut être utilisé pour introduire l'idée de normes minimales ou pour lancer des discussions sur la protection de l'enfance avec des collègues du gouvernement ou d'autres humanitaires sans les submerger avec l'énorme manuel.</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Découvrez notre </a:t>
            </a:r>
            <a:r>
              <a:rPr lang="fr-FR" u="sng" dirty="0"/>
              <a:t>cours en ligne gratuit sur la CPMS</a:t>
            </a:r>
            <a:r>
              <a:rPr lang="fr-FR" dirty="0"/>
              <a:t>, qui comprend une série de modules.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Vidéos sur la chaîne </a:t>
            </a:r>
            <a:r>
              <a:rPr lang="fr-FR" dirty="0" err="1"/>
              <a:t>Youtube</a:t>
            </a:r>
            <a:r>
              <a:rPr lang="fr-FR" dirty="0"/>
              <a:t>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Une galerie de Standards </a:t>
            </a:r>
            <a:r>
              <a:rPr lang="fr-FR" u="sng" dirty="0"/>
              <a:t>illustrés</a:t>
            </a:r>
            <a:endParaRPr lang="en-US" u="sng" dirty="0"/>
          </a:p>
          <a:p>
            <a:pPr marL="0" marR="0" lvl="0" indent="0" algn="l" rtl="0">
              <a:lnSpc>
                <a:spcPct val="100000"/>
              </a:lnSpc>
              <a:spcBef>
                <a:spcPts val="0"/>
              </a:spcBef>
              <a:spcAft>
                <a:spcPts val="0"/>
              </a:spcAft>
              <a:buClr>
                <a:schemeClr val="dk1"/>
              </a:buClr>
              <a:buSzPts val="1200"/>
              <a:buFont typeface="Calibri"/>
              <a:buNone/>
            </a:pPr>
            <a:endParaRPr lang="en-US" u="sng" dirty="0"/>
          </a:p>
          <a:p>
            <a:pPr marL="0" marR="0" lvl="0" indent="0" algn="l" rtl="0">
              <a:lnSpc>
                <a:spcPct val="100000"/>
              </a:lnSpc>
              <a:spcBef>
                <a:spcPts val="0"/>
              </a:spcBef>
              <a:spcAft>
                <a:spcPts val="0"/>
              </a:spcAft>
              <a:buClr>
                <a:schemeClr val="dk1"/>
              </a:buClr>
              <a:buSzPts val="1200"/>
              <a:buFont typeface="Calibri"/>
              <a:buNone/>
            </a:pPr>
            <a:r>
              <a:rPr lang="en-US" b="1" u="none" dirty="0"/>
              <a:t>HSP:</a:t>
            </a:r>
          </a:p>
          <a:p>
            <a:pPr marL="0" lvl="0" indent="0" algn="l" rtl="0">
              <a:spcBef>
                <a:spcPts val="0"/>
              </a:spcBef>
              <a:spcAft>
                <a:spcPts val="0"/>
              </a:spcAft>
              <a:buNone/>
            </a:pPr>
            <a:r>
              <a:rPr lang="fr-FR" dirty="0"/>
              <a:t>1. </a:t>
            </a:r>
            <a:r>
              <a:rPr lang="fr-FR" u="sng" dirty="0"/>
              <a:t>Manuel en ligne</a:t>
            </a:r>
          </a:p>
          <a:p>
            <a:pPr marL="0" lvl="0" indent="0" algn="l" rtl="0">
              <a:spcBef>
                <a:spcPts val="0"/>
              </a:spcBef>
              <a:spcAft>
                <a:spcPts val="0"/>
              </a:spcAft>
              <a:buNone/>
            </a:pPr>
            <a:r>
              <a:rPr lang="fr-FR" dirty="0"/>
              <a:t>2. </a:t>
            </a:r>
            <a:r>
              <a:rPr lang="fr-FR" u="sng" dirty="0"/>
              <a:t>L'application du Partenariat pour les Standards Humanitaires </a:t>
            </a:r>
          </a:p>
          <a:p>
            <a:pPr marL="0" lvl="0" indent="0" algn="l" rtl="0">
              <a:spcBef>
                <a:spcPts val="0"/>
              </a:spcBef>
              <a:spcAft>
                <a:spcPts val="0"/>
              </a:spcAft>
              <a:buNone/>
            </a:pPr>
            <a:r>
              <a:rPr lang="fr-FR" dirty="0"/>
              <a:t>- C'est la deuxième application la plus populaire sur ce site après Sphère.</a:t>
            </a:r>
          </a:p>
          <a:p>
            <a:pPr marL="0" marR="0" lvl="0" indent="0" algn="l" rtl="0">
              <a:lnSpc>
                <a:spcPct val="100000"/>
              </a:lnSpc>
              <a:spcBef>
                <a:spcPts val="0"/>
              </a:spcBef>
              <a:spcAft>
                <a:spcPts val="0"/>
              </a:spcAft>
              <a:buClr>
                <a:schemeClr val="dk1"/>
              </a:buClr>
              <a:buSzPts val="1200"/>
              <a:buFont typeface="Calibri"/>
              <a:buNone/>
            </a:pPr>
            <a:endParaRPr lang="en-US" sz="1200" dirty="0"/>
          </a:p>
          <a:p>
            <a:pPr marL="0" marR="0" lvl="0" indent="0" algn="l" rtl="0">
              <a:lnSpc>
                <a:spcPct val="100000"/>
              </a:lnSpc>
              <a:spcBef>
                <a:spcPts val="0"/>
              </a:spcBef>
              <a:spcAft>
                <a:spcPts val="0"/>
              </a:spcAft>
              <a:buClr>
                <a:schemeClr val="dk1"/>
              </a:buClr>
              <a:buSzPts val="1200"/>
              <a:buFont typeface="Calibri"/>
              <a:buNone/>
            </a:pPr>
            <a:endParaRPr i="1" dirty="0"/>
          </a:p>
          <a:p>
            <a:pPr marL="0" lvl="0" indent="0" algn="l" rtl="0">
              <a:spcBef>
                <a:spcPts val="0"/>
              </a:spcBef>
              <a:spcAft>
                <a:spcPts val="0"/>
              </a:spcAft>
              <a:buNone/>
            </a:pPr>
            <a:r>
              <a:rPr lang="fr-FR" dirty="0"/>
              <a:t>DEMANDER : Quelles devraient être nos prochaines étapes en tant qu'équipe/agence/individu ?</a:t>
            </a:r>
          </a:p>
          <a:p>
            <a:pPr marL="0" lvl="0" indent="0" algn="l" rtl="0">
              <a:spcBef>
                <a:spcPts val="0"/>
              </a:spcBef>
              <a:spcAft>
                <a:spcPts val="0"/>
              </a:spcAft>
              <a:buNone/>
            </a:pPr>
            <a:r>
              <a:rPr lang="fr-FR" dirty="0"/>
              <a:t>(par exemple, vous pouvez prévoir une réunion plus longue pour assimiler les changements et créer un plan ; ou demander à des collègues de présenter certaines normes nouvelles/révisées et leurs implications pour le programme ; ou mettre en place une formation ou demander à la direction générale une réunion pour discuter de la responsabilité envers les enfants, </a:t>
            </a:r>
            <a:r>
              <a:rPr lang="fr-FR" dirty="0" err="1"/>
              <a:t>etc</a:t>
            </a:r>
            <a:r>
              <a:rPr lang="fr-FR" dirty="0"/>
              <a:t>).</a:t>
            </a:r>
          </a:p>
          <a:p>
            <a:pPr marL="0" lvl="0" indent="0" algn="l" rtl="0">
              <a:spcBef>
                <a:spcPts val="0"/>
              </a:spcBef>
              <a:spcAft>
                <a:spcPts val="0"/>
              </a:spcAft>
              <a:buNone/>
            </a:pPr>
            <a:r>
              <a:rPr lang="fr-FR" dirty="0"/>
              <a:t> </a:t>
            </a:r>
          </a:p>
          <a:p>
            <a:pPr marL="0" lvl="0" indent="0" algn="l" rtl="0">
              <a:spcBef>
                <a:spcPts val="0"/>
              </a:spcBef>
              <a:spcAft>
                <a:spcPts val="0"/>
              </a:spcAft>
              <a:buNone/>
            </a:pPr>
            <a:r>
              <a:rPr lang="fr-FR" dirty="0"/>
              <a:t>[Facilitateurs - </a:t>
            </a:r>
            <a:r>
              <a:rPr lang="fr-FR" u="sng" dirty="0"/>
              <a:t>Exemplaires imprimés </a:t>
            </a:r>
            <a:r>
              <a:rPr lang="fr-FR" dirty="0"/>
              <a:t>- l'Alliance mondiale dispose d'un petit stock du manuel et du résumé à Genève ; cependant, les pays et les régions sont encouragés à imprimer et à gérer leurs propres exemplaires localement. En général, cela se fait par le biais de la structure de coordination inter-agences. Sur demande, l'Alliance peut partager un PDF prêt à imprimer].</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Merci beaucoup de vous être réunis et d'avoir commencé à explorer le CPMS. J'assurerai le suivi des prochaines étapes dont nous avons discuté. Et c'est là l'essentiel - le CPMS est un cadeau qui ne cesse de donner à chaque fois que vous l'ouvrez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616625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amp; Text - Purple">
  <p:cSld name="1_Image &amp; Text - Purple">
    <p:spTree>
      <p:nvGrpSpPr>
        <p:cNvPr id="1" name="Shape 50"/>
        <p:cNvGrpSpPr/>
        <p:nvPr/>
      </p:nvGrpSpPr>
      <p:grpSpPr>
        <a:xfrm>
          <a:off x="0" y="0"/>
          <a:ext cx="0" cy="0"/>
          <a:chOff x="0" y="0"/>
          <a:chExt cx="0" cy="0"/>
        </a:xfrm>
      </p:grpSpPr>
      <p:sp>
        <p:nvSpPr>
          <p:cNvPr id="51" name="Google Shape;51;p33"/>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200"/>
              <a:buFont typeface="Helvetica Neue"/>
              <a:buNone/>
              <a:defRPr sz="32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52" name="Google Shape;52;p33"/>
          <p:cNvCxnSpPr/>
          <p:nvPr/>
        </p:nvCxnSpPr>
        <p:spPr>
          <a:xfrm rot="10800000" flipH="1">
            <a:off x="5027117" y="1509236"/>
            <a:ext cx="6806284" cy="17612"/>
          </a:xfrm>
          <a:prstGeom prst="straightConnector1">
            <a:avLst/>
          </a:prstGeom>
          <a:noFill/>
          <a:ln w="9525" cap="flat" cmpd="sng">
            <a:solidFill>
              <a:schemeClr val="accent1"/>
            </a:solidFill>
            <a:prstDash val="solid"/>
            <a:miter lim="800000"/>
            <a:headEnd type="none" w="sm" len="sm"/>
            <a:tailEnd type="none" w="sm" len="sm"/>
          </a:ln>
        </p:spPr>
      </p:cxnSp>
      <p:sp>
        <p:nvSpPr>
          <p:cNvPr id="53" name="Google Shape;53;p33"/>
          <p:cNvSpPr/>
          <p:nvPr/>
        </p:nvSpPr>
        <p:spPr>
          <a:xfrm>
            <a:off x="9351335" y="1467293"/>
            <a:ext cx="2482066" cy="78223"/>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 name="Google Shape;54;p33"/>
          <p:cNvSpPr>
            <a:spLocks noGrp="1"/>
          </p:cNvSpPr>
          <p:nvPr>
            <p:ph type="pic" idx="2"/>
          </p:nvPr>
        </p:nvSpPr>
        <p:spPr>
          <a:xfrm>
            <a:off x="0" y="0"/>
            <a:ext cx="4340225"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33"/>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754005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2335403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7015736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1508305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5" name="Imagen 4">
            <a:extLst>
              <a:ext uri="{FF2B5EF4-FFF2-40B4-BE49-F238E27FC236}">
                <a16:creationId xmlns:a16="http://schemas.microsoft.com/office/drawing/2014/main" id="{5EB459C4-7284-1847-ACF4-469337629B3D}"/>
              </a:ext>
            </a:extLst>
          </p:cNvPr>
          <p:cNvPicPr>
            <a:picLocks noChangeAspect="1"/>
          </p:cNvPicPr>
          <p:nvPr userDrawn="1"/>
        </p:nvPicPr>
        <p:blipFill>
          <a:blip r:embed="rId3"/>
          <a:stretch>
            <a:fillRect/>
          </a:stretch>
        </p:blipFill>
        <p:spPr>
          <a:xfrm>
            <a:off x="7985248" y="5540654"/>
            <a:ext cx="3856463" cy="1103472"/>
          </a:xfrm>
          <a:prstGeom prst="rect">
            <a:avLst/>
          </a:prstGeom>
        </p:spPr>
      </p:pic>
    </p:spTree>
    <p:extLst>
      <p:ext uri="{BB962C8B-B14F-4D97-AF65-F5344CB8AC3E}">
        <p14:creationId xmlns:p14="http://schemas.microsoft.com/office/powerpoint/2010/main" val="1148706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7" r:id="rId1"/>
    <p:sldLayoutId id="2147483683" r:id="rId2"/>
    <p:sldLayoutId id="2147483682"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3" r:id="rId13"/>
    <p:sldLayoutId id="2147483674" r:id="rId14"/>
    <p:sldLayoutId id="2147483675" r:id="rId15"/>
    <p:sldLayoutId id="2147483676" r:id="rId16"/>
    <p:sldLayoutId id="2147483677" r:id="rId17"/>
    <p:sldLayoutId id="2147483678" r:id="rId18"/>
    <p:sldLayoutId id="2147483681" r:id="rId19"/>
    <p:sldLayoutId id="2147483684" r:id="rId20"/>
    <p:sldLayoutId id="2147483686"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hyperlink" Target="https://corehumanitarianstandard.org/" TargetMode="Externa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17.png"/><Relationship Id="rId5" Type="http://schemas.openxmlformats.org/officeDocument/2006/relationships/image" Target="../media/image18.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6.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14.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175" y="4698206"/>
            <a:ext cx="6631373" cy="1655762"/>
          </a:xfrm>
        </p:spPr>
        <p:txBody>
          <a:bodyPr>
            <a:normAutofit/>
          </a:bodyPr>
          <a:lstStyle/>
          <a:p>
            <a:pPr algn="ctr"/>
            <a:r>
              <a:rPr lang="en-GB" sz="3200" dirty="0">
                <a:effectLst>
                  <a:outerShdw blurRad="38100" dist="38100" dir="2700000" algn="tl">
                    <a:srgbClr val="000000">
                      <a:alpha val="43137"/>
                    </a:srgbClr>
                  </a:outerShdw>
                </a:effectLst>
              </a:rPr>
              <a:t>INTRODUCTION</a:t>
            </a: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208343"/>
            <a:ext cx="6630988" cy="3416279"/>
          </a:xfrm>
          <a:prstGeom prst="rect">
            <a:avLst/>
          </a:prstGeom>
          <a:noFill/>
          <a:ln>
            <a:noFill/>
          </a:ln>
        </p:spPr>
        <p:txBody>
          <a:bodyPr spcFirstLastPara="1" wrap="square" lIns="91425" tIns="45700" rIns="91425" bIns="45700" anchor="t" anchorCtr="0">
            <a:spAutoFit/>
          </a:bodyPr>
          <a:lstStyle/>
          <a:p>
            <a:pPr algn="ctr"/>
            <a:r>
              <a:rPr lang="fr-FR" sz="4800" b="0" dirty="0">
                <a:solidFill>
                  <a:schemeClr val="bg1">
                    <a:lumMod val="65000"/>
                  </a:schemeClr>
                </a:solidFill>
                <a:latin typeface="Calibri"/>
                <a:cs typeface="Calibri"/>
              </a:rPr>
              <a:t>Standards Minimums pour la Protection de l’Enfance dans l’Action</a:t>
            </a:r>
            <a:br>
              <a:rPr lang="fr-FR" sz="4800" b="0" dirty="0">
                <a:solidFill>
                  <a:schemeClr val="bg1">
                    <a:lumMod val="65000"/>
                  </a:schemeClr>
                </a:solidFill>
                <a:latin typeface="Calibri"/>
                <a:cs typeface="Calibri"/>
              </a:rPr>
            </a:br>
            <a:r>
              <a:rPr lang="es-ES" sz="4800" b="0" dirty="0" err="1">
                <a:solidFill>
                  <a:schemeClr val="bg1">
                    <a:lumMod val="65000"/>
                  </a:schemeClr>
                </a:solidFill>
                <a:latin typeface="Calibri"/>
                <a:cs typeface="Calibri"/>
              </a:rPr>
              <a:t>Humanitaire</a:t>
            </a:r>
            <a:r>
              <a:rPr lang="es-ES" sz="4800" b="0" dirty="0">
                <a:solidFill>
                  <a:schemeClr val="bg1">
                    <a:lumMod val="65000"/>
                  </a:schemeClr>
                </a:solidFill>
                <a:latin typeface="Calibri"/>
                <a:cs typeface="Calibri"/>
              </a:rPr>
              <a:t>.</a:t>
            </a:r>
            <a:br>
              <a:rPr lang="es-ES" sz="4800" b="0" dirty="0">
                <a:solidFill>
                  <a:schemeClr val="bg1">
                    <a:lumMod val="65000"/>
                  </a:schemeClr>
                </a:solidFill>
                <a:latin typeface="Calibri"/>
                <a:cs typeface="Calibri"/>
              </a:rPr>
            </a:br>
            <a:r>
              <a:rPr lang="es-ES" sz="4800" b="0" dirty="0">
                <a:solidFill>
                  <a:schemeClr val="bg1">
                    <a:lumMod val="65000"/>
                  </a:schemeClr>
                </a:solidFill>
                <a:latin typeface="Calibri"/>
                <a:cs typeface="Calibri"/>
              </a:rPr>
              <a:t>- SMPE -</a:t>
            </a:r>
            <a:endParaRPr sz="4800" b="0" dirty="0">
              <a:solidFill>
                <a:schemeClr val="bg1">
                  <a:lumMod val="65000"/>
                </a:schemeClr>
              </a:solidFill>
              <a:latin typeface="Calibri"/>
              <a:cs typeface="Calibri"/>
              <a:sym typeface="Arial"/>
            </a:endParaRPr>
          </a:p>
        </p:txBody>
      </p:sp>
      <p:pic>
        <p:nvPicPr>
          <p:cNvPr id="5" name="Image 4">
            <a:extLst>
              <a:ext uri="{FF2B5EF4-FFF2-40B4-BE49-F238E27FC236}">
                <a16:creationId xmlns:a16="http://schemas.microsoft.com/office/drawing/2014/main" id="{10FE2A77-7B6B-4F93-8896-CFC1B1D5A706}"/>
              </a:ext>
            </a:extLst>
          </p:cNvPr>
          <p:cNvPicPr>
            <a:picLocks noChangeAspect="1"/>
          </p:cNvPicPr>
          <p:nvPr/>
        </p:nvPicPr>
        <p:blipFill>
          <a:blip r:embed="rId3"/>
          <a:stretch>
            <a:fillRect/>
          </a:stretch>
        </p:blipFill>
        <p:spPr>
          <a:xfrm>
            <a:off x="7913654" y="5649657"/>
            <a:ext cx="3927894" cy="946034"/>
          </a:xfrm>
          <a:prstGeom prst="rect">
            <a:avLst/>
          </a:prstGeom>
        </p:spPr>
      </p:pic>
    </p:spTree>
    <p:extLst>
      <p:ext uri="{BB962C8B-B14F-4D97-AF65-F5344CB8AC3E}">
        <p14:creationId xmlns:p14="http://schemas.microsoft.com/office/powerpoint/2010/main" val="3829725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10515600" cy="1325563"/>
          </a:xfrm>
        </p:spPr>
        <p:txBody>
          <a:bodyPr/>
          <a:lstStyle/>
          <a:p>
            <a:r>
              <a:rPr lang="en-US" dirty="0">
                <a:solidFill>
                  <a:schemeClr val="accent1">
                    <a:lumMod val="75000"/>
                  </a:schemeClr>
                </a:solidFill>
              </a:rPr>
              <a:t>But des Standards</a:t>
            </a:r>
            <a:br>
              <a:rPr lang="en-US" dirty="0"/>
            </a:br>
            <a:endParaRPr lang="fr-FR" dirty="0"/>
          </a:p>
        </p:txBody>
      </p:sp>
      <p:sp>
        <p:nvSpPr>
          <p:cNvPr id="260" name="Google Shape;260;p5"/>
          <p:cNvSpPr txBox="1">
            <a:spLocks noGrp="1"/>
          </p:cNvSpPr>
          <p:nvPr>
            <p:ph idx="4294967295"/>
          </p:nvPr>
        </p:nvSpPr>
        <p:spPr>
          <a:xfrm>
            <a:off x="3523797" y="1409902"/>
            <a:ext cx="9566275" cy="4351338"/>
          </a:xfrm>
          <a:prstGeom prst="rect">
            <a:avLst/>
          </a:prstGeom>
          <a:noFill/>
          <a:ln>
            <a:noFill/>
          </a:ln>
        </p:spPr>
        <p:txBody>
          <a:bodyPr spcFirstLastPara="1" wrap="square" lIns="91425" tIns="45700" rIns="91425" bIns="45700" anchor="t" anchorCtr="0">
            <a:normAutofit/>
          </a:bodyPr>
          <a:lstStyle/>
          <a:p>
            <a:pPr lvl="0">
              <a:spcBef>
                <a:spcPts val="0"/>
              </a:spcBef>
              <a:buSzPts val="2800"/>
              <a:buChar char="●"/>
            </a:pPr>
            <a:r>
              <a:rPr lang="fr-FR" dirty="0"/>
              <a:t>Référence pour le CPHA </a:t>
            </a:r>
          </a:p>
          <a:p>
            <a:pPr lvl="0">
              <a:spcBef>
                <a:spcPts val="0"/>
              </a:spcBef>
              <a:buSzPts val="2800"/>
              <a:buChar char="●"/>
            </a:pPr>
            <a:r>
              <a:rPr lang="fr-FR" dirty="0"/>
              <a:t>Outil de collaboration inter-agences </a:t>
            </a:r>
          </a:p>
          <a:p>
            <a:pPr lvl="0">
              <a:spcBef>
                <a:spcPts val="0"/>
              </a:spcBef>
              <a:buSzPts val="2800"/>
              <a:buChar char="●"/>
            </a:pPr>
            <a:r>
              <a:rPr lang="fr-FR" sz="2600" dirty="0"/>
              <a:t>Liens avec la Norme Humanitaire Fondamentale (CHS)</a:t>
            </a:r>
          </a:p>
          <a:p>
            <a:pPr lvl="0">
              <a:spcBef>
                <a:spcPts val="0"/>
              </a:spcBef>
              <a:buSzPts val="2800"/>
              <a:buChar char="●"/>
            </a:pPr>
            <a:r>
              <a:rPr lang="fr-FR" dirty="0"/>
              <a:t>Contextualisation pour l’appropriation locale</a:t>
            </a:r>
            <a:endParaRPr sz="2600" dirty="0"/>
          </a:p>
          <a:p>
            <a:pPr lvl="0">
              <a:buSzPts val="2800"/>
              <a:buChar char="●"/>
            </a:pPr>
            <a:r>
              <a:rPr lang="es-ES" dirty="0" err="1">
                <a:latin typeface="Calibri" panose="020F0502020204030204" pitchFamily="34" charset="0"/>
                <a:ea typeface="Calibri" panose="020F0502020204030204" pitchFamily="34" charset="0"/>
                <a:cs typeface="Arial" panose="020B0604020202020204" pitchFamily="34" charset="0"/>
              </a:rPr>
              <a:t>But</a:t>
            </a:r>
            <a:r>
              <a:rPr lang="en-US" sz="2600" dirty="0"/>
              <a:t>:</a:t>
            </a:r>
            <a:endParaRPr sz="2600" dirty="0"/>
          </a:p>
          <a:p>
            <a:pPr lvl="1" indent="-241300">
              <a:spcBef>
                <a:spcPts val="0"/>
              </a:spcBef>
              <a:buSzPts val="2600"/>
              <a:buChar char="○"/>
            </a:pPr>
            <a:r>
              <a:rPr lang="fr-FR" dirty="0"/>
              <a:t>qualité et </a:t>
            </a:r>
            <a:r>
              <a:rPr lang="es-ES" dirty="0" err="1"/>
              <a:t>redevabilité</a:t>
            </a:r>
            <a:r>
              <a:rPr lang="es-ES" dirty="0"/>
              <a:t> des </a:t>
            </a:r>
            <a:r>
              <a:rPr lang="es-ES" dirty="0" err="1"/>
              <a:t>programmes</a:t>
            </a:r>
            <a:endParaRPr lang="fr-FR" dirty="0"/>
          </a:p>
          <a:p>
            <a:pPr lvl="1" indent="-241300">
              <a:spcBef>
                <a:spcPts val="0"/>
              </a:spcBef>
              <a:buSzPts val="2600"/>
              <a:buChar char="○"/>
            </a:pPr>
            <a:r>
              <a:rPr lang="fr-FR" dirty="0"/>
              <a:t>impact sur la protection et le bien-être des enfants</a:t>
            </a:r>
            <a:endParaRPr dirty="0"/>
          </a:p>
        </p:txBody>
      </p:sp>
      <p:sp>
        <p:nvSpPr>
          <p:cNvPr id="8" name="ZoneTexte 7">
            <a:extLst>
              <a:ext uri="{FF2B5EF4-FFF2-40B4-BE49-F238E27FC236}">
                <a16:creationId xmlns:a16="http://schemas.microsoft.com/office/drawing/2014/main" id="{143A4369-295A-466B-8F96-3D762829B1E6}"/>
              </a:ext>
            </a:extLst>
          </p:cNvPr>
          <p:cNvSpPr txBox="1"/>
          <p:nvPr/>
        </p:nvSpPr>
        <p:spPr>
          <a:xfrm>
            <a:off x="3607410" y="4347692"/>
            <a:ext cx="7815528" cy="1200329"/>
          </a:xfrm>
          <a:prstGeom prst="rect">
            <a:avLst/>
          </a:prstGeom>
          <a:solidFill>
            <a:srgbClr val="934C83"/>
          </a:solidFill>
        </p:spPr>
        <p:txBody>
          <a:bodyPr wrap="square">
            <a:spAutoFit/>
          </a:bodyPr>
          <a:lstStyle/>
          <a:p>
            <a:pPr algn="ctr"/>
            <a:r>
              <a:rPr lang="fr-FR" sz="2400" dirty="0">
                <a:solidFill>
                  <a:schemeClr val="bg1"/>
                </a:solidFill>
              </a:rPr>
              <a:t>Les SMPE aspirent à opérationnaliser les droits des enfants et des adolescents dans la pratique de la réponse humanitaire. </a:t>
            </a:r>
            <a:endParaRPr lang="es-ES" sz="2400" dirty="0">
              <a:solidFill>
                <a:schemeClr val="bg1"/>
              </a:solidFill>
            </a:endParaRPr>
          </a:p>
        </p:txBody>
      </p:sp>
      <p:pic>
        <p:nvPicPr>
          <p:cNvPr id="7" name="Image 6">
            <a:extLst>
              <a:ext uri="{FF2B5EF4-FFF2-40B4-BE49-F238E27FC236}">
                <a16:creationId xmlns:a16="http://schemas.microsoft.com/office/drawing/2014/main" id="{54D5AEBC-8961-4009-AAE3-0B5012AE4768}"/>
              </a:ext>
            </a:extLst>
          </p:cNvPr>
          <p:cNvPicPr>
            <a:picLocks noChangeAspect="1"/>
          </p:cNvPicPr>
          <p:nvPr/>
        </p:nvPicPr>
        <p:blipFill>
          <a:blip r:embed="rId3"/>
          <a:stretch>
            <a:fillRect/>
          </a:stretch>
        </p:blipFill>
        <p:spPr>
          <a:xfrm>
            <a:off x="695176" y="1970821"/>
            <a:ext cx="2322974" cy="3229500"/>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EF22336C-8176-B5C3-88BF-57F6013B078C}"/>
              </a:ext>
            </a:extLst>
          </p:cNvPr>
          <p:cNvPicPr>
            <a:picLocks noChangeAspect="1"/>
          </p:cNvPicPr>
          <p:nvPr/>
        </p:nvPicPr>
        <p:blipFill>
          <a:blip r:embed="rId4"/>
          <a:stretch>
            <a:fillRect/>
          </a:stretch>
        </p:blipFill>
        <p:spPr>
          <a:xfrm>
            <a:off x="9661064" y="120246"/>
            <a:ext cx="2426773" cy="1753991"/>
          </a:xfrm>
          <a:prstGeom prst="rect">
            <a:avLst/>
          </a:prstGeom>
        </p:spPr>
      </p:pic>
    </p:spTree>
    <p:extLst>
      <p:ext uri="{BB962C8B-B14F-4D97-AF65-F5344CB8AC3E}">
        <p14:creationId xmlns:p14="http://schemas.microsoft.com/office/powerpoint/2010/main" val="4907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975632" y="1072634"/>
            <a:ext cx="6098720" cy="707886"/>
          </a:xfrm>
          <a:prstGeom prst="rect">
            <a:avLst/>
          </a:prstGeom>
          <a:noFill/>
        </p:spPr>
        <p:txBody>
          <a:bodyPr wrap="square">
            <a:spAutoFit/>
          </a:bodyPr>
          <a:lstStyle/>
          <a:p>
            <a:r>
              <a:rPr lang="en-US" sz="4000" dirty="0"/>
              <a:t> </a:t>
            </a:r>
            <a:endParaRPr lang="fr-FR" dirty="0"/>
          </a:p>
        </p:txBody>
      </p:sp>
      <p:pic>
        <p:nvPicPr>
          <p:cNvPr id="4" name="Image 3">
            <a:extLst>
              <a:ext uri="{FF2B5EF4-FFF2-40B4-BE49-F238E27FC236}">
                <a16:creationId xmlns:a16="http://schemas.microsoft.com/office/drawing/2014/main" id="{1AC3D80B-3543-42FA-A5EE-5986600F74CA}"/>
              </a:ext>
            </a:extLst>
          </p:cNvPr>
          <p:cNvPicPr>
            <a:picLocks noChangeAspect="1"/>
          </p:cNvPicPr>
          <p:nvPr/>
        </p:nvPicPr>
        <p:blipFill>
          <a:blip r:embed="rId3"/>
          <a:stretch>
            <a:fillRect/>
          </a:stretch>
        </p:blipFill>
        <p:spPr>
          <a:xfrm>
            <a:off x="1913621" y="-144378"/>
            <a:ext cx="10321461" cy="6858000"/>
          </a:xfrm>
          <a:prstGeom prst="rect">
            <a:avLst/>
          </a:prstGeom>
        </p:spPr>
      </p:pic>
      <p:sp>
        <p:nvSpPr>
          <p:cNvPr id="5" name="Rectangle 4">
            <a:extLst>
              <a:ext uri="{FF2B5EF4-FFF2-40B4-BE49-F238E27FC236}">
                <a16:creationId xmlns:a16="http://schemas.microsoft.com/office/drawing/2014/main" id="{04689C39-7F9F-41B3-A224-927DFE2C5FF6}"/>
              </a:ext>
            </a:extLst>
          </p:cNvPr>
          <p:cNvSpPr/>
          <p:nvPr/>
        </p:nvSpPr>
        <p:spPr>
          <a:xfrm>
            <a:off x="2913586" y="621765"/>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2" name="ZoneTexte 1">
            <a:extLst>
              <a:ext uri="{FF2B5EF4-FFF2-40B4-BE49-F238E27FC236}">
                <a16:creationId xmlns:a16="http://schemas.microsoft.com/office/drawing/2014/main" id="{6C940A96-BE16-458E-8AAD-FA40097A5AF6}"/>
              </a:ext>
            </a:extLst>
          </p:cNvPr>
          <p:cNvSpPr txBox="1"/>
          <p:nvPr/>
        </p:nvSpPr>
        <p:spPr>
          <a:xfrm rot="16200000">
            <a:off x="-694142" y="3127089"/>
            <a:ext cx="4693685" cy="584775"/>
          </a:xfrm>
          <a:prstGeom prst="rect">
            <a:avLst/>
          </a:prstGeom>
          <a:noFill/>
        </p:spPr>
        <p:txBody>
          <a:bodyPr wrap="square" rtlCol="0">
            <a:spAutoFit/>
          </a:bodyPr>
          <a:lstStyle/>
          <a:p>
            <a:pPr algn="ctr"/>
            <a:r>
              <a:rPr lang="es-ES" sz="3200" b="1" dirty="0">
                <a:solidFill>
                  <a:schemeClr val="accent1">
                    <a:lumMod val="75000"/>
                  </a:schemeClr>
                </a:solidFill>
                <a:latin typeface="Helvetica Neue"/>
                <a:sym typeface="Helvetica Neue"/>
              </a:rPr>
              <a:t>PRESENTATION</a:t>
            </a:r>
          </a:p>
        </p:txBody>
      </p:sp>
    </p:spTree>
    <p:extLst>
      <p:ext uri="{BB962C8B-B14F-4D97-AF65-F5344CB8AC3E}">
        <p14:creationId xmlns:p14="http://schemas.microsoft.com/office/powerpoint/2010/main" val="165252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ECB170E-5E91-4829-A799-A8F8405480B9}"/>
              </a:ext>
            </a:extLst>
          </p:cNvPr>
          <p:cNvSpPr>
            <a:spLocks noGrp="1"/>
          </p:cNvSpPr>
          <p:nvPr>
            <p:ph idx="1"/>
          </p:nvPr>
        </p:nvSpPr>
        <p:spPr>
          <a:xfrm>
            <a:off x="1787856" y="1825624"/>
            <a:ext cx="9924246" cy="5032375"/>
          </a:xfrm>
        </p:spPr>
        <p:txBody>
          <a:bodyPr>
            <a:noAutofit/>
          </a:bodyPr>
          <a:lstStyle/>
          <a:p>
            <a:r>
              <a:rPr lang="fr-FR" dirty="0">
                <a:solidFill>
                  <a:schemeClr val="bg2"/>
                </a:solidFill>
                <a:latin typeface="Arial"/>
                <a:ea typeface="Arial"/>
                <a:cs typeface="Arial"/>
              </a:rPr>
              <a:t>Essentiels à tous les domaines de programmation de la PE</a:t>
            </a:r>
          </a:p>
          <a:p>
            <a:r>
              <a:rPr lang="fr-FR" dirty="0">
                <a:solidFill>
                  <a:schemeClr val="bg2"/>
                </a:solidFill>
                <a:latin typeface="Arial"/>
                <a:ea typeface="Arial"/>
                <a:cs typeface="Arial"/>
              </a:rPr>
              <a:t>Applicables à tous les contextes et situations</a:t>
            </a:r>
          </a:p>
          <a:p>
            <a:r>
              <a:rPr lang="fr-FR" dirty="0">
                <a:solidFill>
                  <a:schemeClr val="bg2"/>
                </a:solidFill>
                <a:latin typeface="Arial"/>
                <a:ea typeface="Arial"/>
                <a:cs typeface="Arial"/>
              </a:rPr>
              <a:t>pendant les phases de préparation et d’intervention</a:t>
            </a:r>
          </a:p>
          <a:p>
            <a:pPr marL="0" indent="0">
              <a:buNone/>
            </a:pPr>
            <a:r>
              <a:rPr lang="en-US" dirty="0">
                <a:solidFill>
                  <a:schemeClr val="bg2"/>
                </a:solidFill>
                <a:latin typeface="Arial"/>
                <a:ea typeface="Arial"/>
                <a:cs typeface="Arial"/>
                <a:sym typeface="Arial"/>
              </a:rPr>
              <a:t> </a:t>
            </a:r>
          </a:p>
          <a:p>
            <a:r>
              <a:rPr lang="fr-FR" dirty="0">
                <a:solidFill>
                  <a:schemeClr val="bg2"/>
                </a:solidFill>
                <a:latin typeface="Arial"/>
                <a:ea typeface="Arial"/>
                <a:cs typeface="Arial"/>
              </a:rPr>
              <a:t>Liés à la </a:t>
            </a:r>
            <a:r>
              <a:rPr lang="fr-FR" dirty="0">
                <a:solidFill>
                  <a:schemeClr val="bg2"/>
                </a:solidFill>
                <a:latin typeface="Arial"/>
                <a:ea typeface="Arial"/>
                <a:cs typeface="Arial"/>
                <a:hlinkClick r:id="rId3">
                  <a:extLst>
                    <a:ext uri="{A12FA001-AC4F-418D-AE19-62706E023703}">
                      <ahyp:hlinkClr xmlns:ahyp="http://schemas.microsoft.com/office/drawing/2018/hyperlinkcolor" val="tx"/>
                    </a:ext>
                  </a:extLst>
                </a:hlinkClick>
              </a:rPr>
              <a:t>Norme humanitaire fondamentale de qualité et de redevabilité</a:t>
            </a:r>
            <a:endParaRPr lang="fr-FR" dirty="0">
              <a:solidFill>
                <a:schemeClr val="bg2"/>
              </a:solidFill>
              <a:latin typeface="Arial"/>
              <a:ea typeface="Arial"/>
              <a:cs typeface="Arial"/>
            </a:endParaRPr>
          </a:p>
          <a:p>
            <a:pPr marL="50800" indent="0">
              <a:buNone/>
            </a:pPr>
            <a:endParaRPr lang="en-US" dirty="0">
              <a:solidFill>
                <a:schemeClr val="bg2"/>
              </a:solidFill>
              <a:latin typeface="Arial"/>
              <a:ea typeface="Arial"/>
              <a:cs typeface="Arial"/>
              <a:sym typeface="Arial"/>
            </a:endParaRPr>
          </a:p>
          <a:p>
            <a:r>
              <a:rPr lang="es-ES" dirty="0" err="1">
                <a:solidFill>
                  <a:schemeClr val="bg2"/>
                </a:solidFill>
                <a:latin typeface="Arial"/>
                <a:ea typeface="Arial"/>
                <a:cs typeface="Arial"/>
              </a:rPr>
              <a:t>Partout</a:t>
            </a:r>
            <a:r>
              <a:rPr lang="es-ES" dirty="0">
                <a:solidFill>
                  <a:schemeClr val="bg2"/>
                </a:solidFill>
                <a:latin typeface="Arial"/>
                <a:ea typeface="Arial"/>
                <a:cs typeface="Arial"/>
              </a:rPr>
              <a:t>: </a:t>
            </a:r>
            <a:r>
              <a:rPr lang="es-ES" dirty="0" err="1">
                <a:solidFill>
                  <a:schemeClr val="bg2"/>
                </a:solidFill>
                <a:latin typeface="Arial"/>
                <a:ea typeface="Arial"/>
                <a:cs typeface="Arial"/>
              </a:rPr>
              <a:t>Emphase</a:t>
            </a:r>
            <a:r>
              <a:rPr lang="es-ES" dirty="0">
                <a:solidFill>
                  <a:schemeClr val="bg2"/>
                </a:solidFill>
                <a:latin typeface="Arial"/>
                <a:ea typeface="Arial"/>
                <a:cs typeface="Arial"/>
              </a:rPr>
              <a:t> sur </a:t>
            </a:r>
            <a:r>
              <a:rPr lang="fr-FR" dirty="0">
                <a:solidFill>
                  <a:schemeClr val="bg2"/>
                </a:solidFill>
                <a:latin typeface="Arial"/>
                <a:ea typeface="Arial"/>
                <a:cs typeface="Arial"/>
              </a:rPr>
              <a:t>la sauvegarde de l’enfance et de la prévention</a:t>
            </a:r>
          </a:p>
        </p:txBody>
      </p:sp>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xfrm>
            <a:off x="1787525" y="365125"/>
            <a:ext cx="9566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err="1"/>
              <a:t>Pilier</a:t>
            </a:r>
            <a:r>
              <a:rPr lang="en-US" dirty="0"/>
              <a:t> 1 – </a:t>
            </a:r>
            <a:r>
              <a:rPr lang="es-PA" dirty="0" err="1"/>
              <a:t>pour</a:t>
            </a:r>
            <a:r>
              <a:rPr lang="es-PA" dirty="0"/>
              <a:t> garantir une </a:t>
            </a:r>
            <a:r>
              <a:rPr lang="es-PA" dirty="0" err="1"/>
              <a:t>réponse</a:t>
            </a:r>
            <a:r>
              <a:rPr lang="es-PA" dirty="0"/>
              <a:t> de </a:t>
            </a:r>
            <a:r>
              <a:rPr lang="es-PA" dirty="0" err="1"/>
              <a:t>qualité</a:t>
            </a:r>
            <a:r>
              <a:rPr lang="es-PA" dirty="0"/>
              <a:t> </a:t>
            </a:r>
            <a:endParaRPr dirty="0"/>
          </a:p>
        </p:txBody>
      </p:sp>
      <p:pic>
        <p:nvPicPr>
          <p:cNvPr id="5" name="Google Shape;327;p14" descr="Screen Shot 2019-10-08 at 5.14.15 PM.png">
            <a:extLst>
              <a:ext uri="{FF2B5EF4-FFF2-40B4-BE49-F238E27FC236}">
                <a16:creationId xmlns:a16="http://schemas.microsoft.com/office/drawing/2014/main" id="{2B16C13F-99CA-46ED-821E-E47C48E0CF1C}"/>
              </a:ext>
            </a:extLst>
          </p:cNvPr>
          <p:cNvPicPr preferRelativeResize="0"/>
          <p:nvPr/>
        </p:nvPicPr>
        <p:blipFill rotWithShape="1">
          <a:blip r:embed="rId4">
            <a:alphaModFix/>
          </a:blip>
          <a:srcRect/>
          <a:stretch/>
        </p:blipFill>
        <p:spPr>
          <a:xfrm>
            <a:off x="9703124" y="4802302"/>
            <a:ext cx="999750" cy="986595"/>
          </a:xfrm>
          <a:prstGeom prst="rect">
            <a:avLst/>
          </a:prstGeom>
          <a:noFill/>
          <a:ln>
            <a:noFill/>
          </a:ln>
        </p:spPr>
      </p:pic>
      <p:pic>
        <p:nvPicPr>
          <p:cNvPr id="6" name="Google Shape;326;p14" descr="Screen Shot 2019-10-08 at 5.14.22 PM.png">
            <a:extLst>
              <a:ext uri="{FF2B5EF4-FFF2-40B4-BE49-F238E27FC236}">
                <a16:creationId xmlns:a16="http://schemas.microsoft.com/office/drawing/2014/main" id="{74F37BEA-EA9E-419C-8BFC-2E9C788CEFC4}"/>
              </a:ext>
            </a:extLst>
          </p:cNvPr>
          <p:cNvPicPr preferRelativeResize="0"/>
          <p:nvPr/>
        </p:nvPicPr>
        <p:blipFill rotWithShape="1">
          <a:blip r:embed="rId5">
            <a:alphaModFix/>
          </a:blip>
          <a:srcRect/>
          <a:stretch/>
        </p:blipFill>
        <p:spPr>
          <a:xfrm>
            <a:off x="8052451" y="4779825"/>
            <a:ext cx="999749" cy="986595"/>
          </a:xfrm>
          <a:prstGeom prst="rect">
            <a:avLst/>
          </a:prstGeom>
          <a:noFill/>
          <a:ln>
            <a:noFill/>
          </a:ln>
        </p:spPr>
      </p:pic>
      <p:pic>
        <p:nvPicPr>
          <p:cNvPr id="8" name="Picture 7">
            <a:extLst>
              <a:ext uri="{FF2B5EF4-FFF2-40B4-BE49-F238E27FC236}">
                <a16:creationId xmlns:a16="http://schemas.microsoft.com/office/drawing/2014/main" id="{F597E2B6-9A23-13D1-D156-7409A151FF1E}"/>
              </a:ext>
            </a:extLst>
          </p:cNvPr>
          <p:cNvPicPr>
            <a:picLocks noChangeAspect="1"/>
          </p:cNvPicPr>
          <p:nvPr/>
        </p:nvPicPr>
        <p:blipFill>
          <a:blip r:embed="rId6"/>
          <a:stretch>
            <a:fillRect/>
          </a:stretch>
        </p:blipFill>
        <p:spPr>
          <a:xfrm>
            <a:off x="10702874" y="2814681"/>
            <a:ext cx="1407433" cy="1280102"/>
          </a:xfrm>
          <a:prstGeom prst="rect">
            <a:avLst/>
          </a:prstGeom>
        </p:spPr>
      </p:pic>
    </p:spTree>
    <p:extLst>
      <p:ext uri="{BB962C8B-B14F-4D97-AF65-F5344CB8AC3E}">
        <p14:creationId xmlns:p14="http://schemas.microsoft.com/office/powerpoint/2010/main" val="259300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4"/>
          <p:cNvSpPr txBox="1">
            <a:spLocks noGrp="1"/>
          </p:cNvSpPr>
          <p:nvPr>
            <p:ph type="title"/>
          </p:nvPr>
        </p:nvSpPr>
        <p:spPr>
          <a:xfrm>
            <a:off x="3292850" y="254887"/>
            <a:ext cx="935667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kern="1200" dirty="0" err="1">
                <a:latin typeface="Calibri Light" panose="020F0302020204030204" pitchFamily="34" charset="0"/>
                <a:ea typeface="+mj-ea"/>
                <a:cs typeface="Calibri Light" panose="020F0302020204030204" pitchFamily="34" charset="0"/>
                <a:sym typeface="Arial"/>
              </a:rPr>
              <a:t>Pilier</a:t>
            </a:r>
            <a:r>
              <a:rPr lang="en-US" kern="1200" dirty="0">
                <a:latin typeface="Calibri Light" panose="020F0302020204030204" pitchFamily="34" charset="0"/>
                <a:ea typeface="+mj-ea"/>
                <a:cs typeface="Calibri Light" panose="020F0302020204030204" pitchFamily="34" charset="0"/>
                <a:sym typeface="Arial"/>
              </a:rPr>
              <a:t> 1 – description des Standards</a:t>
            </a:r>
            <a:endParaRPr dirty="0"/>
          </a:p>
        </p:txBody>
      </p:sp>
      <p:pic>
        <p:nvPicPr>
          <p:cNvPr id="4" name="Image 3">
            <a:extLst>
              <a:ext uri="{FF2B5EF4-FFF2-40B4-BE49-F238E27FC236}">
                <a16:creationId xmlns:a16="http://schemas.microsoft.com/office/drawing/2014/main" id="{625563CF-3091-46D7-9AC2-CB56EF961CA8}"/>
              </a:ext>
            </a:extLst>
          </p:cNvPr>
          <p:cNvPicPr>
            <a:picLocks noChangeAspect="1"/>
          </p:cNvPicPr>
          <p:nvPr/>
        </p:nvPicPr>
        <p:blipFill>
          <a:blip r:embed="rId3"/>
          <a:stretch>
            <a:fillRect/>
          </a:stretch>
        </p:blipFill>
        <p:spPr>
          <a:xfrm rot="16200000">
            <a:off x="-1832547" y="1832546"/>
            <a:ext cx="6858000" cy="3192905"/>
          </a:xfrm>
          <a:prstGeom prst="rect">
            <a:avLst/>
          </a:prstGeom>
        </p:spPr>
      </p:pic>
      <p:sp>
        <p:nvSpPr>
          <p:cNvPr id="16" name="Google Shape;322;p14">
            <a:extLst>
              <a:ext uri="{FF2B5EF4-FFF2-40B4-BE49-F238E27FC236}">
                <a16:creationId xmlns:a16="http://schemas.microsoft.com/office/drawing/2014/main" id="{9E12C707-F4B0-4040-9E21-C0BA7909365F}"/>
              </a:ext>
            </a:extLst>
          </p:cNvPr>
          <p:cNvSpPr txBox="1">
            <a:spLocks noGrp="1"/>
          </p:cNvSpPr>
          <p:nvPr>
            <p:ph sz="half" idx="1"/>
          </p:nvPr>
        </p:nvSpPr>
        <p:spPr>
          <a:xfrm>
            <a:off x="3496213" y="1495354"/>
            <a:ext cx="4199331" cy="31512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3"/>
              </a:buClr>
              <a:buSzPts val="2800"/>
              <a:buNone/>
            </a:pPr>
            <a:r>
              <a:rPr lang="en-US" sz="2400" b="1" dirty="0">
                <a:solidFill>
                  <a:schemeClr val="bg2"/>
                </a:solidFill>
                <a:latin typeface="+mn-lt"/>
                <a:cs typeface="Calibri" panose="020F0502020204030204" pitchFamily="34" charset="0"/>
              </a:rPr>
              <a:t>St. 1: Coordination</a:t>
            </a:r>
            <a:endParaRPr lang="en-US" sz="2400" dirty="0">
              <a:solidFill>
                <a:schemeClr val="bg2"/>
              </a:solidFill>
              <a:latin typeface="+mn-lt"/>
              <a:cs typeface="Calibri" panose="020F0502020204030204" pitchFamily="34" charset="0"/>
            </a:endParaRPr>
          </a:p>
          <a:p>
            <a:pPr marL="0" lvl="0" indent="0" algn="l" rtl="0">
              <a:lnSpc>
                <a:spcPct val="90000"/>
              </a:lnSpc>
              <a:spcBef>
                <a:spcPts val="0"/>
              </a:spcBef>
              <a:spcAft>
                <a:spcPts val="0"/>
              </a:spcAft>
              <a:buClr>
                <a:schemeClr val="accent3"/>
              </a:buClr>
              <a:buSzPts val="2800"/>
              <a:buNone/>
            </a:pPr>
            <a:endParaRPr lang="en-US" sz="2400" dirty="0">
              <a:solidFill>
                <a:schemeClr val="bg2"/>
              </a:solidFill>
              <a:latin typeface="+mn-lt"/>
              <a:cs typeface="Calibri" panose="020F0502020204030204" pitchFamily="34" charset="0"/>
            </a:endParaRPr>
          </a:p>
          <a:p>
            <a:pPr marL="342900" indent="-342900">
              <a:spcBef>
                <a:spcPts val="0"/>
              </a:spcBef>
              <a:buClr>
                <a:schemeClr val="accent3"/>
              </a:buClr>
            </a:pPr>
            <a:r>
              <a:rPr lang="fr-FR" sz="2400" dirty="0">
                <a:solidFill>
                  <a:schemeClr val="bg2"/>
                </a:solidFill>
              </a:rPr>
              <a:t>Réponses fondées sur des principes et efficaces/cohérentes</a:t>
            </a:r>
          </a:p>
          <a:p>
            <a:pPr marL="342900" indent="-342900">
              <a:spcBef>
                <a:spcPts val="0"/>
              </a:spcBef>
              <a:buClr>
                <a:schemeClr val="accent3"/>
              </a:buClr>
            </a:pPr>
            <a:r>
              <a:rPr lang="fr-FR" sz="2400" dirty="0">
                <a:solidFill>
                  <a:schemeClr val="bg2"/>
                </a:solidFill>
              </a:rPr>
              <a:t>Réponse interinstitutionnelle ou multisectorielle</a:t>
            </a:r>
          </a:p>
          <a:p>
            <a:pPr marL="342900" indent="-342900">
              <a:spcBef>
                <a:spcPts val="0"/>
              </a:spcBef>
              <a:buClr>
                <a:schemeClr val="accent3"/>
              </a:buClr>
            </a:pPr>
            <a:r>
              <a:rPr lang="fr-FR" sz="2400" dirty="0">
                <a:solidFill>
                  <a:schemeClr val="bg2"/>
                </a:solidFill>
              </a:rPr>
              <a:t>Responsabilité partagée </a:t>
            </a:r>
          </a:p>
          <a:p>
            <a:pPr marL="342900" indent="-342900">
              <a:spcBef>
                <a:spcPts val="0"/>
              </a:spcBef>
              <a:buClr>
                <a:schemeClr val="accent3"/>
              </a:buClr>
            </a:pPr>
            <a:endParaRPr lang="en-US" sz="2400" dirty="0">
              <a:solidFill>
                <a:schemeClr val="bg2"/>
              </a:solidFill>
            </a:endParaRPr>
          </a:p>
          <a:p>
            <a:pPr marL="0" indent="0">
              <a:spcBef>
                <a:spcPts val="0"/>
              </a:spcBef>
              <a:buClr>
                <a:schemeClr val="accent3"/>
              </a:buClr>
              <a:buNone/>
            </a:pPr>
            <a:endParaRPr lang="en-US" sz="2400" dirty="0">
              <a:solidFill>
                <a:schemeClr val="bg2"/>
              </a:solidFill>
              <a:latin typeface="+mn-lt"/>
              <a:cs typeface="Calibri" panose="020F0502020204030204" pitchFamily="34" charset="0"/>
            </a:endParaRPr>
          </a:p>
          <a:p>
            <a:pPr marL="0" indent="0">
              <a:spcBef>
                <a:spcPts val="0"/>
              </a:spcBef>
              <a:buClr>
                <a:schemeClr val="accent3"/>
              </a:buClr>
              <a:buNone/>
            </a:pPr>
            <a:endParaRPr lang="en-US" sz="2400" b="1" dirty="0">
              <a:solidFill>
                <a:schemeClr val="bg2"/>
              </a:solidFill>
              <a:latin typeface="+mn-lt"/>
              <a:cs typeface="Calibri" panose="020F0502020204030204" pitchFamily="34" charset="0"/>
            </a:endParaRPr>
          </a:p>
          <a:p>
            <a:pPr marL="0" indent="0">
              <a:spcBef>
                <a:spcPts val="0"/>
              </a:spcBef>
              <a:buClr>
                <a:schemeClr val="accent3"/>
              </a:buClr>
              <a:buNone/>
            </a:pPr>
            <a:endParaRPr lang="en-US" sz="2400" b="1" dirty="0">
              <a:solidFill>
                <a:schemeClr val="bg2"/>
              </a:solidFill>
              <a:latin typeface="+mn-lt"/>
              <a:cs typeface="Calibri" panose="020F0502020204030204" pitchFamily="34" charset="0"/>
            </a:endParaRPr>
          </a:p>
        </p:txBody>
      </p:sp>
      <p:sp>
        <p:nvSpPr>
          <p:cNvPr id="17" name="Google Shape;322;p14">
            <a:extLst>
              <a:ext uri="{FF2B5EF4-FFF2-40B4-BE49-F238E27FC236}">
                <a16:creationId xmlns:a16="http://schemas.microsoft.com/office/drawing/2014/main" id="{8DF832C3-DE72-42D1-BAEC-63D183D97689}"/>
              </a:ext>
            </a:extLst>
          </p:cNvPr>
          <p:cNvSpPr txBox="1">
            <a:spLocks/>
          </p:cNvSpPr>
          <p:nvPr/>
        </p:nvSpPr>
        <p:spPr>
          <a:xfrm>
            <a:off x="8692052" y="2177920"/>
            <a:ext cx="3484134" cy="4351338"/>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endParaRPr lang="en-US" sz="2400" dirty="0">
              <a:solidFill>
                <a:schemeClr val="bg2"/>
              </a:solidFill>
            </a:endParaRPr>
          </a:p>
          <a:p>
            <a:pPr marL="0" indent="0">
              <a:buClr>
                <a:schemeClr val="accent3"/>
              </a:buClr>
              <a:buNone/>
            </a:pPr>
            <a:r>
              <a:rPr lang="en-US" sz="2400" b="1" dirty="0">
                <a:solidFill>
                  <a:schemeClr val="bg2"/>
                </a:solidFill>
                <a:cs typeface="Calibri" panose="020F0502020204030204" pitchFamily="34" charset="0"/>
              </a:rPr>
              <a:t>St.</a:t>
            </a:r>
            <a:r>
              <a:rPr lang="en-US" sz="2400" b="1" dirty="0">
                <a:solidFill>
                  <a:schemeClr val="bg2"/>
                </a:solidFill>
                <a:latin typeface="+mn-lt"/>
                <a:cs typeface="Calibri" panose="020F0502020204030204" pitchFamily="34" charset="0"/>
              </a:rPr>
              <a:t> 2 : </a:t>
            </a:r>
            <a:r>
              <a:rPr lang="en-US" sz="2400" b="1" dirty="0" err="1">
                <a:solidFill>
                  <a:schemeClr val="bg2"/>
                </a:solidFill>
                <a:latin typeface="+mn-lt"/>
                <a:cs typeface="Calibri" panose="020F0502020204030204" pitchFamily="34" charset="0"/>
              </a:rPr>
              <a:t>Ressources</a:t>
            </a:r>
            <a:r>
              <a:rPr lang="en-US" sz="2400" b="1" dirty="0">
                <a:solidFill>
                  <a:schemeClr val="bg2"/>
                </a:solidFill>
                <a:latin typeface="+mn-lt"/>
                <a:cs typeface="Calibri" panose="020F0502020204030204" pitchFamily="34" charset="0"/>
              </a:rPr>
              <a:t> </a:t>
            </a:r>
            <a:r>
              <a:rPr lang="en-US" sz="2400" b="1" dirty="0" err="1">
                <a:solidFill>
                  <a:schemeClr val="bg2"/>
                </a:solidFill>
                <a:latin typeface="+mn-lt"/>
                <a:cs typeface="Calibri" panose="020F0502020204030204" pitchFamily="34" charset="0"/>
              </a:rPr>
              <a:t>humaines</a:t>
            </a:r>
            <a:endParaRPr lang="en-US" sz="2400" b="1" dirty="0">
              <a:solidFill>
                <a:schemeClr val="bg2"/>
              </a:solidFill>
              <a:latin typeface="+mn-lt"/>
              <a:cs typeface="Calibri" panose="020F0502020204030204" pitchFamily="34" charset="0"/>
            </a:endParaRPr>
          </a:p>
          <a:p>
            <a:pPr marL="228600" indent="-241934">
              <a:buClr>
                <a:schemeClr val="accent3"/>
              </a:buClr>
            </a:pPr>
            <a:r>
              <a:rPr lang="fr-FR" sz="2400" dirty="0">
                <a:solidFill>
                  <a:schemeClr val="bg2"/>
                </a:solidFill>
              </a:rPr>
              <a:t>Compétences et expérience nécessaires </a:t>
            </a:r>
          </a:p>
          <a:p>
            <a:pPr marL="228600" indent="-241934">
              <a:buClr>
                <a:schemeClr val="accent3"/>
              </a:buClr>
            </a:pPr>
            <a:r>
              <a:rPr lang="fr-FR" sz="2400" dirty="0">
                <a:solidFill>
                  <a:schemeClr val="bg2"/>
                </a:solidFill>
              </a:rPr>
              <a:t>Processus, procédures et politiques de ressources humaines</a:t>
            </a:r>
          </a:p>
          <a:p>
            <a:pPr marL="228600" indent="-241934">
              <a:buClr>
                <a:schemeClr val="accent3"/>
              </a:buClr>
            </a:pPr>
            <a:r>
              <a:rPr lang="fr-FR" sz="2400" dirty="0">
                <a:solidFill>
                  <a:schemeClr val="bg2"/>
                </a:solidFill>
              </a:rPr>
              <a:t>Sauvegarde </a:t>
            </a:r>
            <a:br>
              <a:rPr lang="en-US" sz="2400" dirty="0">
                <a:solidFill>
                  <a:schemeClr val="bg2"/>
                </a:solidFill>
              </a:rPr>
            </a:br>
            <a:endParaRPr lang="en-US" sz="2400" dirty="0">
              <a:solidFill>
                <a:schemeClr val="bg2"/>
              </a:solidFill>
            </a:endParaRPr>
          </a:p>
        </p:txBody>
      </p:sp>
      <p:pic>
        <p:nvPicPr>
          <p:cNvPr id="19" name="Google Shape;325;p14" descr="Screen Shot 2019-10-08 at 5.13.57 PM.png">
            <a:extLst>
              <a:ext uri="{FF2B5EF4-FFF2-40B4-BE49-F238E27FC236}">
                <a16:creationId xmlns:a16="http://schemas.microsoft.com/office/drawing/2014/main" id="{E6BA5619-36A6-4471-A2B6-856538117AFF}"/>
              </a:ext>
            </a:extLst>
          </p:cNvPr>
          <p:cNvPicPr preferRelativeResize="0"/>
          <p:nvPr/>
        </p:nvPicPr>
        <p:blipFill rotWithShape="1">
          <a:blip r:embed="rId4">
            <a:alphaModFix/>
          </a:blip>
          <a:srcRect/>
          <a:stretch/>
        </p:blipFill>
        <p:spPr>
          <a:xfrm>
            <a:off x="7006021" y="3048494"/>
            <a:ext cx="931465" cy="724367"/>
          </a:xfrm>
          <a:prstGeom prst="rect">
            <a:avLst/>
          </a:prstGeom>
          <a:noFill/>
          <a:ln>
            <a:noFill/>
          </a:ln>
        </p:spPr>
      </p:pic>
      <p:pic>
        <p:nvPicPr>
          <p:cNvPr id="20" name="Google Shape;326;p14" descr="Screen Shot 2019-10-08 at 5.14.22 PM.png">
            <a:extLst>
              <a:ext uri="{FF2B5EF4-FFF2-40B4-BE49-F238E27FC236}">
                <a16:creationId xmlns:a16="http://schemas.microsoft.com/office/drawing/2014/main" id="{3E615783-FE41-4EA1-B8D9-1C7948EE6268}"/>
              </a:ext>
            </a:extLst>
          </p:cNvPr>
          <p:cNvPicPr preferRelativeResize="0"/>
          <p:nvPr/>
        </p:nvPicPr>
        <p:blipFill rotWithShape="1">
          <a:blip r:embed="rId5">
            <a:alphaModFix/>
          </a:blip>
          <a:srcRect/>
          <a:stretch/>
        </p:blipFill>
        <p:spPr>
          <a:xfrm>
            <a:off x="11002224" y="5702402"/>
            <a:ext cx="716907" cy="907475"/>
          </a:xfrm>
          <a:prstGeom prst="rect">
            <a:avLst/>
          </a:prstGeom>
          <a:noFill/>
          <a:ln>
            <a:noFill/>
          </a:ln>
        </p:spPr>
      </p:pic>
      <p:pic>
        <p:nvPicPr>
          <p:cNvPr id="21" name="Google Shape;327;p14" descr="Screen Shot 2019-10-08 at 5.14.15 PM.png">
            <a:extLst>
              <a:ext uri="{FF2B5EF4-FFF2-40B4-BE49-F238E27FC236}">
                <a16:creationId xmlns:a16="http://schemas.microsoft.com/office/drawing/2014/main" id="{4B1D6619-7107-40DB-B126-9C0B48BF6C0A}"/>
              </a:ext>
            </a:extLst>
          </p:cNvPr>
          <p:cNvPicPr preferRelativeResize="0"/>
          <p:nvPr/>
        </p:nvPicPr>
        <p:blipFill rotWithShape="1">
          <a:blip r:embed="rId6">
            <a:alphaModFix/>
          </a:blip>
          <a:srcRect/>
          <a:stretch/>
        </p:blipFill>
        <p:spPr>
          <a:xfrm>
            <a:off x="3384720" y="5385767"/>
            <a:ext cx="804694" cy="724139"/>
          </a:xfrm>
          <a:prstGeom prst="rect">
            <a:avLst/>
          </a:prstGeom>
          <a:noFill/>
          <a:ln>
            <a:noFill/>
          </a:ln>
        </p:spPr>
      </p:pic>
      <p:sp>
        <p:nvSpPr>
          <p:cNvPr id="22" name="Google Shape;322;p14">
            <a:extLst>
              <a:ext uri="{FF2B5EF4-FFF2-40B4-BE49-F238E27FC236}">
                <a16:creationId xmlns:a16="http://schemas.microsoft.com/office/drawing/2014/main" id="{70CA11B9-0B66-4BE4-8991-9DDFD97D3756}"/>
              </a:ext>
            </a:extLst>
          </p:cNvPr>
          <p:cNvSpPr txBox="1">
            <a:spLocks/>
          </p:cNvSpPr>
          <p:nvPr/>
        </p:nvSpPr>
        <p:spPr>
          <a:xfrm>
            <a:off x="4189414" y="4855057"/>
            <a:ext cx="4938715" cy="250969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Clr>
                <a:schemeClr val="accent3"/>
              </a:buClr>
              <a:buNone/>
            </a:pPr>
            <a:r>
              <a:rPr lang="en-US" sz="2400" b="1" dirty="0">
                <a:solidFill>
                  <a:schemeClr val="bg2"/>
                </a:solidFill>
                <a:cs typeface="Calibri" panose="020F0502020204030204" pitchFamily="34" charset="0"/>
              </a:rPr>
              <a:t>St.</a:t>
            </a:r>
            <a:r>
              <a:rPr lang="en-US" sz="2400" b="1" dirty="0">
                <a:solidFill>
                  <a:schemeClr val="bg2"/>
                </a:solidFill>
                <a:latin typeface="+mn-lt"/>
                <a:cs typeface="Calibri" panose="020F0502020204030204" pitchFamily="34" charset="0"/>
              </a:rPr>
              <a:t> 3: Communications &amp; plaidoyer</a:t>
            </a:r>
            <a:endParaRPr lang="en-US" sz="2400" dirty="0">
              <a:solidFill>
                <a:schemeClr val="bg2"/>
              </a:solidFill>
              <a:latin typeface="+mn-lt"/>
              <a:cs typeface="Calibri" panose="020F0502020204030204" pitchFamily="34" charset="0"/>
            </a:endParaRPr>
          </a:p>
          <a:p>
            <a:pPr marL="342900" indent="-342900">
              <a:spcBef>
                <a:spcPts val="0"/>
              </a:spcBef>
              <a:buClr>
                <a:schemeClr val="accent3"/>
              </a:buClr>
            </a:pPr>
            <a:r>
              <a:rPr lang="fr-FR" sz="2400" dirty="0">
                <a:solidFill>
                  <a:schemeClr val="bg2"/>
                </a:solidFill>
              </a:rPr>
              <a:t>Dignité, intérêts supérieurs et sécurité</a:t>
            </a:r>
          </a:p>
          <a:p>
            <a:pPr marL="342900" indent="-342900">
              <a:spcBef>
                <a:spcPts val="0"/>
              </a:spcBef>
              <a:buClr>
                <a:schemeClr val="accent3"/>
              </a:buClr>
            </a:pPr>
            <a:r>
              <a:rPr lang="fr-FR" sz="2400" dirty="0">
                <a:solidFill>
                  <a:schemeClr val="bg2"/>
                </a:solidFill>
              </a:rPr>
              <a:t>Voix et autonomisation des enfants</a:t>
            </a:r>
            <a:endParaRPr lang="en-US" sz="2400" dirty="0">
              <a:solidFill>
                <a:schemeClr val="bg2"/>
              </a:solidFill>
            </a:endParaRPr>
          </a:p>
          <a:p>
            <a:pPr marL="0" indent="0">
              <a:spcBef>
                <a:spcPts val="0"/>
              </a:spcBef>
              <a:buClr>
                <a:schemeClr val="accent3"/>
              </a:buClr>
              <a:buFont typeface="Arial"/>
              <a:buNone/>
            </a:pPr>
            <a:endParaRPr lang="en-US" sz="2400" b="1" dirty="0">
              <a:solidFill>
                <a:schemeClr val="bg2"/>
              </a:solidFill>
              <a:latin typeface="+mn-lt"/>
              <a:cs typeface="Calibri" panose="020F0502020204030204" pitchFamily="34" charset="0"/>
            </a:endParaRPr>
          </a:p>
          <a:p>
            <a:pPr marL="0" indent="0">
              <a:spcBef>
                <a:spcPts val="0"/>
              </a:spcBef>
              <a:buClr>
                <a:schemeClr val="accent3"/>
              </a:buClr>
              <a:buFont typeface="Arial"/>
              <a:buNone/>
            </a:pPr>
            <a:endParaRPr lang="en-US" sz="2400" b="1" dirty="0">
              <a:solidFill>
                <a:schemeClr val="bg2"/>
              </a:solidFill>
              <a:latin typeface="+mn-lt"/>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5"/>
          <p:cNvSpPr txBox="1">
            <a:spLocks noGrp="1"/>
          </p:cNvSpPr>
          <p:nvPr>
            <p:ph type="title"/>
          </p:nvPr>
        </p:nvSpPr>
        <p:spPr>
          <a:xfrm>
            <a:off x="2696705" y="227119"/>
            <a:ext cx="935667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kern="1200" dirty="0" err="1">
                <a:latin typeface="Calibri Light" panose="020F0302020204030204" pitchFamily="34" charset="0"/>
                <a:ea typeface="+mj-ea"/>
                <a:cs typeface="Calibri Light" panose="020F0302020204030204" pitchFamily="34" charset="0"/>
                <a:sym typeface="Arial"/>
              </a:rPr>
              <a:t>Pilier</a:t>
            </a:r>
            <a:r>
              <a:rPr lang="en-US" kern="1200" dirty="0">
                <a:latin typeface="Calibri Light" panose="020F0302020204030204" pitchFamily="34" charset="0"/>
                <a:ea typeface="+mj-ea"/>
                <a:cs typeface="Calibri Light" panose="020F0302020204030204" pitchFamily="34" charset="0"/>
                <a:sym typeface="Arial"/>
              </a:rPr>
              <a:t> 1 – description des Standards</a:t>
            </a:r>
            <a:endParaRPr dirty="0"/>
          </a:p>
        </p:txBody>
      </p:sp>
      <p:sp>
        <p:nvSpPr>
          <p:cNvPr id="330" name="Google Shape;330;p15"/>
          <p:cNvSpPr txBox="1">
            <a:spLocks noGrp="1"/>
          </p:cNvSpPr>
          <p:nvPr>
            <p:ph sz="half" idx="1"/>
          </p:nvPr>
        </p:nvSpPr>
        <p:spPr>
          <a:xfrm>
            <a:off x="2696704" y="1961706"/>
            <a:ext cx="4078631" cy="4108354"/>
          </a:xfrm>
          <a:prstGeom prst="rect">
            <a:avLst/>
          </a:prstGeom>
          <a:noFill/>
          <a:ln>
            <a:noFill/>
          </a:ln>
        </p:spPr>
        <p:txBody>
          <a:bodyPr spcFirstLastPara="1" wrap="square" lIns="91425" tIns="45700" rIns="91425" bIns="45700" anchor="t" anchorCtr="0">
            <a:normAutofit lnSpcReduction="10000"/>
          </a:bodyPr>
          <a:lstStyle/>
          <a:p>
            <a:pPr marL="0" lvl="0" indent="0">
              <a:spcBef>
                <a:spcPts val="0"/>
              </a:spcBef>
              <a:buClr>
                <a:schemeClr val="accent3"/>
              </a:buClr>
              <a:buSzPct val="100000"/>
              <a:buNone/>
            </a:pPr>
            <a:r>
              <a:rPr lang="en-US" sz="2400" b="1" dirty="0">
                <a:solidFill>
                  <a:schemeClr val="bg2"/>
                </a:solidFill>
                <a:cs typeface="Calibri" panose="020F0502020204030204" pitchFamily="34" charset="0"/>
              </a:rPr>
              <a:t>St. 4: GCP</a:t>
            </a:r>
          </a:p>
          <a:p>
            <a:pPr indent="-457200">
              <a:spcBef>
                <a:spcPts val="0"/>
              </a:spcBef>
              <a:buClr>
                <a:schemeClr val="accent3"/>
              </a:buClr>
              <a:buSzPct val="100000"/>
              <a:defRPr/>
            </a:pPr>
            <a:r>
              <a:rPr lang="fr-FR" sz="2600" dirty="0">
                <a:solidFill>
                  <a:schemeClr val="bg2"/>
                </a:solidFill>
              </a:rPr>
              <a:t>Programmation orientée PE</a:t>
            </a:r>
          </a:p>
          <a:p>
            <a:pPr indent="-457200">
              <a:spcBef>
                <a:spcPts val="0"/>
              </a:spcBef>
              <a:buClr>
                <a:schemeClr val="accent3"/>
              </a:buClr>
              <a:buSzPct val="100000"/>
              <a:defRPr/>
            </a:pPr>
            <a:r>
              <a:rPr lang="fr-FR" sz="2600" dirty="0">
                <a:solidFill>
                  <a:schemeClr val="bg2"/>
                </a:solidFill>
              </a:rPr>
              <a:t>Processus et méthodologie pour concevoir, planifier et superviser</a:t>
            </a:r>
          </a:p>
          <a:p>
            <a:pPr indent="-457200">
              <a:spcBef>
                <a:spcPts val="0"/>
              </a:spcBef>
              <a:buClr>
                <a:schemeClr val="accent3"/>
              </a:buClr>
              <a:buSzPct val="100000"/>
              <a:defRPr/>
            </a:pPr>
            <a:r>
              <a:rPr lang="fr-FR" sz="2600" dirty="0">
                <a:solidFill>
                  <a:schemeClr val="bg2"/>
                </a:solidFill>
              </a:rPr>
              <a:t>Apprentissage pour adapter les programmes</a:t>
            </a:r>
          </a:p>
          <a:p>
            <a:pPr indent="-457200">
              <a:spcBef>
                <a:spcPts val="0"/>
              </a:spcBef>
              <a:buClr>
                <a:schemeClr val="accent3"/>
              </a:buClr>
              <a:buSzPct val="100000"/>
              <a:defRPr/>
            </a:pPr>
            <a:r>
              <a:rPr lang="fr-FR" sz="2600" dirty="0">
                <a:solidFill>
                  <a:schemeClr val="bg2"/>
                </a:solidFill>
              </a:rPr>
              <a:t>Dignité, inclusion, participation </a:t>
            </a:r>
          </a:p>
          <a:p>
            <a:pPr indent="-457200">
              <a:spcBef>
                <a:spcPts val="0"/>
              </a:spcBef>
              <a:buClr>
                <a:schemeClr val="accent3"/>
              </a:buClr>
              <a:buSzPct val="100000"/>
            </a:pPr>
            <a:endParaRPr lang="en-US" dirty="0">
              <a:solidFill>
                <a:schemeClr val="bg2"/>
              </a:solidFill>
              <a:sym typeface="Arial"/>
            </a:endParaRPr>
          </a:p>
        </p:txBody>
      </p:sp>
      <p:sp>
        <p:nvSpPr>
          <p:cNvPr id="6" name="Google Shape;330;p15">
            <a:extLst>
              <a:ext uri="{FF2B5EF4-FFF2-40B4-BE49-F238E27FC236}">
                <a16:creationId xmlns:a16="http://schemas.microsoft.com/office/drawing/2014/main" id="{8FDC7F8F-B94C-4ECE-8184-84812495DC5D}"/>
              </a:ext>
            </a:extLst>
          </p:cNvPr>
          <p:cNvSpPr txBox="1">
            <a:spLocks/>
          </p:cNvSpPr>
          <p:nvPr/>
        </p:nvSpPr>
        <p:spPr>
          <a:xfrm>
            <a:off x="7298741" y="1392209"/>
            <a:ext cx="5181600" cy="256359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Clr>
                <a:schemeClr val="accent3"/>
              </a:buClr>
              <a:buSzPct val="100000"/>
              <a:buNone/>
            </a:pPr>
            <a:r>
              <a:rPr lang="en-US" sz="2400" b="1" dirty="0">
                <a:solidFill>
                  <a:schemeClr val="bg2"/>
                </a:solidFill>
                <a:cs typeface="Calibri" panose="020F0502020204030204" pitchFamily="34" charset="0"/>
              </a:rPr>
              <a:t>St.</a:t>
            </a:r>
            <a:r>
              <a:rPr lang="en-US" sz="2400" b="1" dirty="0">
                <a:solidFill>
                  <a:schemeClr val="bg2"/>
                </a:solidFill>
              </a:rPr>
              <a:t> 5: Gestion de </a:t>
            </a:r>
            <a:r>
              <a:rPr lang="en-US" sz="2400" b="1" dirty="0" err="1">
                <a:solidFill>
                  <a:schemeClr val="bg2"/>
                </a:solidFill>
              </a:rPr>
              <a:t>l’info</a:t>
            </a:r>
            <a:endParaRPr lang="en-US" sz="2400" dirty="0">
              <a:solidFill>
                <a:schemeClr val="bg2"/>
              </a:solidFill>
              <a:latin typeface="Arial"/>
              <a:ea typeface="Arial"/>
              <a:cs typeface="Arial"/>
              <a:sym typeface="Arial"/>
            </a:endParaRPr>
          </a:p>
          <a:p>
            <a:pPr marL="342900" indent="-342900">
              <a:buClr>
                <a:schemeClr val="accent3"/>
              </a:buClr>
              <a:buSzPct val="100000"/>
            </a:pPr>
            <a:r>
              <a:rPr lang="fr-FR" sz="2600" dirty="0">
                <a:solidFill>
                  <a:schemeClr val="bg2"/>
                </a:solidFill>
              </a:rPr>
              <a:t>Guide de gestion de l'information axé sur la PE</a:t>
            </a:r>
          </a:p>
          <a:p>
            <a:pPr marL="342900" indent="-342900">
              <a:buClr>
                <a:schemeClr val="accent3"/>
              </a:buClr>
              <a:buSzPct val="100000"/>
            </a:pPr>
            <a:r>
              <a:rPr lang="fr-FR" sz="2600" dirty="0">
                <a:solidFill>
                  <a:schemeClr val="bg2"/>
                </a:solidFill>
              </a:rPr>
              <a:t>Considérations éthiques </a:t>
            </a:r>
          </a:p>
          <a:p>
            <a:pPr marL="342900" indent="-342900">
              <a:buClr>
                <a:schemeClr val="accent3"/>
              </a:buClr>
              <a:buSzPct val="100000"/>
            </a:pPr>
            <a:r>
              <a:rPr lang="fr-FR" sz="2600" dirty="0">
                <a:solidFill>
                  <a:schemeClr val="bg2"/>
                </a:solidFill>
              </a:rPr>
              <a:t>Cadre de gestion PIM </a:t>
            </a:r>
          </a:p>
          <a:p>
            <a:pPr marL="0" indent="0">
              <a:buClr>
                <a:schemeClr val="accent3"/>
              </a:buClr>
              <a:buSzPct val="100000"/>
              <a:buNone/>
            </a:pPr>
            <a:r>
              <a:rPr lang="en-US" sz="2400" dirty="0">
                <a:solidFill>
                  <a:schemeClr val="bg2"/>
                </a:solidFill>
                <a:sym typeface="Arial"/>
              </a:rPr>
              <a:t> </a:t>
            </a:r>
            <a:br>
              <a:rPr lang="en-US" sz="2400" dirty="0">
                <a:solidFill>
                  <a:schemeClr val="bg2"/>
                </a:solidFill>
              </a:rPr>
            </a:br>
            <a:endParaRPr lang="en-US" sz="2400" dirty="0">
              <a:solidFill>
                <a:schemeClr val="bg2"/>
              </a:solidFill>
            </a:endParaRPr>
          </a:p>
        </p:txBody>
      </p:sp>
      <p:pic>
        <p:nvPicPr>
          <p:cNvPr id="7" name="Image 6">
            <a:extLst>
              <a:ext uri="{FF2B5EF4-FFF2-40B4-BE49-F238E27FC236}">
                <a16:creationId xmlns:a16="http://schemas.microsoft.com/office/drawing/2014/main" id="{88531741-31EC-4819-A009-66EDC610965E}"/>
              </a:ext>
            </a:extLst>
          </p:cNvPr>
          <p:cNvPicPr>
            <a:picLocks noChangeAspect="1"/>
          </p:cNvPicPr>
          <p:nvPr/>
        </p:nvPicPr>
        <p:blipFill>
          <a:blip r:embed="rId3"/>
          <a:stretch>
            <a:fillRect/>
          </a:stretch>
        </p:blipFill>
        <p:spPr>
          <a:xfrm>
            <a:off x="0" y="0"/>
            <a:ext cx="2748643" cy="6858000"/>
          </a:xfrm>
          <a:prstGeom prst="rect">
            <a:avLst/>
          </a:prstGeom>
        </p:spPr>
      </p:pic>
      <p:pic>
        <p:nvPicPr>
          <p:cNvPr id="8" name="Google Shape;327;p14" descr="Screen Shot 2019-10-08 at 5.14.15 PM.png">
            <a:extLst>
              <a:ext uri="{FF2B5EF4-FFF2-40B4-BE49-F238E27FC236}">
                <a16:creationId xmlns:a16="http://schemas.microsoft.com/office/drawing/2014/main" id="{BE3D3731-40D1-43F5-8C0A-810612AF5F6F}"/>
              </a:ext>
            </a:extLst>
          </p:cNvPr>
          <p:cNvPicPr preferRelativeResize="0"/>
          <p:nvPr/>
        </p:nvPicPr>
        <p:blipFill rotWithShape="1">
          <a:blip r:embed="rId4">
            <a:alphaModFix/>
          </a:blip>
          <a:srcRect/>
          <a:stretch/>
        </p:blipFill>
        <p:spPr>
          <a:xfrm>
            <a:off x="5878482" y="1519488"/>
            <a:ext cx="804694" cy="724139"/>
          </a:xfrm>
          <a:prstGeom prst="rect">
            <a:avLst/>
          </a:prstGeom>
          <a:noFill/>
          <a:ln>
            <a:noFill/>
          </a:ln>
        </p:spPr>
      </p:pic>
      <p:pic>
        <p:nvPicPr>
          <p:cNvPr id="9" name="Image 8">
            <a:extLst>
              <a:ext uri="{FF2B5EF4-FFF2-40B4-BE49-F238E27FC236}">
                <a16:creationId xmlns:a16="http://schemas.microsoft.com/office/drawing/2014/main" id="{2E8F8AAE-AA06-4F61-96A3-5FB1AB3DB548}"/>
              </a:ext>
            </a:extLst>
          </p:cNvPr>
          <p:cNvPicPr>
            <a:picLocks noChangeAspect="1"/>
          </p:cNvPicPr>
          <p:nvPr/>
        </p:nvPicPr>
        <p:blipFill>
          <a:blip r:embed="rId5"/>
          <a:stretch>
            <a:fillRect/>
          </a:stretch>
        </p:blipFill>
        <p:spPr>
          <a:xfrm>
            <a:off x="4972331" y="1392209"/>
            <a:ext cx="852639" cy="851418"/>
          </a:xfrm>
          <a:prstGeom prst="rect">
            <a:avLst/>
          </a:prstGeom>
        </p:spPr>
      </p:pic>
      <p:sp>
        <p:nvSpPr>
          <p:cNvPr id="11" name="Google Shape;330;p15">
            <a:extLst>
              <a:ext uri="{FF2B5EF4-FFF2-40B4-BE49-F238E27FC236}">
                <a16:creationId xmlns:a16="http://schemas.microsoft.com/office/drawing/2014/main" id="{D0E2FB33-471A-4871-8173-6FF90B723D9E}"/>
              </a:ext>
            </a:extLst>
          </p:cNvPr>
          <p:cNvSpPr txBox="1">
            <a:spLocks/>
          </p:cNvSpPr>
          <p:nvPr/>
        </p:nvSpPr>
        <p:spPr>
          <a:xfrm>
            <a:off x="7010400" y="4102524"/>
            <a:ext cx="5181600" cy="256359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Clr>
                <a:schemeClr val="accent3"/>
              </a:buClr>
              <a:buSzPct val="100000"/>
              <a:buNone/>
            </a:pPr>
            <a:r>
              <a:rPr lang="en-US" sz="2400" b="1" dirty="0">
                <a:solidFill>
                  <a:schemeClr val="bg2"/>
                </a:solidFill>
                <a:cs typeface="Calibri" panose="020F0502020204030204" pitchFamily="34" charset="0"/>
              </a:rPr>
              <a:t>St.</a:t>
            </a:r>
            <a:r>
              <a:rPr lang="en-US" sz="2400" b="1" dirty="0">
                <a:solidFill>
                  <a:schemeClr val="bg2"/>
                </a:solidFill>
              </a:rPr>
              <a:t> 6: </a:t>
            </a:r>
            <a:r>
              <a:rPr lang="en-US" sz="2400" b="1" dirty="0" err="1">
                <a:solidFill>
                  <a:schemeClr val="bg2"/>
                </a:solidFill>
              </a:rPr>
              <a:t>Suivi</a:t>
            </a:r>
            <a:r>
              <a:rPr lang="en-US" sz="2400" b="1" dirty="0">
                <a:solidFill>
                  <a:schemeClr val="bg2"/>
                </a:solidFill>
              </a:rPr>
              <a:t> de la PE</a:t>
            </a:r>
            <a:endParaRPr lang="en-US" sz="2400" dirty="0">
              <a:solidFill>
                <a:schemeClr val="bg2"/>
              </a:solidFill>
              <a:latin typeface="Arial"/>
              <a:ea typeface="Arial"/>
              <a:cs typeface="Arial"/>
              <a:sym typeface="Arial"/>
            </a:endParaRPr>
          </a:p>
          <a:p>
            <a:pPr marL="342900" indent="-342900">
              <a:buClr>
                <a:schemeClr val="accent3"/>
              </a:buClr>
              <a:buSzPct val="100000"/>
              <a:defRPr/>
            </a:pPr>
            <a:r>
              <a:rPr lang="fr-FR" sz="2600" dirty="0">
                <a:solidFill>
                  <a:schemeClr val="bg2"/>
                </a:solidFill>
              </a:rPr>
              <a:t>Risques, violations et capacités de PE </a:t>
            </a:r>
          </a:p>
          <a:p>
            <a:pPr marL="342900" lvl="0" indent="-342900">
              <a:buClr>
                <a:schemeClr val="accent3"/>
              </a:buClr>
              <a:buSzPct val="100000"/>
              <a:defRPr/>
            </a:pPr>
            <a:r>
              <a:rPr lang="fr-FR" sz="2600" dirty="0">
                <a:solidFill>
                  <a:schemeClr val="bg2"/>
                </a:solidFill>
              </a:rPr>
              <a:t>Principes du suivi </a:t>
            </a:r>
          </a:p>
          <a:p>
            <a:pPr marL="342900" lvl="0" indent="-342900">
              <a:buClr>
                <a:schemeClr val="accent3"/>
              </a:buClr>
              <a:buSzPct val="100000"/>
              <a:defRPr/>
            </a:pPr>
            <a:r>
              <a:rPr lang="fr-FR" sz="2600" dirty="0">
                <a:solidFill>
                  <a:schemeClr val="bg2"/>
                </a:solidFill>
              </a:rPr>
              <a:t>Collecte de données secondaires </a:t>
            </a:r>
            <a:endParaRPr lang="en-US" sz="2600" dirty="0">
              <a:solidFill>
                <a:schemeClr val="bg2"/>
              </a:solidFill>
            </a:endParaRPr>
          </a:p>
        </p:txBody>
      </p:sp>
      <p:pic>
        <p:nvPicPr>
          <p:cNvPr id="12" name="Google Shape;327;p14" descr="Screen Shot 2019-10-08 at 5.14.15 PM.png">
            <a:extLst>
              <a:ext uri="{FF2B5EF4-FFF2-40B4-BE49-F238E27FC236}">
                <a16:creationId xmlns:a16="http://schemas.microsoft.com/office/drawing/2014/main" id="{23F88DA9-2C4C-451E-B8A5-42CA5441EFD3}"/>
              </a:ext>
            </a:extLst>
          </p:cNvPr>
          <p:cNvPicPr preferRelativeResize="0"/>
          <p:nvPr/>
        </p:nvPicPr>
        <p:blipFill rotWithShape="1">
          <a:blip r:embed="rId4">
            <a:alphaModFix/>
          </a:blip>
          <a:srcRect/>
          <a:stretch/>
        </p:blipFill>
        <p:spPr>
          <a:xfrm>
            <a:off x="10904294" y="5073667"/>
            <a:ext cx="804694" cy="724139"/>
          </a:xfrm>
          <a:prstGeom prst="rect">
            <a:avLst/>
          </a:prstGeom>
          <a:noFill/>
          <a:ln>
            <a:noFill/>
          </a:ln>
        </p:spPr>
      </p:pic>
      <p:pic>
        <p:nvPicPr>
          <p:cNvPr id="10" name="Image 9">
            <a:extLst>
              <a:ext uri="{FF2B5EF4-FFF2-40B4-BE49-F238E27FC236}">
                <a16:creationId xmlns:a16="http://schemas.microsoft.com/office/drawing/2014/main" id="{A521F60D-F4F3-42B9-B2B5-BF59C5E74E5C}"/>
              </a:ext>
            </a:extLst>
          </p:cNvPr>
          <p:cNvPicPr>
            <a:picLocks noChangeAspect="1"/>
          </p:cNvPicPr>
          <p:nvPr/>
        </p:nvPicPr>
        <p:blipFill>
          <a:blip r:embed="rId6"/>
          <a:stretch>
            <a:fillRect/>
          </a:stretch>
        </p:blipFill>
        <p:spPr>
          <a:xfrm>
            <a:off x="5252936" y="5731613"/>
            <a:ext cx="1060156" cy="10408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fade">
                                      <p:cBhvr>
                                        <p:cTn id="39" dur="1000"/>
                                        <p:tgtEl>
                                          <p:spTgt spid="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xEl>
                                              <p:pRg st="4" end="4"/>
                                            </p:txEl>
                                          </p:spTgt>
                                        </p:tgtEl>
                                        <p:attrNameLst>
                                          <p:attrName>style.visibility</p:attrName>
                                        </p:attrNameLst>
                                      </p:cBhvr>
                                      <p:to>
                                        <p:strVal val="visible"/>
                                      </p:to>
                                    </p:set>
                                    <p:animEffect transition="in" filter="fade">
                                      <p:cBhvr>
                                        <p:cTn id="44" dur="1000"/>
                                        <p:tgtEl>
                                          <p:spTgt spid="6">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animEffect transition="in" filter="fade">
                                      <p:cBhvr>
                                        <p:cTn id="49" dur="1000"/>
                                        <p:tgtEl>
                                          <p:spTgt spid="6">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xEl>
                                              <p:pRg st="2" end="2"/>
                                            </p:txEl>
                                          </p:spTgt>
                                        </p:tgtEl>
                                        <p:attrNameLst>
                                          <p:attrName>style.visibility</p:attrName>
                                        </p:attrNameLst>
                                      </p:cBhvr>
                                      <p:to>
                                        <p:strVal val="visible"/>
                                      </p:to>
                                    </p:set>
                                    <p:animEffect transition="in" filter="fade">
                                      <p:cBhvr>
                                        <p:cTn id="54" dur="1000"/>
                                        <p:tgtEl>
                                          <p:spTgt spid="6">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6">
                                            <p:txEl>
                                              <p:pRg st="3" end="3"/>
                                            </p:txEl>
                                          </p:spTgt>
                                        </p:tgtEl>
                                        <p:attrNameLst>
                                          <p:attrName>style.visibility</p:attrName>
                                        </p:attrNameLst>
                                      </p:cBhvr>
                                      <p:to>
                                        <p:strVal val="visible"/>
                                      </p:to>
                                    </p:set>
                                    <p:animEffect transition="in" filter="fade">
                                      <p:cBhvr>
                                        <p:cTn id="59" dur="1000"/>
                                        <p:tgtEl>
                                          <p:spTgt spid="6">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1">
                                            <p:txEl>
                                              <p:pRg st="0" end="0"/>
                                            </p:txEl>
                                          </p:spTgt>
                                        </p:tgtEl>
                                        <p:attrNameLst>
                                          <p:attrName>style.visibility</p:attrName>
                                        </p:attrNameLst>
                                      </p:cBhvr>
                                      <p:to>
                                        <p:strVal val="visible"/>
                                      </p:to>
                                    </p:set>
                                    <p:animEffect transition="in" filter="fade">
                                      <p:cBhvr>
                                        <p:cTn id="64" dur="1000"/>
                                        <p:tgtEl>
                                          <p:spTgt spid="11">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678402" y="147914"/>
            <a:ext cx="10515600" cy="1325563"/>
          </a:xfrm>
        </p:spPr>
        <p:txBody>
          <a:bodyPr/>
          <a:lstStyle/>
          <a:p>
            <a:r>
              <a:rPr lang="en-GB" dirty="0" err="1"/>
              <a:t>Exemples</a:t>
            </a:r>
            <a:r>
              <a:rPr lang="en-GB" dirty="0"/>
              <a:t> de la </a:t>
            </a:r>
            <a:r>
              <a:rPr lang="en-GB" dirty="0" err="1"/>
              <a:t>Régi</a:t>
            </a:r>
            <a:r>
              <a:rPr lang="es-ES" dirty="0"/>
              <a:t>o</a:t>
            </a:r>
            <a:r>
              <a:rPr lang="en-GB" dirty="0"/>
              <a:t>n</a:t>
            </a:r>
          </a:p>
        </p:txBody>
      </p:sp>
      <p:sp>
        <p:nvSpPr>
          <p:cNvPr id="8" name="TextBox 7">
            <a:extLst>
              <a:ext uri="{FF2B5EF4-FFF2-40B4-BE49-F238E27FC236}">
                <a16:creationId xmlns:a16="http://schemas.microsoft.com/office/drawing/2014/main" id="{91A1A334-6B7B-4644-A374-008FFE228989}"/>
              </a:ext>
            </a:extLst>
          </p:cNvPr>
          <p:cNvSpPr txBox="1"/>
          <p:nvPr/>
        </p:nvSpPr>
        <p:spPr>
          <a:xfrm>
            <a:off x="678402" y="3709169"/>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pic>
        <p:nvPicPr>
          <p:cNvPr id="6" name="Image 5">
            <a:extLst>
              <a:ext uri="{FF2B5EF4-FFF2-40B4-BE49-F238E27FC236}">
                <a16:creationId xmlns:a16="http://schemas.microsoft.com/office/drawing/2014/main" id="{DF4E8611-0B5B-47D3-A7FD-F34FB7B7487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4997080" y="1586781"/>
            <a:ext cx="1897565" cy="2026068"/>
          </a:xfrm>
          <a:prstGeom prst="rect">
            <a:avLst/>
          </a:prstGeom>
        </p:spPr>
      </p:pic>
      <p:pic>
        <p:nvPicPr>
          <p:cNvPr id="9" name="Image 8">
            <a:extLst>
              <a:ext uri="{FF2B5EF4-FFF2-40B4-BE49-F238E27FC236}">
                <a16:creationId xmlns:a16="http://schemas.microsoft.com/office/drawing/2014/main" id="{6B9B39F7-03EE-4985-8C9C-F0EDC3474848}"/>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9586403" y="1044755"/>
            <a:ext cx="1456316" cy="2451640"/>
          </a:xfrm>
          <a:prstGeom prst="rect">
            <a:avLst/>
          </a:prstGeom>
        </p:spPr>
      </p:pic>
      <p:pic>
        <p:nvPicPr>
          <p:cNvPr id="11" name="Image 10">
            <a:extLst>
              <a:ext uri="{FF2B5EF4-FFF2-40B4-BE49-F238E27FC236}">
                <a16:creationId xmlns:a16="http://schemas.microsoft.com/office/drawing/2014/main" id="{18C8B574-A740-4181-A49F-F98C13432B45}"/>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Lst>
          </a:blip>
          <a:stretch>
            <a:fillRect/>
          </a:stretch>
        </p:blipFill>
        <p:spPr>
          <a:xfrm>
            <a:off x="798880" y="1633672"/>
            <a:ext cx="2572127" cy="1702528"/>
          </a:xfrm>
          <a:prstGeom prst="rect">
            <a:avLst/>
          </a:prstGeom>
        </p:spPr>
      </p:pic>
      <p:sp>
        <p:nvSpPr>
          <p:cNvPr id="10" name="TextBox 7">
            <a:extLst>
              <a:ext uri="{FF2B5EF4-FFF2-40B4-BE49-F238E27FC236}">
                <a16:creationId xmlns:a16="http://schemas.microsoft.com/office/drawing/2014/main" id="{A2247DD4-E35B-45CF-9E8C-41A766DC29E4}"/>
              </a:ext>
            </a:extLst>
          </p:cNvPr>
          <p:cNvSpPr txBox="1"/>
          <p:nvPr/>
        </p:nvSpPr>
        <p:spPr>
          <a:xfrm>
            <a:off x="4536995" y="3812670"/>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
        <p:nvSpPr>
          <p:cNvPr id="12" name="TextBox 7">
            <a:extLst>
              <a:ext uri="{FF2B5EF4-FFF2-40B4-BE49-F238E27FC236}">
                <a16:creationId xmlns:a16="http://schemas.microsoft.com/office/drawing/2014/main" id="{269797CA-D2BB-4A54-8D61-5C98D74A2A0F}"/>
              </a:ext>
            </a:extLst>
          </p:cNvPr>
          <p:cNvSpPr txBox="1"/>
          <p:nvPr/>
        </p:nvSpPr>
        <p:spPr>
          <a:xfrm>
            <a:off x="8644470" y="3812670"/>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Tree>
    <p:extLst>
      <p:ext uri="{BB962C8B-B14F-4D97-AF65-F5344CB8AC3E}">
        <p14:creationId xmlns:p14="http://schemas.microsoft.com/office/powerpoint/2010/main" val="430287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97240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fr-FR" sz="4100" dirty="0"/>
              <a:t>Vous avez besoin de plus </a:t>
            </a:r>
            <a:r>
              <a:rPr lang="fr-FR" sz="4100"/>
              <a:t>que </a:t>
            </a:r>
            <a:br>
              <a:rPr lang="fr-FR" sz="4100"/>
            </a:br>
            <a:r>
              <a:rPr lang="fr-FR" sz="4100"/>
              <a:t>la version papier</a:t>
            </a:r>
            <a:r>
              <a:rPr lang="en-US" sz="4100"/>
              <a:t>?</a:t>
            </a:r>
            <a:endParaRPr sz="4100" dirty="0"/>
          </a:p>
        </p:txBody>
      </p:sp>
      <p:sp>
        <p:nvSpPr>
          <p:cNvPr id="469" name="Google Shape;469;p25"/>
          <p:cNvSpPr txBox="1">
            <a:spLocks noGrp="1"/>
          </p:cNvSpPr>
          <p:nvPr>
            <p:ph sz="half" idx="1"/>
          </p:nvPr>
        </p:nvSpPr>
        <p:spPr>
          <a:xfrm>
            <a:off x="680802" y="1367983"/>
            <a:ext cx="8320791" cy="5268792"/>
          </a:xfrm>
          <a:prstGeom prst="rect">
            <a:avLst/>
          </a:prstGeom>
          <a:noFill/>
          <a:ln>
            <a:noFill/>
          </a:ln>
        </p:spPr>
        <p:txBody>
          <a:bodyPr spcFirstLastPara="1" wrap="square" lIns="91425" tIns="45700" rIns="91425" bIns="45700" anchor="t" anchorCtr="0">
            <a:noAutofit/>
          </a:bodyPr>
          <a:lstStyle/>
          <a:p>
            <a:pPr marL="0" lvl="0" indent="0">
              <a:spcAft>
                <a:spcPts val="1200"/>
              </a:spcAft>
              <a:buSzPts val="2800"/>
              <a:buNone/>
            </a:pPr>
            <a:r>
              <a:rPr lang="en-GB" sz="2400" dirty="0"/>
              <a:t>Sur le site de </a:t>
            </a:r>
            <a:r>
              <a:rPr lang="en-GB" sz="2400" dirty="0" err="1"/>
              <a:t>l’Alliance</a:t>
            </a:r>
            <a:r>
              <a:rPr lang="en-GB" sz="2400" dirty="0"/>
              <a:t> </a:t>
            </a:r>
          </a:p>
          <a:p>
            <a:pPr marL="985838" lvl="1" indent="-312738">
              <a:buFont typeface="Wingdings" pitchFamily="2" charset="2"/>
              <a:buChar char="Ø"/>
            </a:pPr>
            <a:r>
              <a:rPr lang="en-GB" sz="1600" dirty="0"/>
              <a:t>Version PDF</a:t>
            </a:r>
          </a:p>
          <a:p>
            <a:pPr marL="985838" lvl="1" indent="-312738">
              <a:buFont typeface="Wingdings" pitchFamily="2" charset="2"/>
              <a:buChar char="Ø"/>
            </a:pPr>
            <a:r>
              <a:rPr lang="fr-FR" sz="1600" dirty="0"/>
              <a:t>Briefing &amp; Pack de mise en œuvre</a:t>
            </a:r>
            <a:endParaRPr lang="en-GB" sz="1600" dirty="0"/>
          </a:p>
          <a:p>
            <a:pPr marL="985838" lvl="1" indent="-312738">
              <a:buFont typeface="Wingdings" pitchFamily="2" charset="2"/>
              <a:buChar char="Ø"/>
            </a:pPr>
            <a:r>
              <a:rPr lang="en-GB" sz="1600" dirty="0"/>
              <a:t>Résumé de 25 pages</a:t>
            </a:r>
          </a:p>
          <a:p>
            <a:pPr marL="985838" lvl="1" indent="-312738">
              <a:buFont typeface="Wingdings" pitchFamily="2" charset="2"/>
              <a:buChar char="Ø"/>
            </a:pPr>
            <a:r>
              <a:rPr lang="en-GB" sz="1600" dirty="0" err="1"/>
              <a:t>Cours</a:t>
            </a:r>
            <a:r>
              <a:rPr lang="en-GB" sz="1600" dirty="0"/>
              <a:t> </a:t>
            </a:r>
            <a:r>
              <a:rPr lang="en-GB" sz="1600" dirty="0" err="1"/>
              <a:t>en</a:t>
            </a:r>
            <a:r>
              <a:rPr lang="en-GB" sz="1600" dirty="0"/>
              <a:t> </a:t>
            </a:r>
            <a:r>
              <a:rPr lang="en-GB" sz="1600" dirty="0" err="1"/>
              <a:t>ligne</a:t>
            </a:r>
            <a:endParaRPr lang="en-GB" sz="1600" dirty="0"/>
          </a:p>
          <a:p>
            <a:pPr marL="985838" lvl="1" indent="-312738">
              <a:buFont typeface="Wingdings" pitchFamily="2" charset="2"/>
              <a:buChar char="Ø"/>
            </a:pPr>
            <a:r>
              <a:rPr lang="en-GB" sz="1600" dirty="0"/>
              <a:t>YouTube videos</a:t>
            </a:r>
          </a:p>
          <a:p>
            <a:pPr marL="985838" lvl="1" indent="-312738">
              <a:buFont typeface="Wingdings" pitchFamily="2" charset="2"/>
              <a:buChar char="Ø"/>
            </a:pPr>
            <a:r>
              <a:rPr lang="fr-FR" sz="1600" dirty="0"/>
              <a:t>Une galerie de standards illustrés</a:t>
            </a:r>
            <a:endParaRPr lang="en-GB" sz="1600" dirty="0"/>
          </a:p>
          <a:p>
            <a:pPr marL="9525" lvl="1" indent="0">
              <a:spcBef>
                <a:spcPts val="1200"/>
              </a:spcBef>
              <a:buNone/>
              <a:tabLst>
                <a:tab pos="703263" algn="l"/>
              </a:tabLst>
            </a:pPr>
            <a:r>
              <a:rPr lang="en-GB" sz="2000" dirty="0">
                <a:solidFill>
                  <a:srgbClr val="00B0F0"/>
                </a:solidFill>
              </a:rPr>
              <a:t>	👉</a:t>
            </a:r>
            <a:r>
              <a:rPr lang="en-GB" sz="1600" dirty="0">
                <a:solidFill>
                  <a:srgbClr val="00B0F0"/>
                </a:solidFill>
              </a:rPr>
              <a:t>  </a:t>
            </a:r>
            <a:r>
              <a:rPr lang="en-GB" sz="1600" dirty="0">
                <a:solidFill>
                  <a:srgbClr val="00B0F0"/>
                </a:solidFill>
                <a:hlinkClick r:id="rId3"/>
              </a:rPr>
              <a:t>www.AllianceCPHA.org</a:t>
            </a:r>
            <a:endParaRPr lang="en-GB" sz="1600" dirty="0">
              <a:solidFill>
                <a:srgbClr val="00B0F0"/>
              </a:solidFill>
            </a:endParaRPr>
          </a:p>
          <a:p>
            <a:pPr marL="9525" lvl="1" indent="0">
              <a:spcBef>
                <a:spcPts val="1200"/>
              </a:spcBef>
              <a:buNone/>
              <a:tabLst>
                <a:tab pos="703263" algn="l"/>
              </a:tabLst>
            </a:pPr>
            <a:r>
              <a:rPr lang="fr-FR" sz="2400" dirty="0"/>
              <a:t>Sur le site du</a:t>
            </a:r>
            <a:r>
              <a:rPr lang="en-GB" sz="2400" dirty="0"/>
              <a:t> </a:t>
            </a:r>
            <a:r>
              <a:rPr lang="en-GB" sz="2400" dirty="0" err="1"/>
              <a:t>Partenariat</a:t>
            </a:r>
            <a:r>
              <a:rPr lang="en-GB" sz="2400" dirty="0"/>
              <a:t> pour les </a:t>
            </a:r>
            <a:r>
              <a:rPr lang="en-GB" sz="2400" dirty="0" err="1"/>
              <a:t>normes</a:t>
            </a:r>
            <a:r>
              <a:rPr lang="en-GB" sz="2400" dirty="0"/>
              <a:t> </a:t>
            </a:r>
            <a:r>
              <a:rPr lang="en-GB" sz="2400" dirty="0" err="1"/>
              <a:t>humanitaires</a:t>
            </a:r>
            <a:endParaRPr lang="en-GB" sz="2400" dirty="0"/>
          </a:p>
          <a:p>
            <a:pPr marL="295275" lvl="1" indent="-285750">
              <a:spcBef>
                <a:spcPts val="1200"/>
              </a:spcBef>
              <a:tabLst>
                <a:tab pos="703263" algn="l"/>
              </a:tabLst>
            </a:pPr>
            <a:r>
              <a:rPr lang="en-GB" sz="1600" dirty="0"/>
              <a:t>HSP Applications pour telephones et </a:t>
            </a:r>
            <a:r>
              <a:rPr lang="en-GB" sz="1600" dirty="0" err="1"/>
              <a:t>tablettes</a:t>
            </a:r>
            <a:endParaRPr lang="en-GB" sz="1600" dirty="0"/>
          </a:p>
          <a:p>
            <a:pPr marL="0" indent="0">
              <a:spcBef>
                <a:spcPts val="1200"/>
              </a:spcBef>
              <a:buSzPts val="2800"/>
              <a:buNone/>
              <a:tabLst>
                <a:tab pos="663575" algn="l"/>
              </a:tabLst>
            </a:pPr>
            <a:r>
              <a:rPr lang="en-GB" sz="1600" dirty="0">
                <a:solidFill>
                  <a:srgbClr val="00B0F0"/>
                </a:solidFill>
              </a:rPr>
              <a:t>	</a:t>
            </a:r>
            <a:r>
              <a:rPr lang="en-GB" sz="2000" dirty="0">
                <a:solidFill>
                  <a:srgbClr val="00B0F0"/>
                </a:solidFill>
              </a:rPr>
              <a:t>👉</a:t>
            </a:r>
            <a:r>
              <a:rPr lang="en-GB" sz="1600" dirty="0">
                <a:solidFill>
                  <a:srgbClr val="00B0F0"/>
                </a:solidFill>
              </a:rPr>
              <a:t>  www.HumanitarianStandardsPartnership.org</a:t>
            </a:r>
          </a:p>
          <a:p>
            <a:pPr marL="0" lvl="0" indent="0" algn="l" rtl="0">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8" name="Image 6">
            <a:extLst>
              <a:ext uri="{FF2B5EF4-FFF2-40B4-BE49-F238E27FC236}">
                <a16:creationId xmlns:a16="http://schemas.microsoft.com/office/drawing/2014/main" id="{1C868B68-BBF2-169C-E237-1C0286216D35}"/>
              </a:ext>
            </a:extLst>
          </p:cNvPr>
          <p:cNvPicPr>
            <a:picLocks noChangeAspect="1"/>
          </p:cNvPicPr>
          <p:nvPr/>
        </p:nvPicPr>
        <p:blipFill>
          <a:blip r:embed="rId5"/>
          <a:stretch>
            <a:fillRect/>
          </a:stretch>
        </p:blipFill>
        <p:spPr>
          <a:xfrm rot="822444">
            <a:off x="6375187" y="1261421"/>
            <a:ext cx="1705541" cy="2371118"/>
          </a:xfrm>
          <a:prstGeom prst="rect">
            <a:avLst/>
          </a:prstGeom>
        </p:spPr>
      </p:pic>
      <p:pic>
        <p:nvPicPr>
          <p:cNvPr id="2" name="Google Shape;206;g145e159448a_0_0">
            <a:extLst>
              <a:ext uri="{FF2B5EF4-FFF2-40B4-BE49-F238E27FC236}">
                <a16:creationId xmlns:a16="http://schemas.microsoft.com/office/drawing/2014/main" id="{2FFFEED5-87FF-ADEA-9AD2-9F0C54F80BB5}"/>
              </a:ext>
            </a:extLst>
          </p:cNvPr>
          <p:cNvPicPr preferRelativeResize="0"/>
          <p:nvPr/>
        </p:nvPicPr>
        <p:blipFill>
          <a:blip r:embed="rId6">
            <a:alphaModFix/>
          </a:blip>
          <a:stretch>
            <a:fillRect/>
          </a:stretch>
        </p:blipFill>
        <p:spPr>
          <a:xfrm>
            <a:off x="9296325" y="2817116"/>
            <a:ext cx="3279798" cy="2370526"/>
          </a:xfrm>
          <a:prstGeom prst="rect">
            <a:avLst/>
          </a:prstGeom>
          <a:noFill/>
          <a:ln>
            <a:noFill/>
          </a:ln>
        </p:spPr>
      </p:pic>
    </p:spTree>
    <p:extLst>
      <p:ext uri="{BB962C8B-B14F-4D97-AF65-F5344CB8AC3E}">
        <p14:creationId xmlns:p14="http://schemas.microsoft.com/office/powerpoint/2010/main" val="3417491243"/>
      </p:ext>
    </p:extLst>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4374</TotalTime>
  <Words>4130</Words>
  <Application>Microsoft Office PowerPoint</Application>
  <PresentationFormat>Widescreen</PresentationFormat>
  <Paragraphs>222</Paragraphs>
  <Slides>8</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vt:i4>
      </vt:variant>
    </vt:vector>
  </HeadingPairs>
  <TitlesOfParts>
    <vt:vector size="20" baseType="lpstr">
      <vt:lpstr>HelveticaNeue-LightItalic-Identity-H</vt:lpstr>
      <vt:lpstr>Arial</vt:lpstr>
      <vt:lpstr>HelveticaNeue-Roman-Identity-H</vt:lpstr>
      <vt:lpstr>Helvetica Neue</vt:lpstr>
      <vt:lpstr>Symbol</vt:lpstr>
      <vt:lpstr>Calibri Light</vt:lpstr>
      <vt:lpstr>CMSY9</vt:lpstr>
      <vt:lpstr>Calibri</vt:lpstr>
      <vt:lpstr>Wingdings</vt:lpstr>
      <vt:lpstr>HelveticaNeue-Light-Identity-H</vt:lpstr>
      <vt:lpstr>Times New Roman</vt:lpstr>
      <vt:lpstr>Office Theme</vt:lpstr>
      <vt:lpstr>Standards Minimums pour la Protection de l’Enfance dans l’Action Humanitaire. - SMPE -</vt:lpstr>
      <vt:lpstr>But des Standards </vt:lpstr>
      <vt:lpstr>PowerPoint Presentation</vt:lpstr>
      <vt:lpstr>Pilier 1 – pour garantir une réponse de qualité </vt:lpstr>
      <vt:lpstr>Pilier 1 – description des Standards</vt:lpstr>
      <vt:lpstr>Pilier 1 – description des Standards</vt:lpstr>
      <vt:lpstr>Exemples de la Région</vt:lpstr>
      <vt:lpstr>Vous avez besoin de plus que  la version papier?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Joanna Wedge</cp:lastModifiedBy>
  <cp:revision>109</cp:revision>
  <dcterms:created xsi:type="dcterms:W3CDTF">2017-12-20T18:51:03Z</dcterms:created>
  <dcterms:modified xsi:type="dcterms:W3CDTF">2022-12-06T06:03:26Z</dcterms:modified>
</cp:coreProperties>
</file>