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10"/>
  </p:notesMasterIdLst>
  <p:sldIdLst>
    <p:sldId id="285" r:id="rId2"/>
    <p:sldId id="291" r:id="rId3"/>
    <p:sldId id="292" r:id="rId4"/>
    <p:sldId id="288" r:id="rId5"/>
    <p:sldId id="261" r:id="rId6"/>
    <p:sldId id="290" r:id="rId7"/>
    <p:sldId id="293" r:id="rId8"/>
    <p:sldId id="294"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CEE6"/>
    <a:srgbClr val="8AE3F8"/>
    <a:srgbClr val="94E3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45" autoAdjust="0"/>
    <p:restoredTop sz="83810" autoAdjust="0"/>
  </p:normalViewPr>
  <p:slideViewPr>
    <p:cSldViewPr snapToGrid="0">
      <p:cViewPr varScale="1">
        <p:scale>
          <a:sx n="102" d="100"/>
          <a:sy n="102" d="100"/>
        </p:scale>
        <p:origin x="960" y="176"/>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38" Type="http://schemas.openxmlformats.org/officeDocument/2006/relationships/commentAuthors" Target="commentAuthors.xml"/><Relationship Id="rId2" Type="http://schemas.openxmlformats.org/officeDocument/2006/relationships/slide" Target="slides/slide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ho.int/mental_health/emergencies/guidelines_iasc_mental_health_psychosocial_june_2007.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lvl="0" indent="0" algn="r" rtl="0">
              <a:spcBef>
                <a:spcPts val="0"/>
              </a:spcBef>
              <a:spcAft>
                <a:spcPts val="0"/>
              </a:spcAft>
              <a:buNone/>
            </a:pPr>
            <a:r>
              <a:rPr lang="ar" b="1" dirty="0"/>
              <a:t>للميسّرين:</a:t>
            </a:r>
            <a:endParaRPr lang="en-US" dirty="0"/>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تتوجّه هذه الإحاطة إلى </a:t>
            </a:r>
            <a:r>
              <a:rPr lang="ar-SA" sz="1800" u="sng" dirty="0">
                <a:effectLst/>
                <a:latin typeface="Calibri" panose="020F0502020204030204" pitchFamily="34" charset="0"/>
                <a:ea typeface="MS Mincho" panose="02020609040205080304" pitchFamily="49" charset="-128"/>
                <a:cs typeface="Arial" panose="020B0604020202020204" pitchFamily="34" charset="0"/>
              </a:rPr>
              <a:t>أيّ مستخدم محتمل</a:t>
            </a:r>
            <a:r>
              <a:rPr lang="ar-SA" sz="1800" dirty="0">
                <a:effectLst/>
                <a:latin typeface="Calibri" panose="020F0502020204030204" pitchFamily="34" charset="0"/>
                <a:ea typeface="MS Mincho" panose="02020609040205080304" pitchFamily="49" charset="-128"/>
                <a:cs typeface="Arial" panose="020B0604020202020204" pitchFamily="34" charset="0"/>
              </a:rPr>
              <a:t> للمعايير الدنيا لحماية الطفل</a:t>
            </a:r>
            <a:r>
              <a:rPr lang="ar-LB" sz="1800" dirty="0">
                <a:effectLst/>
                <a:latin typeface="Calibri" panose="020F0502020204030204" pitchFamily="34" charset="0"/>
                <a:ea typeface="MS Mincho" panose="02020609040205080304" pitchFamily="49" charset="-128"/>
                <a:cs typeface="Arial" panose="020B0604020202020204" pitchFamily="34" charset="0"/>
              </a:rPr>
              <a:t>. </a:t>
            </a:r>
            <a:r>
              <a:rPr lang="ar-SA" sz="1800" dirty="0">
                <a:effectLst/>
                <a:latin typeface="Calibri" panose="020F0502020204030204" pitchFamily="34" charset="0"/>
                <a:ea typeface="MS Mincho" panose="02020609040205080304" pitchFamily="49" charset="-128"/>
                <a:cs typeface="Arial" panose="020B0604020202020204" pitchFamily="34" charset="0"/>
              </a:rPr>
              <a:t>وهي موجّهة بشكل أساسي إلى</a:t>
            </a:r>
            <a:r>
              <a:rPr lang="ar-LB" sz="1800" dirty="0">
                <a:effectLst/>
                <a:latin typeface="Calibri" panose="020F0502020204030204" pitchFamily="34" charset="0"/>
                <a:ea typeface="MS Mincho" panose="02020609040205080304" pitchFamily="49" charset="-128"/>
                <a:cs typeface="Arial" panose="020B0604020202020204" pitchFamily="34" charset="0"/>
              </a:rPr>
              <a:t> الموّظفين</a:t>
            </a:r>
            <a:r>
              <a:rPr lang="ar-SA" sz="1800" dirty="0">
                <a:effectLst/>
                <a:latin typeface="Calibri" panose="020F0502020204030204" pitchFamily="34" charset="0"/>
                <a:ea typeface="MS Mincho" panose="02020609040205080304" pitchFamily="49" charset="-128"/>
                <a:cs typeface="Arial" panose="020B0604020202020204" pitchFamily="34" charset="0"/>
              </a:rPr>
              <a:t> العاملين في مجال حماية الطفل، لذلك، فكّروا في توسيع إطار بعض الأسئلة أو إعطاء تفاصيل أكثر، في حال انضمّ إليكم زملاء من قطاعات أخرى.</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نفترض أنّ كلّ مجموعة ستتألّف من 20 شخصًا تقريبًا، وأنّ جميع الحاضرين في القاعة يعرفون بعضهم البعض (ربّما يكونون زملاء من وكالتكم أو من مجموعة تنسيق حماية الطفل). إذا كانوا لا يعرفون بعضهم البعض، أضيفوا 5 دقائق للتعارف السريع.</a:t>
            </a: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LB" sz="1800" dirty="0">
                <a:effectLst/>
                <a:latin typeface="Calibri" panose="020F0502020204030204" pitchFamily="34" charset="0"/>
                <a:ea typeface="MS Mincho" panose="02020609040205080304" pitchFamily="49" charset="-128"/>
                <a:cs typeface="Arial" panose="020B0604020202020204" pitchFamily="34" charset="0"/>
              </a:rPr>
              <a:t>حضروا: لوح</a:t>
            </a:r>
            <a:r>
              <a:rPr lang="ar-SA" sz="1800" dirty="0">
                <a:effectLst/>
                <a:latin typeface="Calibri" panose="020F0502020204030204" pitchFamily="34" charset="0"/>
                <a:ea typeface="MS Mincho" panose="02020609040205080304" pitchFamily="49" charset="-128"/>
                <a:cs typeface="Arial" panose="020B0604020202020204" pitchFamily="34" charset="0"/>
              </a:rPr>
              <a:t> قلاّب </a:t>
            </a:r>
            <a:r>
              <a:rPr lang="ar-LB" sz="1800" dirty="0">
                <a:effectLst/>
                <a:latin typeface="Calibri" panose="020F0502020204030204" pitchFamily="34" charset="0"/>
                <a:ea typeface="MS Mincho" panose="02020609040205080304" pitchFamily="49" charset="-128"/>
                <a:cs typeface="Arial" panose="020B0604020202020204" pitchFamily="34" charset="0"/>
              </a:rPr>
              <a:t>ي</a:t>
            </a:r>
            <a:r>
              <a:rPr lang="ar-SA" sz="1800" dirty="0">
                <a:effectLst/>
                <a:latin typeface="Calibri" panose="020F0502020204030204" pitchFamily="34" charset="0"/>
                <a:ea typeface="MS Mincho" panose="02020609040205080304" pitchFamily="49" charset="-128"/>
                <a:cs typeface="Arial" panose="020B0604020202020204" pitchFamily="34" charset="0"/>
              </a:rPr>
              <a:t>بيّن </a:t>
            </a:r>
            <a:r>
              <a:rPr lang="ar-SA" sz="1800" b="1" dirty="0">
                <a:effectLst/>
                <a:latin typeface="Calibri" panose="020F0502020204030204" pitchFamily="34" charset="0"/>
                <a:ea typeface="MS Mincho" panose="02020609040205080304" pitchFamily="49" charset="-128"/>
                <a:cs typeface="Arial" panose="020B0604020202020204" pitchFamily="34" charset="0"/>
              </a:rPr>
              <a:t>أهداف</a:t>
            </a:r>
            <a:r>
              <a:rPr lang="ar-SA" sz="1800" dirty="0">
                <a:effectLst/>
                <a:latin typeface="Calibri" panose="020F0502020204030204" pitchFamily="34" charset="0"/>
                <a:ea typeface="MS Mincho" panose="02020609040205080304" pitchFamily="49" charset="-128"/>
                <a:cs typeface="Arial" panose="020B0604020202020204" pitchFamily="34" charset="0"/>
              </a:rPr>
              <a:t> الجلسة </a:t>
            </a:r>
            <a:endParaRPr lang="ar-LB" sz="1800" b="0" i="0" dirty="0">
              <a:solidFill>
                <a:srgbClr val="1B2733"/>
              </a:solidFill>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b="0" i="0" dirty="0">
              <a:solidFill>
                <a:srgbClr val="1B2733"/>
              </a:solidFill>
              <a:effectLst/>
              <a:latin typeface="Calibri" panose="020F0502020204030204" pitchFamily="34" charset="0"/>
              <a:cs typeface="Calibri" panose="020F0502020204030204" pitchFamily="34" charset="0"/>
            </a:endParaRPr>
          </a:p>
          <a:p>
            <a:pPr marL="0" lvl="0" indent="0" algn="r" rtl="0">
              <a:spcBef>
                <a:spcPts val="0"/>
              </a:spcBef>
              <a:spcAft>
                <a:spcPts val="0"/>
              </a:spcAft>
              <a:buNone/>
            </a:pPr>
            <a:r>
              <a:rPr lang="ar" b="0" i="0" dirty="0">
                <a:solidFill>
                  <a:srgbClr val="1B2733"/>
                </a:solidFill>
                <a:effectLst/>
                <a:latin typeface="Calibri" panose="020F0502020204030204" pitchFamily="34" charset="0"/>
                <a:cs typeface="Calibri" panose="020F0502020204030204" pitchFamily="34" charset="0"/>
              </a:rPr>
              <a:t>في نهاية هذه الجلسة، سيكون المشاركون قادرين على:</a:t>
            </a:r>
            <a:endParaRPr lang="en-US" dirty="0">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وصف محتوى </a:t>
            </a:r>
            <a:r>
              <a:rPr lang="ar-LB" b="0" i="0" dirty="0">
                <a:solidFill>
                  <a:srgbClr val="1B2733"/>
                </a:solidFill>
                <a:effectLst/>
                <a:latin typeface="Calibri" panose="020F0502020204030204" pitchFamily="34" charset="0"/>
                <a:cs typeface="Calibri" panose="020F0502020204030204" pitchFamily="34" charset="0"/>
              </a:rPr>
              <a:t>المعيار 10</a:t>
            </a:r>
          </a:p>
          <a:p>
            <a:pPr marL="171450" lvl="0" indent="-171450" algn="r" rtl="1">
              <a:spcBef>
                <a:spcPts val="0"/>
              </a:spcBef>
              <a:spcAft>
                <a:spcPts val="0"/>
              </a:spcAft>
              <a:buClr>
                <a:schemeClr val="dk1"/>
              </a:buClr>
              <a:buSzPts val="1200"/>
              <a:buFont typeface="Arial"/>
              <a:buChar char="•"/>
            </a:pPr>
            <a:r>
              <a:rPr lang="ar-LB" b="0" i="0" dirty="0">
                <a:solidFill>
                  <a:srgbClr val="1B2733"/>
                </a:solidFill>
                <a:effectLst/>
                <a:latin typeface="Calibri" panose="020F0502020204030204" pitchFamily="34" charset="0"/>
                <a:cs typeface="Calibri" panose="020F0502020204030204" pitchFamily="34" charset="0"/>
              </a:rPr>
              <a:t>شرح وتشارك الرسائل الأساسية</a:t>
            </a:r>
            <a:endParaRPr lang="ar"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تبيان كيف ولماذا نستخدم الدليل</a:t>
            </a:r>
          </a:p>
          <a:p>
            <a:pPr marL="0" lvl="0" indent="0" algn="r" rtl="0">
              <a:spcBef>
                <a:spcPts val="0"/>
              </a:spcBef>
              <a:spcAft>
                <a:spcPts val="0"/>
              </a:spcAft>
              <a:buClr>
                <a:schemeClr val="dk1"/>
              </a:buClr>
              <a:buSzPts val="1200"/>
              <a:buFont typeface="Arial"/>
              <a:buNone/>
            </a:pPr>
            <a:endParaRPr lang="en-US" b="1" dirty="0"/>
          </a:p>
          <a:p>
            <a:pPr marL="457200" marR="0" lvl="0" indent="-228600" algn="r" defTabSz="914400" rtl="0" eaLnBrk="1" fontAlgn="auto" latinLnBrk="0" hangingPunct="1">
              <a:lnSpc>
                <a:spcPct val="100000"/>
              </a:lnSpc>
              <a:spcBef>
                <a:spcPts val="0"/>
              </a:spcBef>
              <a:spcAft>
                <a:spcPts val="0"/>
              </a:spcAft>
              <a:buClr>
                <a:srgbClr val="000000"/>
              </a:buClr>
              <a:buSzPts val="1400"/>
              <a:buFont typeface="Arial"/>
              <a:buNone/>
              <a:tabLst/>
              <a:defRPr/>
            </a:pPr>
            <a:r>
              <a:rPr lang="ar" dirty="0"/>
              <a:t>ملاحظة: إذا كنتم قد عقدتم أصلاً جلسة عن ركيزة (ركائز)،</a:t>
            </a:r>
            <a:r>
              <a:rPr lang="ar-LB" dirty="0"/>
              <a:t> أو مبادئ، أو معيار (معايير)</a:t>
            </a:r>
            <a:r>
              <a:rPr lang="ar" dirty="0"/>
              <a:t> </a:t>
            </a:r>
            <a:r>
              <a:rPr lang="ar-LB" dirty="0"/>
              <a:t>أخرى، ف</a:t>
            </a:r>
            <a:r>
              <a:rPr lang="ar" dirty="0"/>
              <a:t>تخطّوا الشريحتَين</a:t>
            </a:r>
            <a:r>
              <a:rPr lang="ar-LB"/>
              <a:t> </a:t>
            </a:r>
            <a:r>
              <a:rPr lang="ar"/>
              <a:t>2 </a:t>
            </a:r>
            <a:r>
              <a:rPr lang="ar-LB" dirty="0"/>
              <a:t>و8</a:t>
            </a:r>
            <a:endParaRPr lang="ar" dirty="0"/>
          </a:p>
          <a:p>
            <a:pPr algn="r" rtl="0"/>
            <a:endParaRPr lang="fr-FR" b="1" dirty="0"/>
          </a:p>
          <a:p>
            <a:pPr algn="r" rtl="1"/>
            <a:r>
              <a:rPr lang="ar" b="1" dirty="0"/>
              <a:t>نصيحة: الشرائح متحرّكة </a:t>
            </a:r>
            <a:r>
              <a:rPr lang="ar" dirty="0"/>
              <a:t>- مع كلّ نقرة تنقرونها، س</a:t>
            </a:r>
            <a:r>
              <a:rPr lang="ar-LB" dirty="0"/>
              <a:t>ي</a:t>
            </a:r>
            <a:r>
              <a:rPr lang="ar" dirty="0"/>
              <a:t>ظهر </a:t>
            </a:r>
            <a:r>
              <a:rPr lang="ar-LB" dirty="0"/>
              <a:t>عدد من</a:t>
            </a:r>
            <a:r>
              <a:rPr lang="ar" dirty="0"/>
              <a:t> </a:t>
            </a:r>
            <a:r>
              <a:rPr lang="ar-LB" dirty="0"/>
              <a:t>ال</a:t>
            </a:r>
            <a:r>
              <a:rPr lang="ar" dirty="0"/>
              <a:t>كلمات، أو عنوان، أو صورة على الشريحة. </a:t>
            </a:r>
          </a:p>
          <a:p>
            <a:pPr algn="r" rtl="1"/>
            <a:r>
              <a:rPr lang="ar" dirty="0"/>
              <a:t>اقرأوا الملاحظات الملائمة من الملاحظات للميسّرين، قبل أن تعرضوا المحتوى التالي، كي يتسنّى للمشاركين الوقت حتّى يستوعبوا ما تقولونه، و</a:t>
            </a:r>
            <a:r>
              <a:rPr lang="ar-LB" dirty="0"/>
              <a:t>ا</a:t>
            </a:r>
            <a:r>
              <a:rPr lang="ar" dirty="0"/>
              <a:t>قرأوا كلّ نقطة على حدة. </a:t>
            </a:r>
          </a:p>
        </p:txBody>
      </p:sp>
      <p:sp>
        <p:nvSpPr>
          <p:cNvPr id="4" name="Espace réservé du numéro de diapositive 3"/>
          <p:cNvSpPr>
            <a:spLocks noGrp="1"/>
          </p:cNvSpPr>
          <p:nvPr>
            <p:ph type="sldNum" sz="quarter" idx="5"/>
          </p:nvPr>
        </p:nvSpPr>
        <p:spPr/>
        <p:txBody>
          <a:bodyPr rtlCol="1"/>
          <a:lstStyle/>
          <a:p>
            <a:pPr rtl="1"/>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r>
              <a:rPr lang="ar-LB" dirty="0"/>
              <a:t>إن </a:t>
            </a:r>
            <a:r>
              <a:rPr lang="ar" dirty="0"/>
              <a:t>الجهات المانحة، والحكومات المحلّية، </a:t>
            </a:r>
            <a:r>
              <a:rPr lang="ar-LB" dirty="0"/>
              <a:t>والزملاء من القطاعات الأخرى، </a:t>
            </a:r>
            <a:r>
              <a:rPr lang="ar" dirty="0"/>
              <a:t>وكذلك المستفيدون من خدماتنا</a:t>
            </a:r>
            <a:r>
              <a:rPr lang="ar-LB" dirty="0"/>
              <a:t>، يريدون</a:t>
            </a:r>
            <a:r>
              <a:rPr lang="ar" dirty="0"/>
              <a:t> أن يعرفوا ما الذي نفعله ولماذا.  وعليه، فإنّ المعايير الدنيا لحماية الطفل هي وثيقتنا المرجعية. ف</a:t>
            </a:r>
            <a:r>
              <a:rPr lang="ar-LB" dirty="0"/>
              <a:t>هذه </a:t>
            </a:r>
            <a:r>
              <a:rPr lang="ar" dirty="0"/>
              <a:t>المعايير تمثّل الطريقة الأساسية لتفعيل حقوق الأطفال أو جعلها </a:t>
            </a:r>
            <a:r>
              <a:rPr lang="ar-LB" dirty="0"/>
              <a:t>فعلية</a:t>
            </a:r>
            <a:r>
              <a:rPr lang="ar" dirty="0"/>
              <a:t> </a:t>
            </a:r>
            <a:r>
              <a:rPr lang="ar-LB" dirty="0"/>
              <a:t>في ممارسة </a:t>
            </a:r>
            <a:r>
              <a:rPr lang="ar" dirty="0"/>
              <a:t>الاستجابة الإنسانية. </a:t>
            </a:r>
            <a:endParaRPr dirty="0"/>
          </a:p>
          <a:p>
            <a:pPr marL="0" lvl="0" indent="0" algn="r" rtl="1">
              <a:spcBef>
                <a:spcPts val="0"/>
              </a:spcBef>
              <a:spcAft>
                <a:spcPts val="0"/>
              </a:spcAft>
              <a:buNone/>
            </a:pPr>
            <a:endParaRPr dirty="0"/>
          </a:p>
          <a:p>
            <a:pPr marL="0" lvl="0" indent="0" algn="r" rtl="1">
              <a:lnSpc>
                <a:spcPct val="115000"/>
              </a:lnSpc>
              <a:spcBef>
                <a:spcPts val="0"/>
              </a:spcBef>
              <a:spcAft>
                <a:spcPts val="0"/>
              </a:spcAft>
              <a:buSzPts val="1100"/>
              <a:buNone/>
            </a:pPr>
            <a:r>
              <a:rPr lang="ar" dirty="0"/>
              <a:t>وهي أداة تعاونية، مشتركة بين الوكالات، تؤمّن الرابط مع المبادرات الأخرى مثل المعيار الإنساني الأساسي، وإنسباير، ومعايير الدمج الإنساني</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حيثما كان ذلك ملائمًا، تماشت المعايير الدنيا لحماية الطفل مع استراتيجيات إنسباير السبع لإنهاء العنف ضد الأطفال - في الواقع، تنتشر رموز هذه المبادرة في الوثيقة بكاملها.  بالإضافة إلى ذلك، يتمّ تسليط الضوء على المعيار الإنساني الأساسي </a:t>
            </a:r>
            <a:r>
              <a:rPr lang="ar-LB" dirty="0"/>
              <a:t>حول</a:t>
            </a:r>
            <a:r>
              <a:rPr lang="ar-LB" baseline="0" dirty="0"/>
              <a:t> ا</a:t>
            </a:r>
            <a:r>
              <a:rPr lang="ar" dirty="0"/>
              <a:t>لجودة والمساءلة في المقدّمة، ثمّ يتكرّر ذكره على امتداد الدليل. </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LB" dirty="0"/>
              <a:t>التكييف وفقًا للسياق </a:t>
            </a:r>
            <a:r>
              <a:rPr lang="ar" dirty="0"/>
              <a:t>أمر محبَّذ ويمكنه أن يخلق تبنّيًا للمعايير على جميع المستويات. فهو يخلق فهمًا أعمق لحماية الطفل في السياق المحدّد بالنسبة إلى مجموعة واسعة من الجهات الفاعلة. وعليه، نشجّع مجموعات التنسيق الوطنية على اعتماد المعايير الدنيا لحماية الطفل. الرجاء أن تطرحوا موضوع اعتماد المعايير مع الزملاء </a:t>
            </a:r>
            <a:r>
              <a:rPr lang="ar-LB" dirty="0"/>
              <a:t>على المستوى ال</a:t>
            </a:r>
            <a:r>
              <a:rPr lang="ar" dirty="0"/>
              <a:t>محلّي، ثمّ اطلبوا التوجيهات من الفريق العالمي للمعايير الدنيا لحماية الطفل. للمزيد من المعلومات، الرجاء مشاهدة الفيديو حو</a:t>
            </a:r>
            <a:r>
              <a:rPr lang="ar-LB" dirty="0"/>
              <a:t>ل التكييف وفقًا للسياق </a:t>
            </a:r>
            <a:r>
              <a:rPr lang="ar" dirty="0"/>
              <a:t>على قناة اليوتيوب الخاصّة بالتحالف.</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المربّع: تهدف المعايير الدنيا لحماية الطفل إلى تحسين جودة ومساءلة برامجنا وإلى زيادة التأثير على حماية الأطفال ورفاههم في العمل الإنساني (في جميع السياقات)، من خلال إرساء مبادئ</a:t>
            </a:r>
            <a:r>
              <a:rPr lang="ar-LB" dirty="0"/>
              <a:t>،</a:t>
            </a:r>
            <a:r>
              <a:rPr lang="ar" dirty="0"/>
              <a:t> وأدلّة، وعمليات وقاية، وأهداف مشتركة.  فهي توفّر مجموعة من الممارسات الجيّدة والدروس المستفادة حتّى الآن.</a:t>
            </a:r>
            <a:endParaRPr dirty="0"/>
          </a:p>
          <a:p>
            <a:pPr marL="0" lvl="0" indent="0" algn="l" rtl="1">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4872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endParaRPr lang="en-US" dirty="0"/>
          </a:p>
          <a:p>
            <a:pPr marL="0" lvl="0" indent="0" algn="r" rtl="1">
              <a:spcBef>
                <a:spcPts val="0"/>
              </a:spcBef>
              <a:spcAft>
                <a:spcPts val="0"/>
              </a:spcAft>
              <a:buNone/>
            </a:pPr>
            <a:r>
              <a:rPr lang="ar" dirty="0"/>
              <a:t>هذه لمحة عامّة عن هيكلية المعايير الدنيا لحماية الطفل: فهي تتألّف من 28 معيارًا </a:t>
            </a:r>
            <a:r>
              <a:rPr lang="ar-LB" dirty="0"/>
              <a:t>ضمن </a:t>
            </a:r>
            <a:r>
              <a:rPr lang="ar" dirty="0"/>
              <a:t>4 ركائز، ومن 10 مبادئ لحماية الطفل في العمل الإنساني موزّعة في الدليل بكامله. </a:t>
            </a:r>
          </a:p>
          <a:p>
            <a:pPr marL="0" lvl="0" indent="0" algn="r" rtl="1">
              <a:spcBef>
                <a:spcPts val="0"/>
              </a:spcBef>
              <a:spcAft>
                <a:spcPts val="0"/>
              </a:spcAft>
              <a:buNone/>
            </a:pPr>
            <a:r>
              <a:rPr lang="ar" dirty="0"/>
              <a:t>يمكنكم أن تجدوا هذه اللمحة العامّة في نهاية دليل المعايير الدنيا لحماية الطفل أو في نسخة الدليل على الإنترنت. فهذه طريقة عملية كي تجدوا بسرعة موضوعًا محدّدًا في الدليل.</a:t>
            </a:r>
          </a:p>
          <a:p>
            <a:pPr marL="0" lvl="0" indent="0" algn="r" rtl="1">
              <a:spcBef>
                <a:spcPts val="0"/>
              </a:spcBef>
              <a:spcAft>
                <a:spcPts val="0"/>
              </a:spcAft>
              <a:buNone/>
            </a:pPr>
            <a:endParaRPr lang="en-US" dirty="0"/>
          </a:p>
          <a:p>
            <a:pPr marL="0" lvl="0" indent="0" algn="r" rtl="1">
              <a:spcBef>
                <a:spcPts val="0"/>
              </a:spcBef>
              <a:spcAft>
                <a:spcPts val="0"/>
              </a:spcAft>
              <a:buNone/>
            </a:pPr>
            <a:r>
              <a:rPr lang="ar" dirty="0"/>
              <a:t>يركّز هذا العرض على </a:t>
            </a:r>
            <a:r>
              <a:rPr lang="ar-LB" dirty="0"/>
              <a:t>المعيار 10: الصحة العقلية والضيق النفسي الاجتماعي</a:t>
            </a:r>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64536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dirty="0"/>
              <a:t>يشكل هذا المعيار جزءًا من الركيزة 2 من المعايير المتعلقة بمخاطر حماية الطفل التي قد يواجهها الأطفال في الأوضاع الإنسانية. </a:t>
            </a:r>
            <a:r>
              <a:rPr lang="ar-SA" sz="1200" dirty="0">
                <a:effectLst/>
                <a:ea typeface="Calibri" panose="020F0502020204030204" pitchFamily="34" charset="0"/>
                <a:cs typeface="Simplified Arabic" panose="02020603050405020304" pitchFamily="18" charset="-78"/>
              </a:rPr>
              <a:t>وترتبط </a:t>
            </a:r>
            <a:r>
              <a:rPr lang="ar-LB" sz="1200" dirty="0">
                <a:effectLst/>
                <a:ea typeface="Calibri" panose="020F0502020204030204" pitchFamily="34" charset="0"/>
                <a:cs typeface="Simplified Arabic" panose="02020603050405020304" pitchFamily="18" charset="-78"/>
              </a:rPr>
              <a:t>جميع </a:t>
            </a:r>
            <a:r>
              <a:rPr lang="ar-SA" sz="1200" dirty="0">
                <a:effectLst/>
                <a:ea typeface="Calibri" panose="020F0502020204030204" pitchFamily="34" charset="0"/>
                <a:cs typeface="Simplified Arabic" panose="02020603050405020304" pitchFamily="18" charset="-78"/>
              </a:rPr>
              <a:t>معايير المخاطر السبعة المختلفة في ما بينها، لأنها تعالج أوجه قابلية التعرض للأذى والمخاطر المتداخلة</a:t>
            </a:r>
            <a:r>
              <a:rPr lang="ar-SY" sz="1200" dirty="0">
                <a:effectLst/>
                <a:ea typeface="Calibri" panose="020F0502020204030204" pitchFamily="34" charset="0"/>
                <a:cs typeface="Simplified Arabic" panose="02020603050405020304" pitchFamily="18" charset="-78"/>
              </a:rPr>
              <a:t>. </a:t>
            </a:r>
            <a:r>
              <a:rPr lang="ar-SA" sz="1200" dirty="0">
                <a:effectLst/>
                <a:ea typeface="Calibri" panose="020F0502020204030204" pitchFamily="34" charset="0"/>
                <a:cs typeface="Simplified Arabic" panose="02020603050405020304" pitchFamily="18" charset="-78"/>
              </a:rPr>
              <a:t>ولا يمكن معالجة المخاطر كل بمفرده</a:t>
            </a:r>
            <a:r>
              <a:rPr lang="ar-SY" sz="1200" dirty="0">
                <a:effectLst/>
                <a:ea typeface="Calibri" panose="020F0502020204030204" pitchFamily="34" charset="0"/>
                <a:cs typeface="Simplified Arabic" panose="02020603050405020304" pitchFamily="18" charset="-78"/>
              </a:rPr>
              <a:t>. </a:t>
            </a:r>
            <a:endParaRPr lang="ar-LB" sz="1200" dirty="0">
              <a:effectLst/>
              <a:ea typeface="Calibri" panose="020F0502020204030204" pitchFamily="34" charset="0"/>
              <a:cs typeface="Simplified Arabic" panose="02020603050405020304" pitchFamily="18" charset="-78"/>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ar-LB" sz="12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200" dirty="0">
                <a:effectLst/>
                <a:ea typeface="Calibri" panose="020F0502020204030204" pitchFamily="34" charset="0"/>
                <a:cs typeface="Simplified Arabic" panose="02020603050405020304" pitchFamily="18" charset="-78"/>
              </a:rPr>
              <a:t>إن مخاطر حماية الطفل هي انتهاكات وتهديدات محتملة لحقوق الأطفال من شأنها أن تلحق الأذى بالأطفال</a:t>
            </a:r>
            <a:r>
              <a:rPr lang="ar-SY" sz="1200" dirty="0">
                <a:effectLst/>
                <a:ea typeface="Calibri" panose="020F0502020204030204" pitchFamily="34" charset="0"/>
                <a:cs typeface="Simplified Arabic" panose="02020603050405020304" pitchFamily="18" charset="-78"/>
              </a:rPr>
              <a:t>. </a:t>
            </a:r>
            <a:r>
              <a:rPr lang="ar-LB" sz="1200" dirty="0">
                <a:effectLst/>
                <a:ea typeface="Calibri" panose="020F0502020204030204" pitchFamily="34" charset="0"/>
                <a:cs typeface="Simplified Arabic" panose="02020603050405020304" pitchFamily="18" charset="-78"/>
              </a:rPr>
              <a:t>و</a:t>
            </a:r>
            <a:r>
              <a:rPr lang="ar-SA" sz="1200" dirty="0">
                <a:effectLst/>
                <a:ea typeface="Calibri" panose="020F0502020204030204" pitchFamily="34" charset="0"/>
                <a:cs typeface="Simplified Arabic" panose="02020603050405020304" pitchFamily="18" charset="-78"/>
              </a:rPr>
              <a:t>لفهم مخاطر الطفل، نحتاج إلى فهم طبيعة الخطر</a:t>
            </a:r>
            <a:r>
              <a:rPr lang="ar-LB" sz="1200" dirty="0">
                <a:effectLst/>
                <a:ea typeface="Calibri" panose="020F0502020204030204" pitchFamily="34" charset="0"/>
                <a:cs typeface="Simplified Arabic" panose="02020603050405020304" pitchFamily="18" charset="-78"/>
              </a:rPr>
              <a:t> (نوع الاخطار، والوضعـ والتهديد...) ومداه</a:t>
            </a:r>
            <a:r>
              <a:rPr lang="ar-SA" sz="1200" dirty="0">
                <a:effectLst/>
                <a:ea typeface="Calibri" panose="020F0502020204030204" pitchFamily="34" charset="0"/>
                <a:cs typeface="Simplified Arabic" panose="02020603050405020304" pitchFamily="18" charset="-78"/>
              </a:rPr>
              <a:t> وقابلية الطفل الفرد للتعرض للأذى من هذا الخطر</a:t>
            </a:r>
            <a:r>
              <a:rPr lang="ar-LB" sz="1200" dirty="0">
                <a:effectLst/>
                <a:ea typeface="Calibri" panose="020F0502020204030204" pitchFamily="34" charset="0"/>
                <a:cs typeface="Simplified Arabic" panose="02020603050405020304" pitchFamily="18" charset="-78"/>
              </a:rPr>
              <a:t>، وكذلك استراتيجيات التأقلم أو البقاء لدى العائلة/الطفل (أي مرونتهم وقدرتهم على تحمل الخطر). وتشير قابلية التعرض للأذى إلى مدى تمتع الأطفال بخصائص تقلل من قدرتهم على تحمل الآثار الضارة. والجدير بالذكر أن قابلية التعرض للأذى خاصة بكل شخص وكل وضع.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LB" sz="1200" dirty="0">
              <a:effectLst/>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sz="1200" dirty="0">
                <a:effectLst/>
                <a:cs typeface="Simplified Arabic" panose="02020603050405020304" pitchFamily="18" charset="-78"/>
              </a:rPr>
              <a:t>يمكن ان تسبب الأزمة الإنسانية معاناة نفسية فورية وطويلة الأجلن واضطرابات اجتماعية لدى الأطفال ومقدمي الرعاية الذين يمكن ان يطوروا حالات من الصحة العقلية تتطلب دهمًا متخصصًا.</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sz="1200" dirty="0">
                <a:effectLst/>
                <a:cs typeface="Simplified Arabic" panose="02020603050405020304" pitchFamily="18" charset="-78"/>
              </a:rPr>
              <a:t>ينبغي للجهات الفاعلة في المجال الإنساني أن تعطي الأولوية للتدخلات التي تساعد في تقليل الضيق لدى الأطفال ومقدمي الرعاية، وفي تعزيز مرونتهم، وحيثما يكون ذلك ملائمًا، تأمين الصلة بين الأطفال وأشكال الدعم المتخصص.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sz="1200" dirty="0">
                <a:effectLst/>
                <a:cs typeface="Simplified Arabic" panose="02020603050405020304" pitchFamily="18" charset="-78"/>
              </a:rPr>
              <a:t> يشير هذا المعيار إلى أهمية اشكال الدعم على المستوى المجتمعي، والبرامج في </a:t>
            </a:r>
            <a:r>
              <a:rPr lang="ar-LB" sz="1200" b="1" dirty="0">
                <a:effectLst/>
                <a:cs typeface="Simplified Arabic" panose="02020603050405020304" pitchFamily="18" charset="-78"/>
              </a:rPr>
              <a:t>جميع الفئات العمرية ومراحل نمو الطفل</a:t>
            </a:r>
            <a:r>
              <a:rPr lang="ar-LB" sz="1200" dirty="0">
                <a:effectLst/>
                <a:cs typeface="Simplified Arabic" panose="02020603050405020304" pitchFamily="18" charset="-78"/>
              </a:rPr>
              <a:t>. </a:t>
            </a:r>
            <a:r>
              <a:rPr lang="ar-LB" sz="1200" i="0" dirty="0">
                <a:latin typeface="Arial" panose="020B0604020202020204" pitchFamily="34" charset="0"/>
                <a:ea typeface="Arial"/>
                <a:cs typeface="Arial" panose="020B0604020202020204" pitchFamily="34" charset="0"/>
                <a:sym typeface="Arial"/>
              </a:rPr>
              <a:t>[← </a:t>
            </a:r>
            <a:r>
              <a:rPr lang="ar-LB" sz="1200" i="0" dirty="0">
                <a:latin typeface="Arial"/>
                <a:ea typeface="Arial"/>
                <a:cs typeface="Arial"/>
                <a:sym typeface="Arial"/>
              </a:rPr>
              <a:t>رمزا </a:t>
            </a:r>
            <a:r>
              <a:rPr lang="ar-LB" sz="1200" b="0" i="0" dirty="0">
                <a:latin typeface="Arial"/>
                <a:ea typeface="Arial"/>
                <a:cs typeface="Arial"/>
                <a:sym typeface="Arial"/>
              </a:rPr>
              <a:t>الطفولة المبكرة والمراهقة</a:t>
            </a:r>
            <a:r>
              <a:rPr lang="ar-LB" sz="1200" i="0" dirty="0">
                <a:latin typeface="Arial"/>
                <a:ea typeface="Arial"/>
                <a:cs typeface="Arial"/>
                <a:sym typeface="Arial"/>
              </a:rPr>
              <a:t>] </a:t>
            </a:r>
            <a:r>
              <a:rPr lang="ar-LB" sz="1200" dirty="0">
                <a:effectLst/>
                <a:cs typeface="Simplified Arabic" panose="02020603050405020304" pitchFamily="18" charset="-78"/>
              </a:rPr>
              <a:t>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sz="1200" dirty="0">
                <a:effectLst/>
                <a:cs typeface="Simplified Arabic" panose="02020603050405020304" pitchFamily="18" charset="-78"/>
              </a:rPr>
              <a:t>وهو يشدد أيضًا على أهمية تقديم التدخلات النفسية الاجتماعية بتصميم يلائم طبيعة الأزمة.</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sz="1200" dirty="0">
                <a:effectLst/>
                <a:cs typeface="Simplified Arabic" panose="02020603050405020304" pitchFamily="18" charset="-78"/>
              </a:rPr>
              <a:t>على سبيل المثال، قد لا تكون الأنشطة الجماعية ممكنة خلال </a:t>
            </a:r>
            <a:r>
              <a:rPr lang="ar-LB" sz="1200" b="1" dirty="0">
                <a:effectLst/>
                <a:cs typeface="Simplified Arabic" panose="02020603050405020304" pitchFamily="18" charset="-78"/>
              </a:rPr>
              <a:t>تفشي الأمراض المعدية </a:t>
            </a:r>
            <a:r>
              <a:rPr lang="ar-LB" sz="1200" dirty="0">
                <a:effectLst/>
                <a:cs typeface="Simplified Arabic" panose="02020603050405020304" pitchFamily="18" charset="-78"/>
              </a:rPr>
              <a:t>(قد تحتاجون إلى اختيار رعاية مقرها المنزل، ورعاية من قرين إلى آخر، ورعاية بين فردَين). </a:t>
            </a:r>
            <a:r>
              <a:rPr lang="ar-LB" sz="1200" i="0" dirty="0">
                <a:latin typeface="Arial" panose="020B0604020202020204" pitchFamily="34" charset="0"/>
                <a:ea typeface="Arial"/>
                <a:cs typeface="Arial" panose="020B0604020202020204" pitchFamily="34" charset="0"/>
                <a:sym typeface="Arial"/>
              </a:rPr>
              <a:t>[← </a:t>
            </a:r>
            <a:r>
              <a:rPr lang="ar-LB" sz="1200" i="0" dirty="0">
                <a:latin typeface="Arial"/>
                <a:ea typeface="Arial"/>
                <a:cs typeface="Arial"/>
                <a:sym typeface="Arial"/>
              </a:rPr>
              <a:t>رمز تفشي الأمراض المعدية]</a:t>
            </a:r>
            <a:r>
              <a:rPr lang="ar-LB" sz="1200" dirty="0">
                <a:effectLst/>
                <a:cs typeface="Simplified Arabic" panose="02020603050405020304" pitchFamily="18" charset="-78"/>
              </a:rPr>
              <a:t>      </a:t>
            </a:r>
            <a:endParaRPr lang="ar-LB"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ar-LB" sz="1800" dirty="0">
              <a:solidFill>
                <a:srgbClr val="000000"/>
              </a:solidFill>
              <a:effectLst/>
              <a:ea typeface="Calibri" panose="020F0502020204030204" pitchFamily="34" charset="0"/>
              <a:cs typeface="Simplified Arabic" panose="02020603050405020304" pitchFamily="18" charset="-78"/>
            </a:endParaRPr>
          </a:p>
          <a:p>
            <a:pPr marL="0" marR="0" lvl="0" indent="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ar-LB" sz="1800" dirty="0">
                <a:solidFill>
                  <a:srgbClr val="000000"/>
                </a:solidFill>
                <a:effectLst/>
                <a:ea typeface="Calibri" panose="020F0502020204030204" pitchFamily="34" charset="0"/>
                <a:cs typeface="Simplified Arabic" panose="02020603050405020304" pitchFamily="18" charset="-78"/>
              </a:rPr>
              <a:t>مثلاً، </a:t>
            </a:r>
            <a:r>
              <a:rPr lang="ar-SA" sz="1800" dirty="0">
                <a:solidFill>
                  <a:srgbClr val="000000"/>
                </a:solidFill>
                <a:effectLst/>
                <a:ea typeface="Calibri" panose="020F0502020204030204" pitchFamily="34" charset="0"/>
                <a:cs typeface="Simplified Arabic" panose="02020603050405020304" pitchFamily="18" charset="-78"/>
              </a:rPr>
              <a:t>في </a:t>
            </a:r>
            <a:r>
              <a:rPr lang="ar-SA" sz="1800" b="1" dirty="0">
                <a:solidFill>
                  <a:srgbClr val="000000"/>
                </a:solidFill>
                <a:effectLst/>
                <a:ea typeface="Calibri" panose="020F0502020204030204" pitchFamily="34" charset="0"/>
                <a:cs typeface="Simplified Arabic" panose="02020603050405020304" pitchFamily="18" charset="-78"/>
              </a:rPr>
              <a:t>أوضاع اللجوء أو النزوح الداخلي</a:t>
            </a:r>
            <a:r>
              <a:rPr lang="ar-SA" sz="1800" dirty="0">
                <a:solidFill>
                  <a:srgbClr val="000000"/>
                </a:solidFill>
                <a:effectLst/>
                <a:ea typeface="Calibri" panose="020F0502020204030204" pitchFamily="34" charset="0"/>
                <a:cs typeface="Simplified Arabic" panose="02020603050405020304" pitchFamily="18" charset="-78"/>
              </a:rPr>
              <a:t>، قد تضعف الهيكليات المجتمعية </a:t>
            </a:r>
            <a:r>
              <a:rPr lang="ar-LB" sz="1800" dirty="0">
                <a:solidFill>
                  <a:srgbClr val="000000"/>
                </a:solidFill>
                <a:effectLst/>
                <a:ea typeface="Calibri" panose="020F0502020204030204" pitchFamily="34" charset="0"/>
                <a:cs typeface="Simplified Arabic" panose="02020603050405020304" pitchFamily="18" charset="-78"/>
              </a:rPr>
              <a:t>(</a:t>
            </a:r>
            <a:r>
              <a:rPr lang="ar-SA" sz="1800" dirty="0">
                <a:solidFill>
                  <a:srgbClr val="000000"/>
                </a:solidFill>
                <a:effectLst/>
                <a:ea typeface="Calibri" panose="020F0502020204030204" pitchFamily="34" charset="0"/>
                <a:cs typeface="Simplified Arabic" panose="02020603050405020304" pitchFamily="18" charset="-78"/>
              </a:rPr>
              <a:t>الحاجة إلى تشجيع التماسك المجتمعي كخطوة أولى</a:t>
            </a:r>
            <a:r>
              <a:rPr lang="ar-SY" sz="1800" dirty="0">
                <a:solidFill>
                  <a:srgbClr val="000000"/>
                </a:solidFill>
                <a:effectLst/>
                <a:ea typeface="Calibri" panose="020F0502020204030204" pitchFamily="34" charset="0"/>
                <a:cs typeface="Simplified Arabic" panose="02020603050405020304" pitchFamily="18" charset="-78"/>
              </a:rPr>
              <a:t>.</a:t>
            </a:r>
            <a:r>
              <a:rPr lang="ar-LB" sz="1800" dirty="0">
                <a:solidFill>
                  <a:srgbClr val="000000"/>
                </a:solidFill>
                <a:effectLst/>
                <a:ea typeface="Calibri" panose="020F0502020204030204" pitchFamily="34" charset="0"/>
                <a:cs typeface="Simplified Arabic" panose="02020603050405020304" pitchFamily="18" charset="-78"/>
              </a:rPr>
              <a:t>) </a:t>
            </a:r>
            <a:r>
              <a:rPr lang="ar-LB" sz="1800" i="0" dirty="0">
                <a:latin typeface="Arial" panose="020B0604020202020204" pitchFamily="34" charset="0"/>
                <a:ea typeface="Arial"/>
                <a:cs typeface="Arial" panose="020B0604020202020204" pitchFamily="34" charset="0"/>
                <a:sym typeface="Arial"/>
              </a:rPr>
              <a:t>[← </a:t>
            </a:r>
            <a:r>
              <a:rPr lang="ar-LB" sz="1800" i="0" dirty="0">
                <a:latin typeface="Arial"/>
                <a:ea typeface="Arial"/>
                <a:cs typeface="Arial"/>
                <a:sym typeface="Arial"/>
              </a:rPr>
              <a:t>رمز النزوح]</a:t>
            </a:r>
            <a:r>
              <a:rPr lang="ar-SY" sz="1800" dirty="0">
                <a:solidFill>
                  <a:srgbClr val="000000"/>
                </a:solidFill>
                <a:effectLst/>
                <a:ea typeface="Calibri" panose="020F0502020204030204" pitchFamily="34" charset="0"/>
                <a:cs typeface="Simplified Arabic" panose="02020603050405020304" pitchFamily="18" charset="-78"/>
              </a:rPr>
              <a:t> </a:t>
            </a:r>
            <a:endParaRPr lang="ar-LB" dirty="0"/>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ar-LB" sz="1200" b="1" dirty="0">
              <a:effectLst/>
              <a:cs typeface="Simplified Arabic" panose="02020603050405020304" pitchFamily="18" charset="-78"/>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LB" sz="1200" b="1" dirty="0">
                <a:effectLst/>
                <a:cs typeface="Simplified Arabic" panose="02020603050405020304" pitchFamily="18" charset="-78"/>
              </a:rPr>
              <a:t>إطلاق المناقشة: </a:t>
            </a:r>
            <a:r>
              <a:rPr lang="ar-LB" sz="1200" dirty="0">
                <a:effectLst/>
                <a:cs typeface="Simplified Arabic" panose="02020603050405020304" pitchFamily="18" charset="-78"/>
              </a:rPr>
              <a:t>ما هي المصادر الرئيسية للضيق؟</a:t>
            </a:r>
          </a:p>
          <a:p>
            <a:pPr marL="0" marR="0" algn="just" rtl="1">
              <a:lnSpc>
                <a:spcPct val="106000"/>
              </a:lnSpc>
              <a:spcBef>
                <a:spcPts val="0"/>
              </a:spcBef>
              <a:spcAft>
                <a:spcPts val="800"/>
              </a:spcAft>
            </a:pPr>
            <a:r>
              <a:rPr lang="ar-LB" sz="1000" i="0" dirty="0">
                <a:latin typeface="Arial" panose="020B0604020202020204" pitchFamily="34" charset="0"/>
                <a:ea typeface="Arial"/>
                <a:cs typeface="Arial" panose="020B0604020202020204" pitchFamily="34" charset="0"/>
                <a:sym typeface="Arial"/>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المصادر الرئيسية للضيق تشتمل على</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التعرض للأحداث الصادمة؛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وفاة أفراد العائلة أو الانفصال عنهم؛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غياب الخدمات الأساسية والمعلومات الدقيقة والأمن والسلامة؛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النزوح؛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ضعف الشبكات العائلية والمجتمعية وأنظمة الدعم.</a:t>
            </a:r>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ar-LB" sz="1200" b="0" i="1" u="none" strike="noStrike" baseline="0" dirty="0">
              <a:latin typeface="Calibri"/>
            </a:endParaRP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200" b="0" i="0" u="none" strike="noStrike" baseline="0" dirty="0">
                <a:latin typeface="Calibri"/>
              </a:rPr>
              <a:t>ينص المعيار 10 على ما يلي: </a:t>
            </a:r>
            <a:r>
              <a:rPr lang="ar-LB" sz="1200" b="0" i="1" u="none" strike="noStrike" baseline="0" dirty="0">
                <a:latin typeface="Calibri"/>
              </a:rPr>
              <a:t>"</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يختبر الأطفال ومقدمو الرعاية لهم تحسينًا للصحة العقلية والرفاه النفسي الاجتماعي.</a:t>
            </a:r>
            <a:r>
              <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endParaRPr>
          </a:p>
          <a:p>
            <a:pPr marL="0" marR="0" lvl="0" indent="0" algn="r" rtl="1">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dirty="0"/>
              <a:t>التعريف: </a:t>
            </a:r>
            <a:r>
              <a:rPr lang="ar-SA" sz="1800" dirty="0">
                <a:effectLst/>
                <a:ea typeface="Calibri" panose="020F0502020204030204" pitchFamily="34" charset="0"/>
                <a:cs typeface="Simplified Arabic" panose="02020603050405020304" pitchFamily="18" charset="-78"/>
              </a:rPr>
              <a:t>يشير مصطلح 'الصحة العقلية والدعم النفسي الاجتماعي' إلى أي نوع من أنواع الدعم الذي يهدف إلى حماية أو تعزيز الرفاه النفسي الاجتماعي ومنع أو علاج اضطرابات الصحة العقلية</a:t>
            </a:r>
            <a:r>
              <a:rPr lang="ar-SY" sz="1800" dirty="0">
                <a:effectLst/>
                <a:ea typeface="Calibri" panose="020F0502020204030204" pitchFamily="34" charset="0"/>
                <a:cs typeface="Simplified Arabic" panose="02020603050405020304" pitchFamily="18" charset="-78"/>
              </a:rPr>
              <a:t> (</a:t>
            </a:r>
            <a:r>
              <a:rPr lang="ar-SA" sz="1800" u="sng" dirty="0">
                <a:solidFill>
                  <a:srgbClr val="0563C1"/>
                </a:solidFill>
                <a:effectLst/>
                <a:ea typeface="Calibri" panose="020F0502020204030204" pitchFamily="34" charset="0"/>
                <a:cs typeface="Simplified Arabic" panose="02020603050405020304" pitchFamily="18" charset="-78"/>
                <a:hlinkClick r:id="rId3"/>
              </a:rPr>
              <a:t>المبادئ التوجيهية للجنة الدائمة المشتركة بين الوكالات بشأن الصحة العقلية والدعم النفسي الاجتماعي في حالات الطوارئ، </a:t>
            </a:r>
            <a:r>
              <a:rPr lang="ar-SA" sz="1800" dirty="0">
                <a:effectLst/>
                <a:ea typeface="Calibri" panose="020F0502020204030204" pitchFamily="34" charset="0"/>
                <a:cs typeface="Simplified Arabic" panose="02020603050405020304" pitchFamily="18" charset="-78"/>
              </a:rPr>
              <a:t> 2007، IASC</a:t>
            </a:r>
            <a:r>
              <a:rPr lang="ar-SY"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pPr>
            <a:r>
              <a:rPr lang="ar-LB" sz="1100" b="1" dirty="0">
                <a:effectLst/>
                <a:latin typeface="Calibri" panose="020F0502020204030204" pitchFamily="34" charset="0"/>
                <a:ea typeface="Calibri" panose="020F0502020204030204" pitchFamily="34" charset="0"/>
                <a:cs typeface="Simplified Arabic" panose="02020603050405020304" pitchFamily="18" charset="-78"/>
              </a:rPr>
              <a:t>رفاه الطفل (حسب المعايير الدنيا لحماية الطفل):</a:t>
            </a:r>
            <a:r>
              <a:rPr lang="ar-LB" sz="1100" dirty="0">
                <a:effectLst/>
                <a:latin typeface="Calibri" panose="020F0502020204030204" pitchFamily="34" charset="0"/>
                <a:ea typeface="Calibri" panose="020F0502020204030204" pitchFamily="34" charset="0"/>
                <a:cs typeface="Simplified Arabic" panose="02020603050405020304" pitchFamily="18" charset="-78"/>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حالة حيوية، وذاتية، وموضوعية من الصحّة الجسدية، والمعرفية، والعاطفية، والروحية، والاجتماعية، التي يكون فيها الأطفال</a:t>
            </a:r>
            <a:r>
              <a:rPr lang="ar-SY" sz="1100" dirty="0">
                <a:effectLst/>
                <a:latin typeface="Calibri" panose="020F0502020204030204" pitchFamily="34" charset="0"/>
                <a:ea typeface="Calibri" panose="020F0502020204030204" pitchFamily="34" charset="0"/>
                <a:cs typeface="Simplified Arabic" panose="02020603050405020304" pitchFamily="18" charset="-78"/>
              </a:rPr>
              <a:t>:</a:t>
            </a:r>
            <a:endParaRPr lang="ar-LB" sz="1100" dirty="0">
              <a:solidFill>
                <a:schemeClr val="dk1"/>
              </a:solidFill>
              <a:effectLst/>
              <a:latin typeface="Calibri" panose="020F0502020204030204" pitchFamily="34" charset="0"/>
              <a:ea typeface="Calibri" panose="020F0502020204030204" pitchFamily="34" charset="0"/>
              <a:cs typeface="Calibri"/>
            </a:endParaRPr>
          </a:p>
          <a:p>
            <a:pPr marL="0" marR="0" algn="just" rtl="1">
              <a:lnSpc>
                <a:spcPct val="106000"/>
              </a:lnSpc>
              <a:spcBef>
                <a:spcPts val="0"/>
              </a:spcBef>
              <a:spcAft>
                <a:spcPts val="800"/>
              </a:spcAft>
            </a:pPr>
            <a:r>
              <a:rPr lang="ar-SA" sz="1100" dirty="0">
                <a:solidFill>
                  <a:srgbClr val="000000"/>
                </a:solidFill>
                <a:effectLst/>
                <a:latin typeface="Noto Sans Symbols"/>
                <a:ea typeface="Noto Sans Symbols"/>
                <a:cs typeface="Simplified Arabic" panose="02020603050405020304" pitchFamily="18" charset="-78"/>
              </a:rPr>
              <a:t>آمنين من الإساءة، والإهمال، والاستغلال، والعنف؛</a:t>
            </a:r>
            <a:endParaRPr lang="ar-LB" sz="1100" dirty="0">
              <a:solidFill>
                <a:schemeClr val="dk1"/>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pPr>
            <a:r>
              <a:rPr lang="ar-SA" sz="1100" dirty="0">
                <a:solidFill>
                  <a:srgbClr val="000000"/>
                </a:solidFill>
                <a:effectLst/>
                <a:latin typeface="Noto Sans Symbols"/>
                <a:ea typeface="Noto Sans Symbols"/>
                <a:cs typeface="Simplified Arabic" panose="02020603050405020304" pitchFamily="18" charset="-78"/>
              </a:rPr>
              <a:t>مستوفين احتياجاتهم الأساسية، بما في ذلك البقاء والنمو؛</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pPr>
            <a:r>
              <a:rPr lang="ar-SA" sz="1100" dirty="0">
                <a:solidFill>
                  <a:srgbClr val="000000"/>
                </a:solidFill>
                <a:effectLst/>
                <a:latin typeface="Noto Sans Symbols"/>
                <a:ea typeface="Noto Sans Symbols"/>
                <a:cs typeface="Simplified Arabic" panose="02020603050405020304" pitchFamily="18" charset="-78"/>
              </a:rPr>
              <a:t>متّصلين بمقدّمي الرعاية الأساسيين، وحاصلين على رعايتهم؛</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pPr>
            <a:r>
              <a:rPr lang="ar-SA" sz="1100" dirty="0">
                <a:solidFill>
                  <a:srgbClr val="000000"/>
                </a:solidFill>
                <a:effectLst/>
                <a:latin typeface="Noto Sans Symbols"/>
                <a:ea typeface="Noto Sans Symbols"/>
                <a:cs typeface="Simplified Arabic" panose="02020603050405020304" pitchFamily="18" charset="-78"/>
              </a:rPr>
              <a:t>حاصلين على فرصة إقامة علاقات داعمة مع الأقارب، والأقران، والمعلمين، وأعضاء المجتمع المحلي، والمجتمع الأوسع؛</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pPr>
            <a:r>
              <a:rPr lang="ar-SA" sz="1100" dirty="0">
                <a:solidFill>
                  <a:srgbClr val="000000"/>
                </a:solidFill>
                <a:effectLst/>
                <a:ea typeface="Calibri" panose="020F0502020204030204" pitchFamily="34" charset="0"/>
                <a:cs typeface="Simplified Arabic" panose="02020603050405020304" pitchFamily="18" charset="-78"/>
              </a:rPr>
              <a:t>حاصلين على الفرص والعناصر اللازمة لممارسة قدرتهم على المشاركة والتأثير بحسب قدراتهم المتطورة</a:t>
            </a:r>
            <a:r>
              <a:rPr lang="ar-SY" sz="1100" dirty="0">
                <a:solidFill>
                  <a:srgbClr val="000000"/>
                </a:solidFill>
                <a:effectLst/>
                <a:ea typeface="Calibri" panose="020F0502020204030204" pitchFamily="34" charset="0"/>
                <a:cs typeface="Simplified Arabic" panose="02020603050405020304" pitchFamily="18" charset="-78"/>
              </a:rPr>
              <a:t>.</a:t>
            </a:r>
            <a:endParaRPr lang="ar-LB" sz="1100" dirty="0">
              <a:solidFill>
                <a:srgbClr val="000000"/>
              </a:solidFill>
              <a:effectLst/>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pPr>
            <a:r>
              <a:rPr lang="ar-LB" sz="1200" i="0" dirty="0">
                <a:latin typeface="Arial" panose="020B0604020202020204" pitchFamily="34" charset="0"/>
                <a:ea typeface="Arial"/>
                <a:cs typeface="Arial" panose="020B0604020202020204" pitchFamily="34" charset="0"/>
                <a:sym typeface="Arial"/>
              </a:rPr>
              <a:t>← في جميع الأحوال، ينبغي تعريف الرفاه وتكييفه وفقًا للسياق: يمكن استخدام تعريف اللجنة الدائمة المشتركة بين الوكالات أو المعايير الدنيا لحماية الطفل، لكنكم تستطيعون أيضًا استخدام إطاركم الخاص، لضمان أنه مكيف وفقًا للسياق. </a:t>
            </a: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ar-LB" dirty="0"/>
          </a:p>
          <a:p>
            <a:pPr marL="0" marR="0" algn="just" rtl="1">
              <a:lnSpc>
                <a:spcPct val="106000"/>
              </a:lnSpc>
              <a:spcBef>
                <a:spcPts val="0"/>
              </a:spcBef>
              <a:spcAft>
                <a:spcPts val="800"/>
              </a:spcAft>
              <a:buFont typeface="Arial" panose="020B0604020202020204" pitchFamily="34" charset="0"/>
              <a:buChar char="•"/>
            </a:pPr>
            <a:r>
              <a:rPr lang="ar-SA" sz="1100" dirty="0">
                <a:effectLst/>
                <a:latin typeface="Calibri" panose="020F0502020204030204" pitchFamily="34" charset="0"/>
                <a:ea typeface="Calibri" panose="020F0502020204030204" pitchFamily="34" charset="0"/>
                <a:cs typeface="Simplified Arabic" panose="02020603050405020304" pitchFamily="18" charset="-78"/>
              </a:rPr>
              <a:t>يستمر نمو وتطور الأداء المعرفي، والاجتماعي، والعاطفي لكل الأطفال بعد عمر الـ 18 سنة</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لذلك، يجب توفير وتصميم برامج الصحة العقلية والدعم النفسي الاجتماعي خصيصًا لكل الأطفال من جميع الفئات العمرية وجميع مراحل النمو كما يلي</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endParaRPr lang="ar-LB" sz="1100" b="0" dirty="0">
              <a:solidFill>
                <a:schemeClr val="dk1"/>
              </a:solidFill>
              <a:effectLst/>
              <a:latin typeface="Calibri" panose="020F0502020204030204" pitchFamily="34" charset="0"/>
              <a:ea typeface="Calibri" panose="020F0502020204030204" pitchFamily="34" charset="0"/>
              <a:cs typeface="Calibri"/>
            </a:endParaRPr>
          </a:p>
          <a:p>
            <a:pPr marL="171450" marR="0" indent="-171450" algn="just" rtl="1">
              <a:lnSpc>
                <a:spcPct val="106000"/>
              </a:lnSpc>
              <a:spcBef>
                <a:spcPts val="0"/>
              </a:spcBef>
              <a:spcAft>
                <a:spcPts val="800"/>
              </a:spcAft>
              <a:buFontTx/>
              <a:buChar char="-"/>
            </a:pPr>
            <a:r>
              <a:rPr lang="ar-SA" sz="1100" b="1" dirty="0">
                <a:solidFill>
                  <a:srgbClr val="000000"/>
                </a:solidFill>
                <a:effectLst/>
                <a:latin typeface="Noto Sans Symbols"/>
                <a:ea typeface="Noto Sans Symbols"/>
                <a:cs typeface="Simplified Arabic" panose="02020603050405020304" pitchFamily="18" charset="-78"/>
              </a:rPr>
              <a:t>قبل</a:t>
            </a:r>
            <a:r>
              <a:rPr lang="ar-SA" sz="1100" dirty="0">
                <a:solidFill>
                  <a:srgbClr val="000000"/>
                </a:solidFill>
                <a:effectLst/>
                <a:latin typeface="Noto Sans Symbols"/>
                <a:ea typeface="Noto Sans Symbols"/>
                <a:cs typeface="Simplified Arabic" panose="02020603050405020304" pitchFamily="18" charset="-78"/>
              </a:rPr>
              <a:t> </a:t>
            </a:r>
            <a:r>
              <a:rPr lang="ar-SA" sz="1100" b="1" dirty="0">
                <a:solidFill>
                  <a:srgbClr val="000000"/>
                </a:solidFill>
                <a:effectLst/>
                <a:latin typeface="Noto Sans Symbols"/>
                <a:ea typeface="Noto Sans Symbols"/>
                <a:cs typeface="Simplified Arabic" panose="02020603050405020304" pitchFamily="18" charset="-78"/>
              </a:rPr>
              <a:t>وبعد</a:t>
            </a:r>
            <a:r>
              <a:rPr lang="ar-SA" sz="1100" dirty="0">
                <a:solidFill>
                  <a:srgbClr val="000000"/>
                </a:solidFill>
                <a:effectLst/>
                <a:latin typeface="Noto Sans Symbols"/>
                <a:ea typeface="Noto Sans Symbols"/>
                <a:cs typeface="Simplified Arabic" panose="02020603050405020304" pitchFamily="18" charset="-78"/>
              </a:rPr>
              <a:t> </a:t>
            </a:r>
            <a:r>
              <a:rPr lang="ar-SA" sz="1100" b="1" dirty="0">
                <a:solidFill>
                  <a:srgbClr val="000000"/>
                </a:solidFill>
                <a:effectLst/>
                <a:latin typeface="Noto Sans Symbols"/>
                <a:ea typeface="Noto Sans Symbols"/>
                <a:cs typeface="Simplified Arabic" panose="02020603050405020304" pitchFamily="18" charset="-78"/>
              </a:rPr>
              <a:t>الولادة</a:t>
            </a:r>
            <a:r>
              <a:rPr lang="ar-SY" sz="1100" dirty="0">
                <a:solidFill>
                  <a:srgbClr val="000000"/>
                </a:solidFill>
                <a:effectLst/>
                <a:latin typeface="Noto Sans Symbols"/>
                <a:ea typeface="Noto Sans Symbols"/>
                <a:cs typeface="Simplified Arabic" panose="02020603050405020304" pitchFamily="18" charset="-78"/>
              </a:rPr>
              <a:t>: </a:t>
            </a:r>
            <a:r>
              <a:rPr lang="ar-SA" sz="1100" dirty="0">
                <a:solidFill>
                  <a:srgbClr val="000000"/>
                </a:solidFill>
                <a:effectLst/>
                <a:latin typeface="Noto Sans Symbols"/>
                <a:ea typeface="Noto Sans Symbols"/>
                <a:cs typeface="Simplified Arabic" panose="02020603050405020304" pitchFamily="18" charset="-78"/>
              </a:rPr>
              <a:t>دعم النساء الحوامل، والآباء الذين ينتظرون مواليد، والعائلات التي لديها أطفال رضع</a:t>
            </a:r>
            <a:r>
              <a:rPr lang="ar-SY" sz="1100" dirty="0">
                <a:solidFill>
                  <a:srgbClr val="000000"/>
                </a:solidFill>
                <a:effectLst/>
                <a:latin typeface="Noto Sans Symbols"/>
                <a:ea typeface="Noto Sans Symbols"/>
                <a:cs typeface="Simplified Arabic" panose="02020603050405020304" pitchFamily="18" charset="-78"/>
              </a:rPr>
              <a:t>. </a:t>
            </a:r>
            <a:endParaRPr lang="ar-LB" sz="1100" dirty="0">
              <a:solidFill>
                <a:srgbClr val="000000"/>
              </a:solidFill>
              <a:effectLst/>
              <a:latin typeface="Noto Sans Symbols"/>
              <a:ea typeface="Noto Sans Symbols"/>
              <a:cs typeface="Simplified Arabic" panose="02020603050405020304" pitchFamily="18" charset="-78"/>
            </a:endParaRPr>
          </a:p>
          <a:p>
            <a:pPr marL="171450" marR="0" indent="-171450" algn="just" rtl="1">
              <a:lnSpc>
                <a:spcPct val="106000"/>
              </a:lnSpc>
              <a:spcBef>
                <a:spcPts val="0"/>
              </a:spcBef>
              <a:spcAft>
                <a:spcPts val="800"/>
              </a:spcAft>
              <a:buFontTx/>
              <a:buChar char="-"/>
            </a:pPr>
            <a:r>
              <a:rPr lang="ar-SA" sz="1100" b="1" dirty="0">
                <a:solidFill>
                  <a:srgbClr val="000000"/>
                </a:solidFill>
                <a:effectLst/>
                <a:latin typeface="Noto Sans Symbols"/>
                <a:ea typeface="Noto Sans Symbols"/>
                <a:cs typeface="Simplified Arabic" panose="02020603050405020304" pitchFamily="18" charset="-78"/>
              </a:rPr>
              <a:t>الطفولة</a:t>
            </a:r>
            <a:r>
              <a:rPr lang="ar-SA" sz="1100" dirty="0">
                <a:solidFill>
                  <a:srgbClr val="000000"/>
                </a:solidFill>
                <a:effectLst/>
                <a:latin typeface="Noto Sans Symbols"/>
                <a:ea typeface="Noto Sans Symbols"/>
                <a:cs typeface="Simplified Arabic" panose="02020603050405020304" pitchFamily="18" charset="-78"/>
              </a:rPr>
              <a:t> </a:t>
            </a:r>
            <a:r>
              <a:rPr lang="ar-SA" sz="1100" b="1" dirty="0">
                <a:solidFill>
                  <a:srgbClr val="000000"/>
                </a:solidFill>
                <a:effectLst/>
                <a:latin typeface="Noto Sans Symbols"/>
                <a:ea typeface="Noto Sans Symbols"/>
                <a:cs typeface="Simplified Arabic" panose="02020603050405020304" pitchFamily="18" charset="-78"/>
              </a:rPr>
              <a:t>المبكرة</a:t>
            </a:r>
            <a:r>
              <a:rPr lang="ar-SY" sz="1100" dirty="0">
                <a:solidFill>
                  <a:srgbClr val="000000"/>
                </a:solidFill>
                <a:effectLst/>
                <a:latin typeface="Noto Sans Symbols"/>
                <a:ea typeface="Noto Sans Symbols"/>
                <a:cs typeface="Simplified Arabic" panose="02020603050405020304" pitchFamily="18" charset="-78"/>
              </a:rPr>
              <a:t>: </a:t>
            </a:r>
            <a:r>
              <a:rPr lang="ar-SA" sz="1100" dirty="0">
                <a:solidFill>
                  <a:srgbClr val="000000"/>
                </a:solidFill>
                <a:effectLst/>
                <a:latin typeface="Noto Sans Symbols"/>
                <a:ea typeface="Noto Sans Symbols"/>
                <a:cs typeface="Simplified Arabic" panose="02020603050405020304" pitchFamily="18" charset="-78"/>
              </a:rPr>
              <a:t>دعم نمو أدمغة الأطفال السريع، </a:t>
            </a:r>
            <a:r>
              <a:rPr lang="ar-LB" sz="1100" dirty="0">
                <a:solidFill>
                  <a:srgbClr val="000000"/>
                </a:solidFill>
                <a:effectLst/>
                <a:latin typeface="Noto Sans Symbols"/>
                <a:ea typeface="Noto Sans Symbols"/>
                <a:cs typeface="Simplified Arabic" panose="02020603050405020304" pitchFamily="18" charset="-78"/>
              </a:rPr>
              <a:t>وتعلقهم</a:t>
            </a:r>
            <a:r>
              <a:rPr lang="ar-SA" sz="1100" dirty="0">
                <a:solidFill>
                  <a:srgbClr val="000000"/>
                </a:solidFill>
                <a:effectLst/>
                <a:latin typeface="Noto Sans Symbols"/>
                <a:ea typeface="Noto Sans Symbols"/>
                <a:cs typeface="Simplified Arabic" panose="02020603050405020304" pitchFamily="18" charset="-78"/>
              </a:rPr>
              <a:t> الإيجابي </a:t>
            </a:r>
            <a:r>
              <a:rPr lang="ar-LB" sz="1100" dirty="0">
                <a:solidFill>
                  <a:srgbClr val="000000"/>
                </a:solidFill>
                <a:effectLst/>
                <a:latin typeface="Noto Sans Symbols"/>
                <a:ea typeface="Noto Sans Symbols"/>
                <a:cs typeface="Simplified Arabic" panose="02020603050405020304" pitchFamily="18" charset="-78"/>
              </a:rPr>
              <a:t>ب</a:t>
            </a:r>
            <a:r>
              <a:rPr lang="ar-SA" sz="1100" dirty="0">
                <a:solidFill>
                  <a:srgbClr val="000000"/>
                </a:solidFill>
                <a:effectLst/>
                <a:latin typeface="Noto Sans Symbols"/>
                <a:ea typeface="Noto Sans Symbols"/>
                <a:cs typeface="Simplified Arabic" panose="02020603050405020304" pitchFamily="18" charset="-78"/>
              </a:rPr>
              <a:t>مقدّمي الرعاية</a:t>
            </a:r>
            <a:r>
              <a:rPr lang="ar-SY" sz="1100" dirty="0">
                <a:solidFill>
                  <a:srgbClr val="000000"/>
                </a:solidFill>
                <a:effectLst/>
                <a:latin typeface="Noto Sans Symbols"/>
                <a:ea typeface="Noto Sans Symbols"/>
                <a:cs typeface="Simplified Arabic" panose="02020603050405020304" pitchFamily="18" charset="-78"/>
              </a:rPr>
              <a:t>. </a:t>
            </a:r>
            <a:endParaRPr lang="ar-LB" sz="1100" dirty="0">
              <a:solidFill>
                <a:srgbClr val="000000"/>
              </a:solidFill>
              <a:effectLst/>
              <a:latin typeface="Noto Sans Symbols"/>
              <a:ea typeface="Noto Sans Symbols"/>
              <a:cs typeface="Simplified Arabic" panose="02020603050405020304" pitchFamily="18" charset="-78"/>
            </a:endParaRPr>
          </a:p>
          <a:p>
            <a:pPr marL="171450" marR="0" indent="-171450" algn="just" rtl="1">
              <a:lnSpc>
                <a:spcPct val="106000"/>
              </a:lnSpc>
              <a:spcBef>
                <a:spcPts val="0"/>
              </a:spcBef>
              <a:spcAft>
                <a:spcPts val="800"/>
              </a:spcAft>
              <a:buFontTx/>
              <a:buChar char="-"/>
            </a:pPr>
            <a:r>
              <a:rPr lang="ar-SA" sz="1100" b="1" dirty="0">
                <a:solidFill>
                  <a:srgbClr val="000000"/>
                </a:solidFill>
                <a:effectLst/>
                <a:ea typeface="Calibri" panose="020F0502020204030204" pitchFamily="34" charset="0"/>
                <a:cs typeface="Simplified Arabic" panose="02020603050405020304" pitchFamily="18" charset="-78"/>
              </a:rPr>
              <a:t>الطفولة</a:t>
            </a:r>
            <a:r>
              <a:rPr lang="ar-SA" sz="1100" dirty="0">
                <a:solidFill>
                  <a:srgbClr val="000000"/>
                </a:solidFill>
                <a:effectLst/>
                <a:ea typeface="Calibri" panose="020F0502020204030204" pitchFamily="34" charset="0"/>
                <a:cs typeface="Simplified Arabic" panose="02020603050405020304" pitchFamily="18" charset="-78"/>
              </a:rPr>
              <a:t> </a:t>
            </a:r>
            <a:r>
              <a:rPr lang="ar-SA" sz="1100" b="1" dirty="0">
                <a:solidFill>
                  <a:srgbClr val="000000"/>
                </a:solidFill>
                <a:effectLst/>
                <a:ea typeface="Calibri" panose="020F0502020204030204" pitchFamily="34" charset="0"/>
                <a:cs typeface="Simplified Arabic" panose="02020603050405020304" pitchFamily="18" charset="-78"/>
              </a:rPr>
              <a:t>المتوسطة</a:t>
            </a:r>
            <a:r>
              <a:rPr lang="ar-SA" sz="1100" dirty="0">
                <a:solidFill>
                  <a:srgbClr val="000000"/>
                </a:solidFill>
                <a:effectLst/>
                <a:ea typeface="Calibri" panose="020F0502020204030204" pitchFamily="34" charset="0"/>
                <a:cs typeface="Simplified Arabic" panose="02020603050405020304" pitchFamily="18" charset="-78"/>
              </a:rPr>
              <a:t> </a:t>
            </a:r>
            <a:r>
              <a:rPr lang="ar-SA" sz="1100" b="1" dirty="0">
                <a:solidFill>
                  <a:srgbClr val="000000"/>
                </a:solidFill>
                <a:effectLst/>
                <a:ea typeface="Calibri" panose="020F0502020204030204" pitchFamily="34" charset="0"/>
                <a:cs typeface="Simplified Arabic" panose="02020603050405020304" pitchFamily="18" charset="-78"/>
              </a:rPr>
              <a:t>والمراهقة</a:t>
            </a:r>
            <a:r>
              <a:rPr lang="ar-SY" sz="1100" dirty="0">
                <a:solidFill>
                  <a:srgbClr val="000000"/>
                </a:solidFill>
                <a:effectLst/>
                <a:ea typeface="Calibri" panose="020F0502020204030204" pitchFamily="34" charset="0"/>
                <a:cs typeface="Simplified Arabic" panose="02020603050405020304" pitchFamily="18" charset="-78"/>
              </a:rPr>
              <a:t>: </a:t>
            </a:r>
            <a:r>
              <a:rPr lang="ar-SA" sz="1100" dirty="0">
                <a:solidFill>
                  <a:srgbClr val="000000"/>
                </a:solidFill>
                <a:effectLst/>
                <a:ea typeface="Calibri" panose="020F0502020204030204" pitchFamily="34" charset="0"/>
                <a:cs typeface="Simplified Arabic" panose="02020603050405020304" pitchFamily="18" charset="-78"/>
              </a:rPr>
              <a:t>دعم النمو المستمر والتغيرات الاجتماعية والعاطفية الناتجة عن المراحل الانتقالية المهمة</a:t>
            </a:r>
            <a:r>
              <a:rPr lang="ar-SY" sz="1100" dirty="0">
                <a:solidFill>
                  <a:srgbClr val="000000"/>
                </a:solidFill>
                <a:effectLst/>
                <a:ea typeface="Calibri" panose="020F0502020204030204" pitchFamily="34" charset="0"/>
                <a:cs typeface="Simplified Arabic" panose="02020603050405020304" pitchFamily="18" charset="-78"/>
              </a:rPr>
              <a:t>. </a:t>
            </a:r>
            <a:r>
              <a:rPr lang="ar-SA" sz="1100" dirty="0">
                <a:solidFill>
                  <a:srgbClr val="000000"/>
                </a:solidFill>
                <a:effectLst/>
                <a:ea typeface="Calibri" panose="020F0502020204030204" pitchFamily="34" charset="0"/>
                <a:cs typeface="Simplified Arabic" panose="02020603050405020304" pitchFamily="18" charset="-78"/>
              </a:rPr>
              <a:t>يكون المراهقون عرضة لأخطار متزايدة تتعلق بالمشاكل الاجتماعية والنفسية</a:t>
            </a:r>
            <a:r>
              <a:rPr lang="ar-SY" sz="1100" dirty="0">
                <a:solidFill>
                  <a:srgbClr val="000000"/>
                </a:solidFill>
                <a:effectLst/>
                <a:ea typeface="Calibri" panose="020F0502020204030204" pitchFamily="34" charset="0"/>
                <a:cs typeface="Simplified Arabic" panose="02020603050405020304" pitchFamily="18" charset="-78"/>
              </a:rPr>
              <a:t>. </a:t>
            </a:r>
            <a:r>
              <a:rPr lang="ar-SA" sz="1100" dirty="0">
                <a:solidFill>
                  <a:srgbClr val="000000"/>
                </a:solidFill>
                <a:effectLst/>
                <a:ea typeface="Calibri" panose="020F0502020204030204" pitchFamily="34" charset="0"/>
                <a:cs typeface="Simplified Arabic" panose="02020603050405020304" pitchFamily="18" charset="-78"/>
              </a:rPr>
              <a:t>ومن المرجح أن يؤثر الإجهاد الاجتماعي تأثيرًا غير متناسب أثناء هذه المرحلة من مراحل الحياة</a:t>
            </a:r>
            <a:r>
              <a:rPr lang="ar-SY" sz="1100" dirty="0">
                <a:solidFill>
                  <a:srgbClr val="000000"/>
                </a:solidFill>
                <a:effectLst/>
                <a:ea typeface="Calibri" panose="020F0502020204030204" pitchFamily="34" charset="0"/>
                <a:cs typeface="Simplified Arabic" panose="02020603050405020304" pitchFamily="18" charset="-78"/>
              </a:rPr>
              <a:t>. </a:t>
            </a:r>
            <a:endParaRPr lang="en-US" dirty="0"/>
          </a:p>
          <a:p>
            <a:pPr marL="0" marR="0" algn="just" rtl="1">
              <a:lnSpc>
                <a:spcPct val="106000"/>
              </a:lnSpc>
              <a:spcBef>
                <a:spcPts val="0"/>
              </a:spcBef>
              <a:spcAft>
                <a:spcPts val="800"/>
              </a:spcAft>
            </a:pP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effectLst/>
                <a:latin typeface="Calibri" panose="020F0502020204030204" pitchFamily="34" charset="0"/>
                <a:ea typeface="Calibri" panose="020F0502020204030204" pitchFamily="34" charset="0"/>
                <a:cs typeface="Simplified Arabic" panose="02020603050405020304" pitchFamily="18" charset="-78"/>
              </a:rPr>
              <a:t>يشكل مقدّمو الرعاية، والعائلات، والمجتمعات المحلّية أهم مصادر الحماية والرفاه للأطفال</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ومن شأن التدخّلات على مستوى العائلة، التي تحسّن رفاه مقدّم الرعاية وتعزز نمو الأطفال </a:t>
            </a:r>
            <a:r>
              <a:rPr lang="ar-LB" sz="1100" dirty="0">
                <a:effectLst/>
                <a:latin typeface="Calibri" panose="020F0502020204030204" pitchFamily="34" charset="0"/>
                <a:ea typeface="Calibri" panose="020F0502020204030204" pitchFamily="34" charset="0"/>
                <a:cs typeface="Simplified Arabic" panose="02020603050405020304" pitchFamily="18" charset="-78"/>
              </a:rPr>
              <a:t>السليم</a:t>
            </a:r>
            <a:r>
              <a:rPr lang="ar-SA" sz="1100" dirty="0">
                <a:effectLst/>
                <a:latin typeface="Calibri" panose="020F0502020204030204" pitchFamily="34" charset="0"/>
                <a:ea typeface="Calibri" panose="020F0502020204030204" pitchFamily="34" charset="0"/>
                <a:cs typeface="Simplified Arabic" panose="02020603050405020304" pitchFamily="18" charset="-78"/>
              </a:rPr>
              <a:t> أن </a:t>
            </a:r>
            <a:r>
              <a:rPr lang="ar-SA" sz="1100" dirty="0">
                <a:solidFill>
                  <a:srgbClr val="000000"/>
                </a:solidFill>
                <a:effectLst/>
                <a:latin typeface="Noto Sans Symbols"/>
                <a:ea typeface="Noto Sans Symbols"/>
                <a:cs typeface="Simplified Arabic" panose="02020603050405020304" pitchFamily="18" charset="-78"/>
              </a:rPr>
              <a:t>تعزز الرعاية الذاتية لمقدّم الرعاية؛ </a:t>
            </a:r>
            <a:r>
              <a:rPr lang="ar-LB" sz="1100" dirty="0">
                <a:solidFill>
                  <a:srgbClr val="000000"/>
                </a:solidFill>
                <a:effectLst/>
                <a:latin typeface="Noto Sans Symbols"/>
                <a:ea typeface="Noto Sans Symbols"/>
                <a:cs typeface="Simplified Arabic" panose="02020603050405020304" pitchFamily="18" charset="-78"/>
              </a:rPr>
              <a:t>وت</a:t>
            </a:r>
            <a:r>
              <a:rPr lang="ar-SA" sz="1100" dirty="0">
                <a:solidFill>
                  <a:srgbClr val="000000"/>
                </a:solidFill>
                <a:effectLst/>
                <a:latin typeface="Noto Sans Symbols"/>
                <a:ea typeface="Noto Sans Symbols"/>
                <a:cs typeface="Simplified Arabic" panose="02020603050405020304" pitchFamily="18" charset="-78"/>
              </a:rPr>
              <a:t>دعم التربية الوالدية الإيجابية؛ </a:t>
            </a:r>
            <a:r>
              <a:rPr lang="ar-LB" sz="1100" dirty="0">
                <a:solidFill>
                  <a:srgbClr val="000000"/>
                </a:solidFill>
                <a:effectLst/>
                <a:latin typeface="Noto Sans Symbols"/>
                <a:ea typeface="Noto Sans Symbols"/>
                <a:cs typeface="Simplified Arabic" panose="02020603050405020304" pitchFamily="18" charset="-78"/>
              </a:rPr>
              <a:t>وت</a:t>
            </a:r>
            <a:r>
              <a:rPr lang="ar-SA" sz="1100" dirty="0">
                <a:solidFill>
                  <a:srgbClr val="000000"/>
                </a:solidFill>
                <a:effectLst/>
                <a:latin typeface="Noto Sans Symbols"/>
                <a:ea typeface="Noto Sans Symbols"/>
                <a:cs typeface="Simplified Arabic" panose="02020603050405020304" pitchFamily="18" charset="-78"/>
              </a:rPr>
              <a:t>علم الأهل </a:t>
            </a:r>
            <a:r>
              <a:rPr lang="ar-LB" sz="1100" dirty="0">
                <a:solidFill>
                  <a:srgbClr val="000000"/>
                </a:solidFill>
                <a:effectLst/>
                <a:latin typeface="Noto Sans Symbols"/>
                <a:ea typeface="Noto Sans Symbols"/>
                <a:cs typeface="Simplified Arabic" panose="02020603050405020304" pitchFamily="18" charset="-78"/>
              </a:rPr>
              <a:t>كيف يدعمون</a:t>
            </a:r>
            <a:r>
              <a:rPr lang="ar-SA" sz="1100" dirty="0">
                <a:solidFill>
                  <a:srgbClr val="000000"/>
                </a:solidFill>
                <a:effectLst/>
                <a:latin typeface="Noto Sans Symbols"/>
                <a:ea typeface="Noto Sans Symbols"/>
                <a:cs typeface="Simplified Arabic" panose="02020603050405020304" pitchFamily="18" charset="-78"/>
              </a:rPr>
              <a:t> الأطفال الواقعين في ضيق؛ </a:t>
            </a:r>
            <a:r>
              <a:rPr lang="ar-LB" sz="1100" dirty="0">
                <a:solidFill>
                  <a:srgbClr val="000000"/>
                </a:solidFill>
                <a:effectLst/>
                <a:latin typeface="Noto Sans Symbols"/>
                <a:ea typeface="Noto Sans Symbols"/>
                <a:cs typeface="Simplified Arabic" panose="02020603050405020304" pitchFamily="18" charset="-78"/>
              </a:rPr>
              <a:t>و</a:t>
            </a:r>
            <a:r>
              <a:rPr lang="ar-SA" sz="1100" dirty="0">
                <a:solidFill>
                  <a:srgbClr val="000000"/>
                </a:solidFill>
                <a:effectLst/>
                <a:latin typeface="Noto Sans Symbols"/>
                <a:ea typeface="Noto Sans Symbols"/>
                <a:cs typeface="Simplified Arabic" panose="02020603050405020304" pitchFamily="18" charset="-78"/>
              </a:rPr>
              <a:t>تقوي الروابط العائلية؛</a:t>
            </a:r>
            <a:r>
              <a:rPr lang="ar-LB" sz="1100" dirty="0">
                <a:solidFill>
                  <a:srgbClr val="000000"/>
                </a:solidFill>
                <a:effectLst/>
                <a:latin typeface="Noto Sans Symbols"/>
                <a:ea typeface="Noto Sans Symbols"/>
                <a:cs typeface="Simplified Arabic" panose="02020603050405020304" pitchFamily="18" charset="-78"/>
              </a:rPr>
              <a:t> وت</a:t>
            </a:r>
            <a:r>
              <a:rPr lang="ar-SA" sz="1100" dirty="0">
                <a:solidFill>
                  <a:srgbClr val="000000"/>
                </a:solidFill>
                <a:effectLst/>
                <a:latin typeface="Noto Sans Symbols"/>
                <a:ea typeface="Noto Sans Symbols"/>
                <a:cs typeface="Simplified Arabic" panose="02020603050405020304" pitchFamily="18" charset="-78"/>
              </a:rPr>
              <a:t>دعم الاستقرار الاقتصادي</a:t>
            </a:r>
            <a:r>
              <a:rPr lang="ar-LB" sz="1100" dirty="0">
                <a:solidFill>
                  <a:srgbClr val="000000"/>
                </a:solidFill>
                <a:effectLst/>
                <a:latin typeface="Noto Sans Symbols"/>
                <a:ea typeface="Noto Sans Symbols"/>
                <a:cs typeface="Simplified Arabic" panose="02020603050405020304" pitchFamily="18" charset="-78"/>
              </a:rPr>
              <a:t>؛ و</a:t>
            </a:r>
            <a:r>
              <a:rPr lang="ar-SA" sz="1100" dirty="0">
                <a:effectLst/>
                <a:ea typeface="Calibri" panose="020F0502020204030204" pitchFamily="34" charset="0"/>
                <a:cs typeface="Simplified Arabic" panose="02020603050405020304" pitchFamily="18" charset="-78"/>
              </a:rPr>
              <a:t>تدعم الوئام الاجتماعي</a:t>
            </a:r>
            <a:r>
              <a:rPr lang="ar-LB" sz="1100" dirty="0">
                <a:effectLst/>
                <a:ea typeface="Calibri" panose="020F0502020204030204" pitchFamily="34" charset="0"/>
                <a:cs typeface="Simplified Arabic" panose="02020603050405020304" pitchFamily="18" charset="-78"/>
              </a:rPr>
              <a:t>؛</a:t>
            </a:r>
            <a:r>
              <a:rPr lang="ar-SA" sz="1100" dirty="0">
                <a:effectLst/>
                <a:ea typeface="Calibri" panose="020F0502020204030204" pitchFamily="34" charset="0"/>
                <a:cs typeface="Simplified Arabic" panose="02020603050405020304" pitchFamily="18" charset="-78"/>
              </a:rPr>
              <a:t> وتمنع الوصمة والتمييز</a:t>
            </a:r>
            <a:r>
              <a:rPr lang="ar-LB" sz="1100" dirty="0">
                <a:solidFill>
                  <a:srgbClr val="1690BF"/>
                </a:solidFill>
                <a:effectLst/>
                <a:ea typeface="Calibri" panose="020F0502020204030204" pitchFamily="34" charset="0"/>
                <a:cs typeface="Simplified Arabic" panose="02020603050405020304" pitchFamily="18" charset="-78"/>
              </a:rPr>
              <a:t>.</a:t>
            </a:r>
            <a:endParaRPr lang="en-US" dirty="0">
              <a:solidFill>
                <a:srgbClr val="1690BF"/>
              </a:solidFill>
              <a:effectLst/>
            </a:endParaRPr>
          </a:p>
          <a:p>
            <a:pPr marL="0" marR="0" algn="just" rtl="1">
              <a:lnSpc>
                <a:spcPct val="106000"/>
              </a:lnSpc>
              <a:spcBef>
                <a:spcPts val="0"/>
              </a:spcBef>
              <a:spcAft>
                <a:spcPts val="800"/>
              </a:spcAft>
            </a:pP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effectLst/>
                <a:latin typeface="Calibri" panose="020F0502020204030204" pitchFamily="34" charset="0"/>
                <a:ea typeface="Calibri" panose="020F0502020204030204" pitchFamily="34" charset="0"/>
                <a:cs typeface="Simplified Arabic" panose="02020603050405020304" pitchFamily="18" charset="-78"/>
              </a:rPr>
              <a:t>تقوم الإسعافات الأولية النفسية بوصف الاستجابة الإنسانية الداعمة الأولى، </a:t>
            </a:r>
            <a:r>
              <a:rPr lang="ar-LB" sz="1100" dirty="0">
                <a:effectLst/>
                <a:latin typeface="Calibri" panose="020F0502020204030204" pitchFamily="34" charset="0"/>
                <a:ea typeface="Calibri" panose="020F0502020204030204" pitchFamily="34" charset="0"/>
                <a:cs typeface="Simplified Arabic" panose="02020603050405020304" pitchFamily="18" charset="-78"/>
              </a:rPr>
              <a:t>ل</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مساعدة الأفراد على</a:t>
            </a:r>
            <a:r>
              <a:rPr lang="ar-LB" sz="1100" dirty="0">
                <a:effectLst/>
                <a:latin typeface="Calibri" panose="020F0502020204030204" pitchFamily="34" charset="0"/>
                <a:ea typeface="Calibri" panose="020F0502020204030204" pitchFamily="34" charset="0"/>
                <a:cs typeface="Simplified Arabic" panose="02020603050405020304" pitchFamily="18" charset="-78"/>
              </a:rPr>
              <a:t> </a:t>
            </a:r>
            <a:r>
              <a:rPr lang="ar-SA" sz="1100" dirty="0">
                <a:solidFill>
                  <a:srgbClr val="000000"/>
                </a:solidFill>
                <a:effectLst/>
                <a:latin typeface="Noto Sans Symbols"/>
                <a:ea typeface="Noto Sans Symbols"/>
                <a:cs typeface="Simplified Arabic" panose="02020603050405020304" pitchFamily="18" charset="-78"/>
              </a:rPr>
              <a:t>الشعور بالأمان، والترابط، والهدوء، والأمل؛</a:t>
            </a:r>
            <a:r>
              <a:rPr lang="ar-LB" sz="1100" dirty="0">
                <a:solidFill>
                  <a:srgbClr val="000000"/>
                </a:solidFill>
                <a:effectLst/>
                <a:latin typeface="Noto Sans Symbols"/>
                <a:ea typeface="Noto Sans Symbols"/>
                <a:cs typeface="Simplified Arabic" panose="02020603050405020304" pitchFamily="18" charset="-78"/>
              </a:rPr>
              <a:t> </a:t>
            </a:r>
            <a:r>
              <a:rPr lang="ar-SA" sz="1100" dirty="0">
                <a:solidFill>
                  <a:srgbClr val="000000"/>
                </a:solidFill>
                <a:effectLst/>
                <a:latin typeface="Noto Sans Symbols"/>
                <a:ea typeface="Noto Sans Symbols"/>
                <a:cs typeface="Simplified Arabic" panose="02020603050405020304" pitchFamily="18" charset="-78"/>
              </a:rPr>
              <a:t>الوصول إلى الدعم الاجتماعي، والجسدي، والعاطفي؛</a:t>
            </a:r>
            <a:r>
              <a:rPr lang="ar-LB" sz="1100" dirty="0">
                <a:solidFill>
                  <a:srgbClr val="000000"/>
                </a:solidFill>
                <a:effectLst/>
                <a:latin typeface="Noto Sans Symbols"/>
                <a:ea typeface="Noto Sans Symbols"/>
                <a:cs typeface="Simplified Arabic" panose="02020603050405020304" pitchFamily="18" charset="-78"/>
              </a:rPr>
              <a:t> </a:t>
            </a:r>
            <a:r>
              <a:rPr lang="ar-LB" sz="1100" dirty="0">
                <a:solidFill>
                  <a:schemeClr val="dk1"/>
                </a:solidFill>
                <a:effectLst/>
                <a:latin typeface="Noto Sans Symbols"/>
                <a:ea typeface="Noto Sans Symbols"/>
                <a:cs typeface="Simplified Arabic" panose="02020603050405020304" pitchFamily="18" charset="-78"/>
              </a:rPr>
              <a:t>و</a:t>
            </a:r>
            <a:r>
              <a:rPr lang="ar-SA" sz="1100" dirty="0">
                <a:solidFill>
                  <a:srgbClr val="000000"/>
                </a:solidFill>
                <a:effectLst/>
                <a:latin typeface="Noto Sans Symbols"/>
                <a:ea typeface="Noto Sans Symbols"/>
                <a:cs typeface="Simplified Arabic" panose="02020603050405020304" pitchFamily="18" charset="-78"/>
              </a:rPr>
              <a:t>الشعور بأنهم قادرون على مساعدة أنفسهم ومجتمعهم المحلّي</a:t>
            </a:r>
            <a:r>
              <a:rPr lang="ar-SY" sz="1100" dirty="0">
                <a:solidFill>
                  <a:srgbClr val="000000"/>
                </a:solidFill>
                <a:effectLst/>
                <a:latin typeface="Noto Sans Symbols"/>
                <a:ea typeface="Noto Sans Symbols"/>
                <a:cs typeface="Simplified Arabic" panose="02020603050405020304" pitchFamily="18" charset="-78"/>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يمكن </a:t>
            </a:r>
            <a:r>
              <a:rPr lang="ar-LB" sz="1100" dirty="0">
                <a:effectLst/>
                <a:latin typeface="Calibri" panose="020F0502020204030204" pitchFamily="34" charset="0"/>
                <a:ea typeface="Calibri" panose="020F0502020204030204" pitchFamily="34" charset="0"/>
                <a:cs typeface="Simplified Arabic" panose="02020603050405020304" pitchFamily="18" charset="-78"/>
              </a:rPr>
              <a:t>ل</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لأطفال، وأفراد المجتمع المحلّي، والعاملين في المجال الإنساني أن يتعلموا الإسعافات الأولية النفسية ويوفروها</a:t>
            </a:r>
            <a:r>
              <a:rPr lang="ar-SY" sz="1100" dirty="0">
                <a:effectLst/>
                <a:latin typeface="Calibri" panose="020F0502020204030204" pitchFamily="34" charset="0"/>
                <a:ea typeface="Calibri" panose="020F0502020204030204" pitchFamily="34" charset="0"/>
                <a:cs typeface="Simplified Arabic" panose="02020603050405020304" pitchFamily="18" charset="-78"/>
              </a:rPr>
              <a:t>.</a:t>
            </a:r>
            <a:endParaRPr lang="ar-LB" sz="1100" dirty="0">
              <a:effectLst/>
              <a:latin typeface="Calibri" panose="020F0502020204030204" pitchFamily="34" charset="0"/>
              <a:ea typeface="Calibri" panose="020F0502020204030204" pitchFamily="34" charset="0"/>
              <a:cs typeface="Calibri"/>
            </a:endParaRPr>
          </a:p>
          <a:p>
            <a:pPr marL="0" marR="0" algn="just" rtl="1">
              <a:lnSpc>
                <a:spcPct val="106000"/>
              </a:lnSpc>
              <a:spcBef>
                <a:spcPts val="0"/>
              </a:spcBef>
              <a:spcAft>
                <a:spcPts val="800"/>
              </a:spcAft>
              <a:buFont typeface="Arial" panose="020B0604020202020204" pitchFamily="34" charset="0"/>
              <a:buChar char="•"/>
            </a:pPr>
            <a:endParaRPr lang="ar-LB" sz="1100" dirty="0">
              <a:effectLst/>
              <a:latin typeface="Calibri" panose="020F0502020204030204" pitchFamily="34" charset="0"/>
              <a:ea typeface="Calibri" panose="020F0502020204030204" pitchFamily="34" charset="0"/>
              <a:cs typeface="Calibri"/>
            </a:endParaRPr>
          </a:p>
          <a:p>
            <a:pPr marL="0" marR="0" algn="just" rtl="1">
              <a:lnSpc>
                <a:spcPct val="106000"/>
              </a:lnSpc>
              <a:spcBef>
                <a:spcPts val="0"/>
              </a:spcBef>
              <a:spcAft>
                <a:spcPts val="800"/>
              </a:spcAft>
              <a:buFont typeface="Arial" panose="020B0604020202020204" pitchFamily="34" charset="0"/>
              <a:buChar char="•"/>
            </a:pPr>
            <a:r>
              <a:rPr lang="ar-SA" sz="1800" dirty="0">
                <a:effectLst/>
                <a:ea typeface="Calibri" panose="020F0502020204030204" pitchFamily="34" charset="0"/>
                <a:cs typeface="Simplified Arabic" panose="02020603050405020304" pitchFamily="18" charset="-78"/>
              </a:rPr>
              <a:t>تعتبر الخدمات المتخصصة ضرورية لأعضاء المجموعات السكانية المتضررة الذين يُظهرون حالات صحية عقلية أكثر شدة أو تعقيدًا</a:t>
            </a:r>
            <a:r>
              <a:rPr lang="ar-LB"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في حال توفر موظفين مؤهلين يتمّ الإشراف عليهم، يمكن تقديم الخدمات المتخصصة كجزء من برنامج حماية الطفل</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أمّا في حال لم تكن الخدمات المتخصصة متوفرة، فيجب أن تقدمها الجهات الفاعلة في مجال حماية الطفل من خلال إدارة الحالات والتدخلات البديلة</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مثل دعم تقوية العائلة والدعم على مستوى المجتمع المحلّي</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التي يمكن أن تمنع المزيد من الأذى لرفاه الأطفال ومقدّمي الرعاية</a:t>
            </a:r>
            <a:r>
              <a:rPr lang="ar-LB"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  </a:t>
            </a:r>
            <a:endParaRPr lang="en-US" dirty="0"/>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rtl="1"/>
            <a:r>
              <a:rPr lang="ar-LB" dirty="0">
                <a:effectLst/>
                <a:latin typeface="Arial" panose="020B0604020202020204" pitchFamily="34" charset="0"/>
              </a:rPr>
              <a:t>يستند هذا المعيار إلى وثيقة "الضوابط الإرشادية للصحة العقلية والدعم النفس-اجتماعي في حالات الطوارئ"، الصادرة عن اللجنة الدائمة المشتركة بين الوكالات، التي توفر إطارًا عامًا للصحة العقلية والدعم النفس-اجتماعي.</a:t>
            </a:r>
          </a:p>
          <a:p>
            <a:pPr algn="r" rtl="1"/>
            <a:r>
              <a:rPr lang="ar-LB" dirty="0">
                <a:effectLst/>
                <a:latin typeface="Arial" panose="020B0604020202020204" pitchFamily="34" charset="0"/>
              </a:rPr>
              <a:t>وهي تدعو إلى إنشاء نظام متعدد المستويات من أشكال الدعم المتكاملة التي تفي باحتياجات مختلف الجماعات.</a:t>
            </a:r>
          </a:p>
          <a:p>
            <a:pPr algn="r" rtl="1"/>
            <a:endParaRPr lang="ar-LB" dirty="0">
              <a:effectLst/>
              <a:latin typeface="Arial" panose="020B0604020202020204" pitchFamily="34" charset="0"/>
            </a:endParaRPr>
          </a:p>
          <a:p>
            <a:pPr algn="r" rtl="1"/>
            <a:r>
              <a:rPr lang="ar-LB" b="1" dirty="0">
                <a:effectLst/>
                <a:latin typeface="Arial" panose="020B0604020202020204" pitchFamily="34" charset="0"/>
              </a:rPr>
              <a:t>الأمن والخدمات الأساسية: </a:t>
            </a:r>
          </a:p>
          <a:p>
            <a:pPr algn="r" rtl="1">
              <a:buFont typeface="Arial" panose="020B0604020202020204" pitchFamily="34" charset="0"/>
              <a:buChar char="•"/>
            </a:pPr>
            <a:r>
              <a:rPr lang="ar-LB" dirty="0">
                <a:effectLst/>
                <a:latin typeface="Arial" panose="020B0604020202020204" pitchFamily="34" charset="0"/>
              </a:rPr>
              <a:t>المجموعة: ينبغي حماية الحياة الكريمة لجميع الأشخاص من خلال نشر الأمن (أو استعادته)، وسلامة الحكم، وتوفير الخدمات التي تلبي الاحتياجات الأساسية المادية</a:t>
            </a:r>
          </a:p>
          <a:p>
            <a:pPr algn="r" rtl="1">
              <a:buFont typeface="Arial" panose="020B0604020202020204" pitchFamily="34" charset="0"/>
              <a:buChar char="•"/>
            </a:pPr>
            <a:r>
              <a:rPr lang="ar-LB" dirty="0">
                <a:effectLst/>
                <a:latin typeface="Arial" panose="020B0604020202020204" pitchFamily="34" charset="0"/>
              </a:rPr>
              <a:t>الدعم: توفير الخدمات الرئيسية المتعددة القطاعات والأمن بأساليب تشاركية آمنة ومناسبة للمجتمع، الذي يحفظ كرامة ورفاه جميع الأطفال وأفراد المجتمع المحلي.</a:t>
            </a:r>
          </a:p>
          <a:p>
            <a:pPr marL="228600" indent="0" algn="r" rtl="1">
              <a:buFont typeface="Arial" panose="020B0604020202020204" pitchFamily="34" charset="0"/>
              <a:buNone/>
            </a:pPr>
            <a:r>
              <a:rPr lang="ar-LB" b="1" dirty="0">
                <a:effectLst/>
                <a:latin typeface="Arial" panose="020B0604020202020204" pitchFamily="34" charset="0"/>
              </a:rPr>
              <a:t>المساعدات العائلية والمجتمعية: </a:t>
            </a:r>
          </a:p>
          <a:p>
            <a:pPr marL="400050" indent="-171450" algn="r" rtl="1">
              <a:buFont typeface="Arial" panose="020B0604020202020204" pitchFamily="34" charset="0"/>
              <a:buChar char="•"/>
            </a:pPr>
            <a:r>
              <a:rPr lang="ar-LB" dirty="0">
                <a:effectLst/>
                <a:latin typeface="Arial" panose="020B0604020202020204" pitchFamily="34" charset="0"/>
              </a:rPr>
              <a:t>المجموعة: مجموعة أصغر من الناس ستتمكن من المحافظة على معافاتها النفس-اجتماعية والصحة العقلية إذا تيسر لها أن تحظى بمساعدة في الوصول إلى الدعم المجتمعي والعائلي الأساسي</a:t>
            </a:r>
          </a:p>
          <a:p>
            <a:pPr marL="400050" indent="-171450" algn="r" rtl="1">
              <a:buFont typeface="Arial" panose="020B0604020202020204" pitchFamily="34" charset="0"/>
              <a:buChar char="•"/>
            </a:pPr>
            <a:r>
              <a:rPr lang="ar-LB" dirty="0">
                <a:effectLst/>
                <a:latin typeface="Arial" panose="020B0604020202020204" pitchFamily="34" charset="0"/>
              </a:rPr>
              <a:t>الدعم: الأنشطة الدامجة (يوفرها عادة مقدمو الخدمات المجتمعية) التي تدعم التعافي، والمرونة، والصحة العقلية والرفاه النفس-اجتماعي للأطفال، والعائلات، والمجتمعات المحلية. </a:t>
            </a:r>
          </a:p>
          <a:p>
            <a:pPr marL="228600" indent="0" algn="r" rtl="1">
              <a:buFont typeface="Arial" panose="020B0604020202020204" pitchFamily="34" charset="0"/>
              <a:buNone/>
            </a:pPr>
            <a:r>
              <a:rPr lang="ar-LB" b="1" dirty="0">
                <a:effectLst/>
                <a:latin typeface="Arial" panose="020B0604020202020204" pitchFamily="34" charset="0"/>
              </a:rPr>
              <a:t>المساعدات المركزة غير التخصصية:</a:t>
            </a:r>
          </a:p>
          <a:p>
            <a:pPr marL="400050" indent="-171450" algn="r" rtl="1">
              <a:buFont typeface="Arial" panose="020B0604020202020204" pitchFamily="34" charset="0"/>
              <a:buChar char="•"/>
            </a:pPr>
            <a:r>
              <a:rPr lang="ar-LB" dirty="0">
                <a:effectLst/>
                <a:latin typeface="Arial" panose="020B0604020202020204" pitchFamily="34" charset="0"/>
              </a:rPr>
              <a:t>المجموعة: مجموعة أصغر بعد من السابقة تحتاج إلى تدخلات فردية أو عائلية أو جماعية أكثر تركيزًا، من أشخاص مدربين يعملون تحت إشراف غيرهم (ربما لم يحصلوا على تدريب طويل لسنوات عدة في مجال الرعاية التخصصية)</a:t>
            </a:r>
          </a:p>
          <a:p>
            <a:pPr marL="400050" indent="-171450" algn="r" rtl="1">
              <a:buFont typeface="Arial" panose="020B0604020202020204" pitchFamily="34" charset="0"/>
              <a:buChar char="•"/>
            </a:pPr>
            <a:r>
              <a:rPr lang="ar-LB" dirty="0">
                <a:effectLst/>
                <a:latin typeface="Arial" panose="020B0604020202020204" pitchFamily="34" charset="0"/>
              </a:rPr>
              <a:t>الدعم: أنشطة مستهدفة ذات هيكلية واضحة يوفرها عاملون مدربون يعملون تحت إشراف غيرهم (لا يكونون عادة اختصاصيين في الصحة العقلية) للأطفال أو العائلات أو الجماعات، ممن يعانون من اضطراب في الصحة العقلية أو الضيق المستمر.  </a:t>
            </a:r>
          </a:p>
          <a:p>
            <a:pPr marL="228600" indent="0" algn="r" rtl="1">
              <a:buFont typeface="Arial" panose="020B0604020202020204" pitchFamily="34" charset="0"/>
              <a:buNone/>
            </a:pPr>
            <a:r>
              <a:rPr lang="ar-LB" b="1" dirty="0">
                <a:effectLst/>
                <a:latin typeface="Arial" panose="020B0604020202020204" pitchFamily="34" charset="0"/>
              </a:rPr>
              <a:t>الخدمات التخصصية:</a:t>
            </a:r>
          </a:p>
          <a:p>
            <a:pPr marL="400050" indent="-171450" algn="r" rtl="1">
              <a:buFont typeface="Arial" panose="020B0604020202020204" pitchFamily="34" charset="0"/>
              <a:buChar char="•"/>
            </a:pPr>
            <a:r>
              <a:rPr lang="ar-LB">
                <a:effectLst/>
                <a:latin typeface="Arial" panose="020B0604020202020204" pitchFamily="34" charset="0"/>
              </a:rPr>
              <a:t>المجموعة: </a:t>
            </a:r>
            <a:r>
              <a:rPr lang="ar-LB" dirty="0">
                <a:effectLst/>
                <a:latin typeface="Arial" panose="020B0604020202020204" pitchFamily="34" charset="0"/>
              </a:rPr>
              <a:t>قمة الهرم تمثل الأشخاص الذين يعانون برغم عناصر الدعم المذكورة في المستويات الأخرى، والذين يحتاجون إلى مساعدة خاصة، مثل الرعاية النفسية والنفسانية.</a:t>
            </a:r>
          </a:p>
          <a:p>
            <a:pPr marL="400050" indent="-171450" algn="r" rtl="1">
              <a:buFont typeface="Arial" panose="020B0604020202020204" pitchFamily="34" charset="0"/>
              <a:buChar char="•"/>
            </a:pPr>
            <a:r>
              <a:rPr lang="ar-LB" dirty="0">
                <a:effectLst/>
                <a:latin typeface="Arial" panose="020B0604020202020204" pitchFamily="34" charset="0"/>
              </a:rPr>
              <a:t>الدعم: خدمات يوفرها اختصاصيون سريريون في الصحة العقلية ومحترفون في الخدمات الاجتماعية، للأشخاص الذين يعانون من اضطرابات شديدة في الصحة العقلية أو أشكال الضيق التي تتجاوز نطاق خدمات الرعاية الاجتماعية والصحية العامة.     </a:t>
            </a:r>
          </a:p>
          <a:p>
            <a:pPr marL="228600" indent="0" algn="r" rtl="1">
              <a:buFont typeface="Arial" panose="020B0604020202020204" pitchFamily="34" charset="0"/>
              <a:buNone/>
            </a:pPr>
            <a:endParaRPr lang="en-US" dirty="0">
              <a:effectLst/>
              <a:latin typeface="Arial" panose="020B0604020202020204" pitchFamily="34" charset="0"/>
            </a:endParaRP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47256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بحسب الوقت المتاح لكم في التيسير، فكّروا في أن تضيفوا هنا أمثلة من المنطقة/البلد/الاستجابة، عن برامج تستوفي المعايير.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يمكن أن تكون هذه مسودّة شريحة تستطيعون تحديثها أو إلغاءها عند الضرورة.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لكلّ مثال، يمكنكم أن تضيفوا:</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جملة قصيرة، مختصرة، رئيسية تعريفية بشأن</a:t>
            </a:r>
            <a:r>
              <a:rPr lang="ar-LB" dirty="0"/>
              <a:t> برنامج/مشروع محدد يستخدم المعيار 10</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أضيفوا أسماء المنظمات والشركاء المشاركين معكم</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أضيفوا الدروس المستفادة العملية، والإجراءات </a:t>
            </a:r>
            <a:r>
              <a:rPr lang="ar-LB" sz="1200" b="0" i="0" u="none" strike="noStrike" cap="none" dirty="0">
                <a:solidFill>
                  <a:schemeClr val="dk1"/>
                </a:solidFill>
                <a:effectLst/>
                <a:latin typeface="Calibri"/>
                <a:ea typeface="Calibri"/>
                <a:cs typeface="Calibri"/>
                <a:sym typeface="Calibri"/>
              </a:rPr>
              <a:t>أ</a:t>
            </a:r>
            <a:r>
              <a:rPr lang="ar-SA" sz="1200" b="0" i="0" u="none" strike="noStrike" cap="none" dirty="0">
                <a:solidFill>
                  <a:schemeClr val="dk1"/>
                </a:solidFill>
                <a:effectLst/>
                <a:latin typeface="Calibri"/>
                <a:ea typeface="Calibri"/>
                <a:cs typeface="Calibri"/>
                <a:sym typeface="Calibri"/>
              </a:rPr>
              <a:t>و</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الرسالة أو الأرقام</a:t>
            </a:r>
            <a:r>
              <a:rPr lang="ar-LB" sz="1200" b="0" i="0" u="none" strike="noStrike" cap="none" dirty="0">
                <a:solidFill>
                  <a:schemeClr val="dk1"/>
                </a:solidFill>
                <a:effectLst/>
                <a:latin typeface="Calibri"/>
                <a:ea typeface="Calibri"/>
                <a:cs typeface="Calibri"/>
                <a:sym typeface="Calibri"/>
              </a:rPr>
              <a:t> الأساسية</a:t>
            </a:r>
            <a:r>
              <a:rPr lang="ar-SA" sz="1200" b="0" i="0" u="none" strike="noStrike" cap="none" dirty="0">
                <a:solidFill>
                  <a:schemeClr val="dk1"/>
                </a:solidFill>
                <a:effectLst/>
                <a:latin typeface="Calibri"/>
                <a:ea typeface="Calibri"/>
                <a:cs typeface="Calibri"/>
                <a:sym typeface="Calibri"/>
              </a:rPr>
              <a:t>، التي تثير اهتمام </a:t>
            </a:r>
            <a:r>
              <a:rPr lang="ar-LB" sz="1200" b="0" i="0" u="none" strike="noStrike" cap="none" dirty="0">
                <a:solidFill>
                  <a:schemeClr val="dk1"/>
                </a:solidFill>
                <a:effectLst/>
                <a:latin typeface="Calibri"/>
                <a:ea typeface="Calibri"/>
                <a:cs typeface="Calibri"/>
                <a:sym typeface="Calibri"/>
              </a:rPr>
              <a:t>المشاركين معكم </a:t>
            </a: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أمّا الخيار الآخر، في حال أتيح لكم مجال تيسير </a:t>
            </a:r>
            <a:r>
              <a:rPr lang="ar-LB" sz="1200" b="0" i="0" u="none" strike="noStrike" cap="none" dirty="0">
                <a:solidFill>
                  <a:schemeClr val="dk1"/>
                </a:solidFill>
                <a:effectLst/>
                <a:latin typeface="Calibri"/>
                <a:ea typeface="Calibri"/>
                <a:cs typeface="Calibri"/>
                <a:sym typeface="Calibri"/>
              </a:rPr>
              <a:t>أوسع</a:t>
            </a:r>
            <a:r>
              <a:rPr lang="ar-SA" sz="1200" b="0" i="0" u="none" strike="noStrike" cap="none" dirty="0">
                <a:solidFill>
                  <a:schemeClr val="dk1"/>
                </a:solidFill>
                <a:effectLst/>
                <a:latin typeface="Calibri"/>
                <a:ea typeface="Calibri"/>
                <a:cs typeface="Calibri"/>
                <a:sym typeface="Calibri"/>
              </a:rPr>
              <a:t> (وأيضًا بحسب مجموعتكم)، فهو ملء هذه الشريحة بطريقة تفاعلية خلال الجلسة.</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في هذه الحال، يمكنكم أن:</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توزّعوا مجموعتكم ضمن مجموعتَين أو 3 مجموعات أصغر،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تتيحوا ل</a:t>
            </a:r>
            <a:r>
              <a:rPr lang="ar-SA" sz="1200" b="0" i="0" u="none" strike="noStrike" cap="none" dirty="0">
                <a:solidFill>
                  <a:schemeClr val="dk1"/>
                </a:solidFill>
                <a:effectLst/>
                <a:latin typeface="Calibri"/>
                <a:ea typeface="Calibri"/>
                <a:cs typeface="Calibri"/>
                <a:sym typeface="Calibri"/>
              </a:rPr>
              <a:t>لمشاركين 15-20 دقيقية ليحضّروا عرضًا قصيرًا عن مثال من المنطقة/البلد/الاستجابة لبرنامج يستوفي المعيار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تطلبوا من المجموعات أن تقدّم أمثلتها في الجلسة العامّة، وتناقشوا/ تقارنوا الدروس المستفادة منها.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إذا كنتم سترسلون هذا العرض إلى المشاركين بعد التدريب، يمكنكم أن تملأوا هذه الشريحة، كي تحفظوا سجلاّت عن العروض.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1" i="0" u="none" strike="noStrike" cap="none" dirty="0">
                <a:solidFill>
                  <a:schemeClr val="dk1"/>
                </a:solidFill>
                <a:effectLst/>
                <a:latin typeface="Calibri"/>
                <a:ea typeface="Calibri"/>
                <a:cs typeface="Calibri"/>
                <a:sym typeface="Calibri"/>
              </a:rPr>
              <a:t>نصيحة: </a:t>
            </a:r>
            <a:r>
              <a:rPr lang="ar-SA" sz="1200" b="0" i="0" u="none" strike="noStrike" cap="none" dirty="0">
                <a:solidFill>
                  <a:schemeClr val="dk1"/>
                </a:solidFill>
                <a:effectLst/>
                <a:latin typeface="Calibri"/>
                <a:ea typeface="Calibri"/>
                <a:cs typeface="Calibri"/>
                <a:sym typeface="Calibri"/>
              </a:rPr>
              <a:t>يمكنكم أن تستخدموا </a:t>
            </a:r>
            <a:r>
              <a:rPr lang="en-US" sz="1200" b="0" i="0" u="none" strike="noStrike" cap="none" dirty="0">
                <a:solidFill>
                  <a:schemeClr val="dk1"/>
                </a:solidFill>
                <a:effectLst/>
                <a:latin typeface="Calibri"/>
                <a:ea typeface="Calibri"/>
                <a:cs typeface="Calibri"/>
                <a:sym typeface="Calibri"/>
              </a:rPr>
              <a:t>https://thenounproject.com</a:t>
            </a:r>
            <a:r>
              <a:rPr lang="ar-SA" sz="1200" b="0" i="0" u="none" strike="noStrike" cap="none" dirty="0">
                <a:solidFill>
                  <a:schemeClr val="dk1"/>
                </a:solidFill>
                <a:effectLst/>
                <a:latin typeface="Calibri"/>
                <a:ea typeface="Calibri"/>
                <a:cs typeface="Calibri"/>
                <a:sym typeface="Calibri"/>
              </a:rPr>
              <a:t>/ للحصول على خرائط مماثلة. </a:t>
            </a:r>
            <a:endParaRPr lang="ar" b="0" i="1" u="none"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 في حال استطعتم أن تقدّموا المعلومات من الإنترنت عبر العاكس، نقترح عليكم أن تساعدوا المشاركين في الوصول إلى الموقع وأن تروهم إيّاه] </a:t>
            </a:r>
            <a:r>
              <a:rPr lang="ar-SA" u="sng" dirty="0"/>
              <a:t> </a:t>
            </a:r>
          </a:p>
          <a:p>
            <a:pPr marL="0" marR="0" lvl="0" indent="0" algn="r" rtl="1">
              <a:lnSpc>
                <a:spcPct val="100000"/>
              </a:lnSpc>
              <a:spcBef>
                <a:spcPts val="0"/>
              </a:spcBef>
              <a:spcAft>
                <a:spcPts val="0"/>
              </a:spcAft>
              <a:buClr>
                <a:schemeClr val="dk1"/>
              </a:buClr>
              <a:buSzPts val="1200"/>
              <a:buFont typeface="Calibri"/>
              <a:buNone/>
            </a:pPr>
            <a:endParaRPr lang="ar-SA" u="sng" dirty="0"/>
          </a:p>
          <a:p>
            <a:pPr marL="0" marR="0" lvl="0" indent="0" algn="r" rtl="1">
              <a:lnSpc>
                <a:spcPct val="100000"/>
              </a:lnSpc>
              <a:spcBef>
                <a:spcPts val="0"/>
              </a:spcBef>
              <a:spcAft>
                <a:spcPts val="0"/>
              </a:spcAft>
              <a:buClr>
                <a:schemeClr val="dk1"/>
              </a:buClr>
              <a:buSzPts val="1200"/>
              <a:buFont typeface="Calibri"/>
              <a:buNone/>
            </a:pPr>
            <a:r>
              <a:rPr lang="ar-SA" b="1" u="none" dirty="0"/>
              <a:t>شراكة المعايير الإنسانية:</a:t>
            </a:r>
          </a:p>
          <a:p>
            <a:pPr marL="0" marR="0" lvl="0" indent="0" algn="r" rtl="1">
              <a:lnSpc>
                <a:spcPct val="100000"/>
              </a:lnSpc>
              <a:spcBef>
                <a:spcPts val="0"/>
              </a:spcBef>
              <a:spcAft>
                <a:spcPts val="0"/>
              </a:spcAft>
              <a:buClr>
                <a:schemeClr val="dk1"/>
              </a:buClr>
              <a:buSzPts val="1200"/>
              <a:buFont typeface="Calibri"/>
              <a:buNone/>
            </a:pPr>
            <a:r>
              <a:rPr lang="ar-SA" u="sng" dirty="0"/>
              <a:t>1. الدليل على الإنترنت</a:t>
            </a:r>
          </a:p>
          <a:p>
            <a:pPr marL="0" lvl="0" indent="0" algn="r" rtl="1">
              <a:spcBef>
                <a:spcPts val="0"/>
              </a:spcBef>
              <a:spcAft>
                <a:spcPts val="0"/>
              </a:spcAft>
              <a:buNone/>
            </a:pPr>
            <a:r>
              <a:rPr lang="ar-SA" u="sng" dirty="0"/>
              <a:t>2. تطبيق شراكة المعايير الإنسانية   </a:t>
            </a:r>
            <a:endParaRPr lang="ar-SA" dirty="0"/>
          </a:p>
          <a:p>
            <a:pPr marL="0" lvl="0" indent="0" algn="r" rtl="1">
              <a:spcBef>
                <a:spcPts val="0"/>
              </a:spcBef>
              <a:spcAft>
                <a:spcPts val="0"/>
              </a:spcAft>
              <a:buNone/>
            </a:pPr>
            <a:r>
              <a:rPr lang="ar-SA" dirty="0"/>
              <a:t>- هو ثاني أكثر تطبيق شعبية على الموقع بعد تطبيق اسفير</a:t>
            </a:r>
          </a:p>
          <a:p>
            <a:pPr marL="0" lvl="0" indent="0" algn="r" rtl="1">
              <a:spcBef>
                <a:spcPts val="0"/>
              </a:spcBef>
              <a:spcAft>
                <a:spcPts val="0"/>
              </a:spcAft>
              <a:buNone/>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u="none" dirty="0"/>
              <a:t>صفحة المعايير الدنيا لحماية الطفل:</a:t>
            </a: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u="sng" dirty="0"/>
              <a:t>1. الدليل التفاعلي </a:t>
            </a:r>
            <a:r>
              <a:rPr lang="ar-SA" dirty="0"/>
              <a:t>- أهم مورد لدينا.</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a:t>2. </a:t>
            </a:r>
            <a:r>
              <a:rPr lang="ar-SA" u="sng" dirty="0"/>
              <a:t>الملخّص </a:t>
            </a:r>
            <a:r>
              <a:rPr lang="ar-SA" dirty="0"/>
              <a:t>يتألّف من 32 صفحة فقط، وهذا يعني أنّه مكثّف جدًا ولكن، يمكن استخدامه للتعريف بفكرة المعايير الدنيا أو لإطلاق مناقشات حول حماية الطفل مع زملاء حكوميين أو عاملين آخرين في المجال الإنساني من دون إغراقهم في معلومات الدليل الهائل الحجم.  </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dirty="0"/>
              <a:t>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نسخة </a:t>
            </a:r>
            <a:r>
              <a:rPr lang="en-US" u="sng" dirty="0"/>
              <a:t>PDF</a:t>
            </a:r>
            <a:r>
              <a:rPr lang="en-US" dirty="0"/>
              <a:t> </a:t>
            </a:r>
            <a:r>
              <a:rPr lang="ar-SA" dirty="0"/>
              <a:t>وجميع المواد المتوفّرة يمكن تنزيلها إذا أراد المشاركون طباعة أجزاء فقط من المعايير الدنيا لحماية الطفل، على 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يتضمّن </a:t>
            </a:r>
            <a:r>
              <a:rPr lang="ar-SA" u="sng" dirty="0"/>
              <a:t>ملف مواد الإحاطة الخاصّة بـ«المقدّمة إلى المعايير الدنيا لحماية الطفل» </a:t>
            </a:r>
            <a:r>
              <a:rPr lang="ar-SA" dirty="0"/>
              <a:t>هذه الشرائح وملاحظات التيسير، بالإضافة إلى مقدّمة للتوزيع تتألّف من صفحتَين.</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معرض للمعايير مع </a:t>
            </a:r>
            <a:r>
              <a:rPr lang="ar-SA" u="sng" dirty="0"/>
              <a:t>رسومات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اكتشفوا </a:t>
            </a:r>
            <a:r>
              <a:rPr lang="ar-SA" sz="1200" u="sng" dirty="0"/>
              <a:t>الدورة التدريبية الإلكترونية المجانية على المعايير الدنيا لحماية الطفل</a:t>
            </a:r>
            <a:r>
              <a:rPr lang="ar-SA" sz="1200" dirty="0"/>
              <a:t> مع مجموعة من الوحدات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أفلام فيديو على قناة يوتيوب الخاصّة بالتحالف </a:t>
            </a:r>
          </a:p>
          <a:p>
            <a:pPr marL="0" marR="0" lvl="0" indent="0" algn="r" rtl="1">
              <a:lnSpc>
                <a:spcPct val="100000"/>
              </a:lnSpc>
              <a:spcBef>
                <a:spcPts val="0"/>
              </a:spcBef>
              <a:spcAft>
                <a:spcPts val="0"/>
              </a:spcAft>
              <a:buClr>
                <a:schemeClr val="dk1"/>
              </a:buClr>
              <a:buSzPts val="1200"/>
              <a:buFont typeface="Calibri"/>
              <a:buNone/>
            </a:pPr>
            <a:endParaRPr lang="ar-SA" dirty="0"/>
          </a:p>
          <a:p>
            <a:pPr marL="0" lvl="0" indent="0" algn="r" rtl="1">
              <a:spcBef>
                <a:spcPts val="0"/>
              </a:spcBef>
              <a:spcAft>
                <a:spcPts val="0"/>
              </a:spcAft>
              <a:buNone/>
            </a:pPr>
            <a:r>
              <a:rPr lang="ar-SA" dirty="0"/>
              <a:t>اسألوا: ماذا ينبغي أن تكون خطواتنا التالية كفريق/وكالة/فرد؟ </a:t>
            </a:r>
          </a:p>
          <a:p>
            <a:pPr marL="0" lvl="0" indent="0" algn="r" rtl="1">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(قد تحدّدون موعدًا للقاء أطول لاستيعاب التغييرات ووضع خطّة؛ أو تطلبون من الزملاء عرض بعض المعايير الجديدة/المراجعة وانعكاساتها على البرنامج؛ أو تنظّمون دورة تدريبية؛ أو تطلبون موعدًا من الإدارة العليا لمناقشة المساءلة أمام الأطفال، إلخ) </a:t>
            </a:r>
            <a:r>
              <a:rPr lang="ar-SA" dirty="0"/>
              <a:t> </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sz="1200" b="0" i="0" u="none" strike="noStrike" cap="none" dirty="0">
              <a:solidFill>
                <a:schemeClr val="dk1"/>
              </a:solidFill>
              <a:effectLst/>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a:t>
            </a:r>
            <a:r>
              <a:rPr lang="ar-SA" sz="1200" b="0" i="0" u="sng" strike="noStrike" cap="none" dirty="0">
                <a:solidFill>
                  <a:schemeClr val="dk1"/>
                </a:solidFill>
                <a:effectLst/>
                <a:latin typeface="Calibri"/>
                <a:ea typeface="Calibri"/>
                <a:cs typeface="Calibri"/>
                <a:sym typeface="Calibri"/>
              </a:rPr>
              <a:t> نسخ مطبوعة</a:t>
            </a:r>
            <a:r>
              <a:rPr lang="ar-SA" sz="1200" b="0" i="0" u="none" strike="noStrike" cap="none" dirty="0">
                <a:solidFill>
                  <a:schemeClr val="dk1"/>
                </a:solidFill>
                <a:effectLst/>
                <a:latin typeface="Calibri"/>
                <a:ea typeface="Calibri"/>
                <a:cs typeface="Calibri"/>
                <a:sym typeface="Calibri"/>
              </a:rPr>
              <a:t>: ثمّة مخزون صغير من النسخ المطبوعة من الدليل والملخّص لدى التحالف العالمي في جنيف، لكّننا نشجّع البلدان والمناطق على طباعة وإدارة نسخها الخاصة محلّيًا. يتمّ هذا عادة من خلال هيكلية التنسيق المشتركة بين الوكالات. عند الطلب، يستطيع التحالف تشارك نسخة </a:t>
            </a:r>
            <a:r>
              <a:rPr lang="en-US" sz="1200" b="0" i="0" u="none" strike="noStrike" cap="none" dirty="0">
                <a:solidFill>
                  <a:schemeClr val="dk1"/>
                </a:solidFill>
                <a:effectLst/>
                <a:latin typeface="Calibri"/>
                <a:ea typeface="Calibri"/>
                <a:cs typeface="Calibri"/>
                <a:sym typeface="Calibri"/>
              </a:rPr>
              <a:t>PDF </a:t>
            </a:r>
            <a:r>
              <a:rPr lang="ar-SA" sz="1200" b="0" i="0" u="none" strike="noStrike" cap="none" dirty="0">
                <a:solidFill>
                  <a:schemeClr val="dk1"/>
                </a:solidFill>
                <a:effectLst/>
                <a:latin typeface="Calibri"/>
                <a:ea typeface="Calibri"/>
                <a:cs typeface="Calibri"/>
                <a:sym typeface="Calibri"/>
              </a:rPr>
              <a:t>جاهزة للطباعة معكم.]</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dirty="0"/>
          </a:p>
          <a:p>
            <a:pPr marL="0" marR="0" lvl="0" indent="0" algn="r" rtl="1">
              <a:lnSpc>
                <a:spcPct val="100000"/>
              </a:lnSpc>
              <a:spcBef>
                <a:spcPts val="0"/>
              </a:spcBef>
              <a:spcAft>
                <a:spcPts val="0"/>
              </a:spcAft>
              <a:buClr>
                <a:schemeClr val="dk1"/>
              </a:buClr>
              <a:buSzPts val="1200"/>
              <a:buFont typeface="Calibri"/>
              <a:buNone/>
            </a:pPr>
            <a:r>
              <a:rPr lang="ar-SA" dirty="0"/>
              <a:t>شكرًا جزيلاً على لقائكم بنا وبدء استكشافكم المعايير الدنيا لحماية الطفل. سوف أتابع معكم مسألة الخطوات التالية التي ناقشناها. فهذا هو الأساس: إنّ دليل المعايير الدنيا لحماية الطفل هو هدية تستمر في العطاء كلّ مرّة تفتحونها!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634197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4" name="Imagen 3">
            <a:extLst>
              <a:ext uri="{FF2B5EF4-FFF2-40B4-BE49-F238E27FC236}">
                <a16:creationId xmlns:a16="http://schemas.microsoft.com/office/drawing/2014/main" id="{EE5BFC14-494A-EA1F-CC9C-540BF190E11F}"/>
              </a:ext>
            </a:extLst>
          </p:cNvPr>
          <p:cNvPicPr>
            <a:picLocks noChangeAspect="1"/>
          </p:cNvPicPr>
          <p:nvPr userDrawn="1"/>
        </p:nvPicPr>
        <p:blipFill>
          <a:blip r:embed="rId3"/>
          <a:srcRect/>
          <a:stretch/>
        </p:blipFill>
        <p:spPr>
          <a:xfrm>
            <a:off x="8163775" y="5540654"/>
            <a:ext cx="3499408" cy="1103472"/>
          </a:xfrm>
          <a:prstGeom prst="rect">
            <a:avLst/>
          </a:prstGeom>
        </p:spPr>
      </p:pic>
    </p:spTree>
    <p:extLst>
      <p:ext uri="{BB962C8B-B14F-4D97-AF65-F5344CB8AC3E}">
        <p14:creationId xmlns:p14="http://schemas.microsoft.com/office/powerpoint/2010/main" val="2342520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3341256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402747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3128037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3" r:id="rId20"/>
    <p:sldLayoutId id="214748368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7.jpeg"/><Relationship Id="rId4" Type="http://schemas.openxmlformats.org/officeDocument/2006/relationships/image" Target="../media/image26.gif"/></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rtlCol="1">
            <a:normAutofit/>
          </a:bodyPr>
          <a:lstStyle/>
          <a:p>
            <a:pPr algn="ctr" rtl="1"/>
            <a:r>
              <a:rPr lang="ar-LB" sz="3200">
                <a:effectLst>
                  <a:outerShdw blurRad="38100" dist="38100" dir="2700000" algn="tl">
                    <a:srgbClr val="000000">
                      <a:alpha val="43137"/>
                    </a:srgbClr>
                  </a:outerShdw>
                </a:effectLst>
              </a:rPr>
              <a:t>شرائح العرض</a:t>
            </a:r>
            <a:endParaRPr lang="ar" sz="3200" dirty="0">
              <a:effectLst>
                <a:outerShdw blurRad="38100" dist="38100" dir="2700000" algn="tl">
                  <a:srgbClr val="000000">
                    <a:alpha val="43137"/>
                  </a:srgbClr>
                </a:outerShdw>
              </a:effectLst>
            </a:endParaRP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rtlCol="1" anchor="t" anchorCtr="0">
            <a:spAutoFit/>
          </a:bodyPr>
          <a:lstStyle/>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المعايير الدنيا لحماية الطفل في العمل الإنساني </a:t>
            </a:r>
            <a:endParaRPr sz="4800" b="0" dirty="0">
              <a:solidFill>
                <a:schemeClr val="bg1">
                  <a:lumMod val="65000"/>
                </a:schemeClr>
              </a:solidFill>
              <a:latin typeface="Calibri"/>
              <a:cs typeface="Calibri"/>
              <a:sym typeface="Arial"/>
            </a:endParaRPr>
          </a:p>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97632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9372600" cy="1325563"/>
          </a:xfrm>
        </p:spPr>
        <p:txBody>
          <a:bodyPr rtlCol="1"/>
          <a:lstStyle/>
          <a:p>
            <a:pPr algn="r" rtl="1"/>
            <a:r>
              <a:rPr lang="ar" dirty="0">
                <a:solidFill>
                  <a:schemeClr val="accent1">
                    <a:lumMod val="75000"/>
                  </a:schemeClr>
                </a:solidFill>
              </a:rPr>
              <a:t>الهدف من المعايير</a:t>
            </a:r>
            <a:br>
              <a:rPr lang="en-US" dirty="0"/>
            </a:br>
            <a:endParaRPr lang="fr-FR" dirty="0"/>
          </a:p>
        </p:txBody>
      </p:sp>
      <p:sp>
        <p:nvSpPr>
          <p:cNvPr id="260" name="Google Shape;260;p5"/>
          <p:cNvSpPr txBox="1">
            <a:spLocks noGrp="1"/>
          </p:cNvSpPr>
          <p:nvPr>
            <p:ph idx="4294967295"/>
          </p:nvPr>
        </p:nvSpPr>
        <p:spPr>
          <a:xfrm>
            <a:off x="3523797" y="2055812"/>
            <a:ext cx="7830003" cy="3705427"/>
          </a:xfrm>
          <a:prstGeom prst="rect">
            <a:avLst/>
          </a:prstGeom>
          <a:noFill/>
          <a:ln>
            <a:noFill/>
          </a:ln>
        </p:spPr>
        <p:txBody>
          <a:bodyPr spcFirstLastPara="1" wrap="square" lIns="91425" tIns="45700" rIns="91425" bIns="45700" rtlCol="1" anchor="t" anchorCtr="0">
            <a:normAutofit fontScale="92500" lnSpcReduction="10000"/>
          </a:bodyPr>
          <a:lstStyle/>
          <a:p>
            <a:pPr marL="228600" lvl="0" indent="-228600" algn="r" rtl="1">
              <a:lnSpc>
                <a:spcPct val="90000"/>
              </a:lnSpc>
              <a:spcBef>
                <a:spcPts val="0"/>
              </a:spcBef>
              <a:spcAft>
                <a:spcPts val="0"/>
              </a:spcAft>
              <a:buSzPts val="2800"/>
              <a:buChar char="●"/>
            </a:pPr>
            <a:r>
              <a:rPr lang="ar" dirty="0">
                <a:solidFill>
                  <a:schemeClr val="bg2"/>
                </a:solidFill>
              </a:rPr>
              <a:t>وثيقة مرجعية لحماية الطفل في العمل الإنساني</a:t>
            </a:r>
            <a:endParaRPr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أداة تعاونية، مشتركة بين الوكالات</a:t>
            </a:r>
            <a:endParaRPr sz="2600"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تتماشى مع المعيار الإنساني الأساسي</a:t>
            </a:r>
            <a:endParaRPr sz="2600" dirty="0">
              <a:solidFill>
                <a:schemeClr val="bg2"/>
              </a:solidFill>
            </a:endParaRPr>
          </a:p>
          <a:p>
            <a:pPr marL="228600" lvl="0" indent="-228600" algn="r" rtl="1">
              <a:spcBef>
                <a:spcPts val="0"/>
              </a:spcBef>
              <a:buChar char="●"/>
            </a:pPr>
            <a:r>
              <a:rPr lang="ar-LB" sz="2600" dirty="0">
                <a:solidFill>
                  <a:schemeClr val="bg2"/>
                </a:solidFill>
              </a:rPr>
              <a:t>التكييف وفقاً للسياق لتسهيل التبنّي المحلي</a:t>
            </a:r>
          </a:p>
          <a:p>
            <a:pPr marL="0" lvl="0" indent="0" algn="r" rtl="1">
              <a:spcBef>
                <a:spcPts val="1000"/>
              </a:spcBef>
              <a:spcAft>
                <a:spcPts val="0"/>
              </a:spcAft>
              <a:buNone/>
            </a:pPr>
            <a:endParaRPr sz="2600" dirty="0">
              <a:solidFill>
                <a:schemeClr val="bg2"/>
              </a:solidFill>
            </a:endParaRPr>
          </a:p>
          <a:p>
            <a:pPr marL="228600" lvl="0" indent="-228600" algn="r" rtl="1">
              <a:spcBef>
                <a:spcPts val="1000"/>
              </a:spcBef>
              <a:spcAft>
                <a:spcPts val="0"/>
              </a:spcAft>
              <a:buSzPts val="2800"/>
              <a:buChar char="●"/>
            </a:pPr>
            <a:r>
              <a:rPr lang="ar" sz="2600" dirty="0">
                <a:solidFill>
                  <a:schemeClr val="bg2"/>
                </a:solidFill>
              </a:rPr>
              <a:t>الغرض:</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الجودة والمساءلة</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a:t>
            </a:r>
            <a:r>
              <a:rPr lang="ar-LB" sz="2600" dirty="0">
                <a:solidFill>
                  <a:schemeClr val="bg2"/>
                </a:solidFill>
              </a:rPr>
              <a:t>تأثير</a:t>
            </a:r>
            <a:r>
              <a:rPr lang="ar" sz="2600" dirty="0">
                <a:solidFill>
                  <a:schemeClr val="bg2"/>
                </a:solidFill>
              </a:rPr>
              <a:t> على حماية الأطفال ورفاههم</a:t>
            </a:r>
            <a:endParaRPr lang="ar-LB" sz="2600" dirty="0">
              <a:solidFill>
                <a:schemeClr val="bg2"/>
              </a:solidFill>
            </a:endParaRPr>
          </a:p>
          <a:p>
            <a:pPr marL="444500" lvl="1" indent="0" algn="r" rtl="1">
              <a:spcBef>
                <a:spcPts val="0"/>
              </a:spcBef>
              <a:spcAft>
                <a:spcPts val="0"/>
              </a:spcAft>
              <a:buSzPts val="2600"/>
              <a:buNone/>
            </a:pPr>
            <a:endParaRPr lang="ar-LB" sz="2600" dirty="0">
              <a:solidFill>
                <a:schemeClr val="bg2"/>
              </a:solidFill>
            </a:endParaRPr>
          </a:p>
          <a:p>
            <a:pPr marL="444500" lvl="1" indent="0" algn="r" rtl="1">
              <a:spcBef>
                <a:spcPts val="0"/>
              </a:spcBef>
              <a:spcAft>
                <a:spcPts val="0"/>
              </a:spcAft>
              <a:buSzPts val="2600"/>
              <a:buNone/>
            </a:pPr>
            <a:r>
              <a:rPr lang="ar-LB" sz="2600" dirty="0">
                <a:solidFill>
                  <a:schemeClr val="bg2"/>
                </a:solidFill>
              </a:rPr>
              <a:t>تهدف االمعايير الدنيا لحماية الطفل إلى تفعيل حقوق الأطفال في ممارسة الاستجابة الإنسانية. </a:t>
            </a:r>
          </a:p>
          <a:p>
            <a:pPr marL="444500" lvl="1" indent="0" algn="r" rtl="1">
              <a:spcBef>
                <a:spcPts val="0"/>
              </a:spcBef>
              <a:spcAft>
                <a:spcPts val="0"/>
              </a:spcAft>
              <a:buSzPts val="2600"/>
              <a:buNone/>
            </a:pPr>
            <a:endParaRPr dirty="0">
              <a:solidFill>
                <a:schemeClr val="bg2"/>
              </a:solidFill>
            </a:endParaRPr>
          </a:p>
          <a:p>
            <a:pPr marL="228600" lvl="0" indent="-50800" algn="r" rtl="1">
              <a:lnSpc>
                <a:spcPct val="90000"/>
              </a:lnSpc>
              <a:spcBef>
                <a:spcPts val="1000"/>
              </a:spcBef>
              <a:spcAft>
                <a:spcPts val="0"/>
              </a:spcAft>
              <a:buClr>
                <a:schemeClr val="accent1"/>
              </a:buClr>
              <a:buSzPts val="2800"/>
              <a:buNone/>
            </a:pPr>
            <a:endParaRPr dirty="0">
              <a:solidFill>
                <a:schemeClr val="bg2"/>
              </a:solidFill>
            </a:endParaRPr>
          </a:p>
        </p:txBody>
      </p:sp>
      <p:pic>
        <p:nvPicPr>
          <p:cNvPr id="263" name="Google Shape;263;p5"/>
          <p:cNvPicPr preferRelativeResize="0"/>
          <p:nvPr/>
        </p:nvPicPr>
        <p:blipFill>
          <a:blip r:embed="rId3"/>
          <a:srcRect/>
          <a:stretch/>
        </p:blipFill>
        <p:spPr>
          <a:xfrm>
            <a:off x="10358053" y="-31531"/>
            <a:ext cx="1686693" cy="1771650"/>
          </a:xfrm>
          <a:prstGeom prst="rect">
            <a:avLst/>
          </a:prstGeom>
          <a:noFill/>
          <a:ln>
            <a:noFill/>
          </a:ln>
        </p:spPr>
      </p:pic>
      <p:pic>
        <p:nvPicPr>
          <p:cNvPr id="3" name="Picture 2">
            <a:extLst>
              <a:ext uri="{FF2B5EF4-FFF2-40B4-BE49-F238E27FC236}">
                <a16:creationId xmlns:a16="http://schemas.microsoft.com/office/drawing/2014/main" id="{E809AA1E-4F95-4E06-8FB2-31D908BE3B5E}"/>
              </a:ext>
            </a:extLst>
          </p:cNvPr>
          <p:cNvPicPr>
            <a:picLocks noChangeAspect="1"/>
          </p:cNvPicPr>
          <p:nvPr/>
        </p:nvPicPr>
        <p:blipFill>
          <a:blip r:embed="rId4"/>
          <a:srcRect/>
          <a:stretch/>
        </p:blipFill>
        <p:spPr>
          <a:xfrm>
            <a:off x="586632" y="1373213"/>
            <a:ext cx="2588829" cy="35767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10058400" y="1646791"/>
            <a:ext cx="2133600" cy="707886"/>
          </a:xfrm>
          <a:prstGeom prst="rect">
            <a:avLst/>
          </a:prstGeom>
          <a:noFill/>
        </p:spPr>
        <p:txBody>
          <a:bodyPr wrap="square" rtlCol="1">
            <a:spAutoFit/>
          </a:bodyPr>
          <a:lstStyle/>
          <a:p>
            <a:pPr rtl="1"/>
            <a:r>
              <a:rPr lang="ar" sz="4000" dirty="0"/>
              <a:t>لمحة عامّة</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4024992" y="774501"/>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1" anchor="ctr"/>
          <a:lstStyle/>
          <a:p>
            <a:pPr algn="ctr" rtl="1"/>
            <a:endParaRPr lang="fr-FR"/>
          </a:p>
        </p:txBody>
      </p:sp>
      <p:pic>
        <p:nvPicPr>
          <p:cNvPr id="3" name="Picture 2">
            <a:extLst>
              <a:ext uri="{FF2B5EF4-FFF2-40B4-BE49-F238E27FC236}">
                <a16:creationId xmlns:a16="http://schemas.microsoft.com/office/drawing/2014/main" id="{6D0E1A00-240A-48DD-9F85-9A6BB4C6DE89}"/>
              </a:ext>
            </a:extLst>
          </p:cNvPr>
          <p:cNvPicPr>
            <a:picLocks noChangeAspect="1"/>
          </p:cNvPicPr>
          <p:nvPr/>
        </p:nvPicPr>
        <p:blipFill>
          <a:blip r:embed="rId3"/>
          <a:stretch>
            <a:fillRect/>
          </a:stretch>
        </p:blipFill>
        <p:spPr>
          <a:xfrm>
            <a:off x="926181" y="0"/>
            <a:ext cx="9132219" cy="6083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accent3"/>
              </a:buClr>
              <a:buSzPts val="3200"/>
              <a:buFont typeface="Helvetica Neue"/>
              <a:buNone/>
            </a:pPr>
            <a:r>
              <a:rPr lang="ar-LB" dirty="0"/>
              <a:t>مقدمة عامة عن المعيار </a:t>
            </a:r>
            <a:r>
              <a:rPr lang="en-US" dirty="0"/>
              <a:t>10</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838200" y="1503555"/>
            <a:ext cx="9608127" cy="3796154"/>
          </a:xfrm>
          <a:prstGeom prst="rect">
            <a:avLst/>
          </a:prstGeom>
          <a:no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lgn="r" rtl="1">
              <a:spcBef>
                <a:spcPts val="0"/>
              </a:spcBef>
              <a:buClr>
                <a:schemeClr val="accent3"/>
              </a:buClr>
            </a:pPr>
            <a:r>
              <a:rPr lang="ar-LB" dirty="0">
                <a:solidFill>
                  <a:schemeClr val="bg2"/>
                </a:solidFill>
                <a:latin typeface="Helvetica Neue" panose="020B0604020202020204" charset="0"/>
              </a:rPr>
              <a:t>هو جزء من الركيزة 2 المتعلقة بمخاطر حماية الطفل</a:t>
            </a:r>
          </a:p>
          <a:p>
            <a:pPr marL="342900" indent="-342900" algn="r" rtl="1">
              <a:spcBef>
                <a:spcPts val="0"/>
              </a:spcBef>
              <a:buClr>
                <a:schemeClr val="accent3"/>
              </a:buClr>
            </a:pPr>
            <a:endParaRPr lang="ar-LB" dirty="0">
              <a:solidFill>
                <a:schemeClr val="bg2"/>
              </a:solidFill>
              <a:latin typeface="Helvetica Neue" panose="020B0604020202020204" charset="0"/>
            </a:endParaRPr>
          </a:p>
          <a:p>
            <a:pPr marL="342900" indent="-342900" algn="r" rtl="1">
              <a:spcBef>
                <a:spcPts val="0"/>
              </a:spcBef>
              <a:buClr>
                <a:schemeClr val="accent3"/>
              </a:buClr>
            </a:pPr>
            <a:r>
              <a:rPr lang="ar-LB" dirty="0">
                <a:solidFill>
                  <a:schemeClr val="bg2"/>
                </a:solidFill>
                <a:latin typeface="Helvetica Neue" panose="020B0604020202020204" charset="0"/>
              </a:rPr>
              <a:t>الخطر = طبيعة ومدى الأخطار + قابلية التعرض للأذى – المرونة</a:t>
            </a:r>
          </a:p>
          <a:p>
            <a:pPr marL="342900" indent="-342900" algn="r" rtl="1">
              <a:spcBef>
                <a:spcPts val="0"/>
              </a:spcBef>
              <a:buClr>
                <a:schemeClr val="accent3"/>
              </a:buClr>
            </a:pPr>
            <a:endParaRPr lang="ar-LB" dirty="0">
              <a:solidFill>
                <a:schemeClr val="bg2"/>
              </a:solidFill>
              <a:latin typeface="Helvetica Neue" panose="020B0604020202020204" charset="0"/>
            </a:endParaRPr>
          </a:p>
          <a:p>
            <a:pPr marL="0" indent="0" algn="r" rtl="1">
              <a:spcBef>
                <a:spcPts val="0"/>
              </a:spcBef>
              <a:buClr>
                <a:schemeClr val="accent3"/>
              </a:buClr>
              <a:buNone/>
            </a:pPr>
            <a:endParaRPr lang="ar-LB" dirty="0">
              <a:solidFill>
                <a:schemeClr val="bg2"/>
              </a:solidFill>
              <a:latin typeface="Helvetica Neue" panose="020B0604020202020204" charset="0"/>
            </a:endParaRPr>
          </a:p>
          <a:p>
            <a:pPr algn="r" rtl="1"/>
            <a:r>
              <a:rPr lang="ar-LB" dirty="0">
                <a:solidFill>
                  <a:schemeClr val="bg2"/>
                </a:solidFill>
                <a:latin typeface="Helvetica Neue" panose="020B0604020202020204" charset="0"/>
              </a:rPr>
              <a:t>المعاناة النفسية والاضطرابات الاجتماعية </a:t>
            </a:r>
          </a:p>
          <a:p>
            <a:pPr algn="r" rtl="1"/>
            <a:r>
              <a:rPr lang="ar-LB" dirty="0">
                <a:solidFill>
                  <a:schemeClr val="bg2"/>
                </a:solidFill>
                <a:latin typeface="Helvetica Neue" panose="020B0604020202020204" charset="0"/>
              </a:rPr>
              <a:t>الحد من/تقليل الضيق</a:t>
            </a:r>
          </a:p>
          <a:p>
            <a:pPr algn="r" rtl="1"/>
            <a:r>
              <a:rPr lang="ar-LB" dirty="0">
                <a:solidFill>
                  <a:schemeClr val="bg2"/>
                </a:solidFill>
                <a:latin typeface="Helvetica Neue" panose="020B0604020202020204" charset="0"/>
              </a:rPr>
              <a:t>عمليات الدعم على مستوى المجتمع المحلي والعائلة</a:t>
            </a:r>
          </a:p>
          <a:p>
            <a:pPr algn="r" rtl="1"/>
            <a:r>
              <a:rPr lang="ar-LB" dirty="0">
                <a:solidFill>
                  <a:schemeClr val="bg2"/>
                </a:solidFill>
                <a:latin typeface="Helvetica Neue" panose="020B0604020202020204" charset="0"/>
              </a:rPr>
              <a:t>في جميع الفئات العمرية ومراحل نمو الطفل</a:t>
            </a:r>
          </a:p>
          <a:p>
            <a:pPr algn="r" rtl="1"/>
            <a:endParaRPr lang="ar-LB" dirty="0">
              <a:solidFill>
                <a:schemeClr val="bg2"/>
              </a:solidFill>
              <a:latin typeface="Helvetica Neue" panose="020B0604020202020204" charset="0"/>
            </a:endParaRPr>
          </a:p>
          <a:p>
            <a:pPr algn="r" rtl="1"/>
            <a:r>
              <a:rPr lang="ar-LB" dirty="0">
                <a:solidFill>
                  <a:schemeClr val="bg2"/>
                </a:solidFill>
                <a:latin typeface="Helvetica Neue" panose="020B0604020202020204" charset="0"/>
              </a:rPr>
              <a:t>يعتمد على السياق</a:t>
            </a:r>
            <a:endParaRPr lang="en-US" dirty="0">
              <a:solidFill>
                <a:schemeClr val="bg2"/>
              </a:solidFill>
              <a:latin typeface="Helvetica Neue" panose="020B0604020202020204" charset="0"/>
            </a:endParaRPr>
          </a:p>
        </p:txBody>
      </p:sp>
      <p:sp>
        <p:nvSpPr>
          <p:cNvPr id="8" name="ZoneTexte 7">
            <a:extLst>
              <a:ext uri="{FF2B5EF4-FFF2-40B4-BE49-F238E27FC236}">
                <a16:creationId xmlns:a16="http://schemas.microsoft.com/office/drawing/2014/main" id="{0EC33DF6-2955-4AAC-A461-4F75DED12DAE}"/>
              </a:ext>
            </a:extLst>
          </p:cNvPr>
          <p:cNvSpPr txBox="1"/>
          <p:nvPr/>
        </p:nvSpPr>
        <p:spPr>
          <a:xfrm>
            <a:off x="6552900" y="6110285"/>
            <a:ext cx="4322432" cy="954107"/>
          </a:xfrm>
          <a:prstGeom prst="rect">
            <a:avLst/>
          </a:prstGeom>
          <a:noFill/>
        </p:spPr>
        <p:txBody>
          <a:bodyPr wrap="square">
            <a:spAutoFit/>
          </a:bodyPr>
          <a:lstStyle/>
          <a:p>
            <a:pPr algn="r" rtl="1"/>
            <a:r>
              <a:rPr lang="ar-LB" sz="2800" dirty="0">
                <a:latin typeface="Ink Free" panose="03080402000500000000" pitchFamily="66" charset="0"/>
              </a:rPr>
              <a:t>ما هي المصادر </a:t>
            </a:r>
            <a:r>
              <a:rPr lang="ar-LB" sz="2800">
                <a:latin typeface="Ink Free" panose="03080402000500000000" pitchFamily="66" charset="0"/>
              </a:rPr>
              <a:t>الرئيسية للضيق</a:t>
            </a:r>
            <a:r>
              <a:rPr lang="ar-LB" sz="2800" dirty="0">
                <a:latin typeface="Ink Free" panose="03080402000500000000" pitchFamily="66" charset="0"/>
              </a:rPr>
              <a:t>؟ </a:t>
            </a:r>
            <a:endParaRPr lang="fr-FR" sz="2800" dirty="0">
              <a:latin typeface="Ink Free" panose="03080402000500000000" pitchFamily="66" charset="0"/>
            </a:endParaRPr>
          </a:p>
          <a:p>
            <a:pPr algn="r"/>
            <a:r>
              <a:rPr lang="en-US" sz="2800" dirty="0">
                <a:latin typeface="Ink Free" panose="03080402000500000000" pitchFamily="66" charset="0"/>
              </a:rPr>
              <a:t> </a:t>
            </a:r>
          </a:p>
        </p:txBody>
      </p:sp>
      <p:grpSp>
        <p:nvGrpSpPr>
          <p:cNvPr id="9" name="Groupe 8">
            <a:extLst>
              <a:ext uri="{FF2B5EF4-FFF2-40B4-BE49-F238E27FC236}">
                <a16:creationId xmlns:a16="http://schemas.microsoft.com/office/drawing/2014/main" id="{4AAED79B-10AC-41F7-B6E5-3A310716D70E}"/>
              </a:ext>
            </a:extLst>
          </p:cNvPr>
          <p:cNvGrpSpPr/>
          <p:nvPr/>
        </p:nvGrpSpPr>
        <p:grpSpPr>
          <a:xfrm rot="1415781">
            <a:off x="11045341" y="5394281"/>
            <a:ext cx="979340" cy="1040548"/>
            <a:chOff x="10883591" y="5571442"/>
            <a:chExt cx="979340" cy="1040548"/>
          </a:xfrm>
        </p:grpSpPr>
        <p:pic>
          <p:nvPicPr>
            <p:cNvPr id="10" name="Image 9">
              <a:extLst>
                <a:ext uri="{FF2B5EF4-FFF2-40B4-BE49-F238E27FC236}">
                  <a16:creationId xmlns:a16="http://schemas.microsoft.com/office/drawing/2014/main" id="{A701B369-6B50-4B8D-8819-2643674A294B}"/>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24168B0-A07E-44EC-8EBF-C33744EF31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23" name="Image 22">
            <a:extLst>
              <a:ext uri="{FF2B5EF4-FFF2-40B4-BE49-F238E27FC236}">
                <a16:creationId xmlns:a16="http://schemas.microsoft.com/office/drawing/2014/main" id="{DE698756-00C0-4459-8C27-39A45B8BE669}"/>
              </a:ext>
            </a:extLst>
          </p:cNvPr>
          <p:cNvPicPr>
            <a:picLocks noChangeAspect="1"/>
          </p:cNvPicPr>
          <p:nvPr/>
        </p:nvPicPr>
        <p:blipFill>
          <a:blip r:embed="rId6"/>
          <a:stretch>
            <a:fillRect/>
          </a:stretch>
        </p:blipFill>
        <p:spPr>
          <a:xfrm>
            <a:off x="7196353" y="5335396"/>
            <a:ext cx="691106" cy="657117"/>
          </a:xfrm>
          <a:prstGeom prst="rect">
            <a:avLst/>
          </a:prstGeom>
        </p:spPr>
      </p:pic>
      <p:pic>
        <p:nvPicPr>
          <p:cNvPr id="24" name="Image 23">
            <a:extLst>
              <a:ext uri="{FF2B5EF4-FFF2-40B4-BE49-F238E27FC236}">
                <a16:creationId xmlns:a16="http://schemas.microsoft.com/office/drawing/2014/main" id="{7A91FD92-8787-4474-BC6F-98D998D65DC9}"/>
              </a:ext>
            </a:extLst>
          </p:cNvPr>
          <p:cNvPicPr>
            <a:picLocks noChangeAspect="1"/>
          </p:cNvPicPr>
          <p:nvPr/>
        </p:nvPicPr>
        <p:blipFill>
          <a:blip r:embed="rId7"/>
          <a:stretch>
            <a:fillRect/>
          </a:stretch>
        </p:blipFill>
        <p:spPr>
          <a:xfrm>
            <a:off x="8061896" y="5183632"/>
            <a:ext cx="870623" cy="884226"/>
          </a:xfrm>
          <a:prstGeom prst="rect">
            <a:avLst/>
          </a:prstGeom>
        </p:spPr>
      </p:pic>
      <p:pic>
        <p:nvPicPr>
          <p:cNvPr id="25" name="Google Shape;349;ge222077659_0_0" descr="Screen Shot 2019-10-08 at 5.14.02 PM.png">
            <a:extLst>
              <a:ext uri="{FF2B5EF4-FFF2-40B4-BE49-F238E27FC236}">
                <a16:creationId xmlns:a16="http://schemas.microsoft.com/office/drawing/2014/main" id="{2C620C85-E698-499E-890E-602902A5DA53}"/>
              </a:ext>
            </a:extLst>
          </p:cNvPr>
          <p:cNvPicPr preferRelativeResize="0"/>
          <p:nvPr/>
        </p:nvPicPr>
        <p:blipFill rotWithShape="1">
          <a:blip r:embed="rId8">
            <a:alphaModFix/>
          </a:blip>
          <a:srcRect/>
          <a:stretch/>
        </p:blipFill>
        <p:spPr>
          <a:xfrm>
            <a:off x="2361658" y="3812485"/>
            <a:ext cx="904852" cy="838503"/>
          </a:xfrm>
          <a:prstGeom prst="rect">
            <a:avLst/>
          </a:prstGeom>
          <a:noFill/>
          <a:ln>
            <a:noFill/>
          </a:ln>
        </p:spPr>
      </p:pic>
      <p:pic>
        <p:nvPicPr>
          <p:cNvPr id="26" name="Google Shape;352;ge222077659_0_0" descr="Screen Shot 2019-10-08 at 5.13.49 PM.png">
            <a:extLst>
              <a:ext uri="{FF2B5EF4-FFF2-40B4-BE49-F238E27FC236}">
                <a16:creationId xmlns:a16="http://schemas.microsoft.com/office/drawing/2014/main" id="{C201E01B-C2E9-4BBB-8DD6-02FD590843ED}"/>
              </a:ext>
            </a:extLst>
          </p:cNvPr>
          <p:cNvPicPr preferRelativeResize="0"/>
          <p:nvPr/>
        </p:nvPicPr>
        <p:blipFill rotWithShape="1">
          <a:blip r:embed="rId9">
            <a:alphaModFix/>
          </a:blip>
          <a:srcRect/>
          <a:stretch/>
        </p:blipFill>
        <p:spPr>
          <a:xfrm>
            <a:off x="3545173" y="3812485"/>
            <a:ext cx="1244795" cy="838503"/>
          </a:xfrm>
          <a:prstGeom prst="rect">
            <a:avLst/>
          </a:prstGeom>
          <a:noFill/>
          <a:ln>
            <a:noFill/>
          </a:ln>
        </p:spPr>
      </p:pic>
      <p:pic>
        <p:nvPicPr>
          <p:cNvPr id="13" name="Picture 12">
            <a:extLst>
              <a:ext uri="{FF2B5EF4-FFF2-40B4-BE49-F238E27FC236}">
                <a16:creationId xmlns:a16="http://schemas.microsoft.com/office/drawing/2014/main" id="{4B0D0E1B-4CEA-4AFC-94DD-A2718DDDFF7A}"/>
              </a:ext>
            </a:extLst>
          </p:cNvPr>
          <p:cNvPicPr>
            <a:picLocks noChangeAspect="1"/>
          </p:cNvPicPr>
          <p:nvPr/>
        </p:nvPicPr>
        <p:blipFill>
          <a:blip r:embed="rId10"/>
          <a:stretch>
            <a:fillRect/>
          </a:stretch>
        </p:blipFill>
        <p:spPr>
          <a:xfrm>
            <a:off x="1463721" y="1230585"/>
            <a:ext cx="1066801" cy="955894"/>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613450" y="570020"/>
            <a:ext cx="6076521" cy="2507846"/>
          </a:xfrm>
        </p:spPr>
        <p:txBody>
          <a:bodyPr>
            <a:normAutofit/>
          </a:bodyPr>
          <a:lstStyle/>
          <a:p>
            <a:pPr marL="50800" indent="0" algn="ctr" rtl="1">
              <a:buNone/>
            </a:pPr>
            <a:r>
              <a:rPr lang="ar-LB" sz="3200" dirty="0">
                <a:solidFill>
                  <a:schemeClr val="bg2"/>
                </a:solidFill>
              </a:rPr>
              <a:t>المعيار 10: </a:t>
            </a:r>
          </a:p>
          <a:p>
            <a:pPr marL="50800" indent="0" algn="ctr" rtl="1">
              <a:buNone/>
            </a:pPr>
            <a:r>
              <a:rPr lang="ar-SA" dirty="0"/>
              <a:t>يختبر الأطفال ومقدمو الرعاية لهم تحسينًا للصحة العقلية والرفاه النفسي الاجتماعي.</a:t>
            </a:r>
            <a:r>
              <a:rPr lang="ar-LB" sz="2400" dirty="0">
                <a:solidFill>
                  <a:schemeClr val="bg2"/>
                </a:solidFill>
              </a:rPr>
              <a:t>"</a:t>
            </a:r>
            <a:endParaRPr lang="en-US" dirty="0"/>
          </a:p>
        </p:txBody>
      </p:sp>
      <p:sp>
        <p:nvSpPr>
          <p:cNvPr id="9" name="ZoneTexte 8">
            <a:extLst>
              <a:ext uri="{FF2B5EF4-FFF2-40B4-BE49-F238E27FC236}">
                <a16:creationId xmlns:a16="http://schemas.microsoft.com/office/drawing/2014/main" id="{52F7AA41-DBD0-4497-8479-BF6D7B6B32D7}"/>
              </a:ext>
            </a:extLst>
          </p:cNvPr>
          <p:cNvSpPr txBox="1"/>
          <p:nvPr/>
        </p:nvSpPr>
        <p:spPr>
          <a:xfrm>
            <a:off x="6887113" y="2828302"/>
            <a:ext cx="5127914" cy="2246769"/>
          </a:xfrm>
          <a:prstGeom prst="rect">
            <a:avLst/>
          </a:prstGeom>
          <a:noFill/>
        </p:spPr>
        <p:txBody>
          <a:bodyPr wrap="square">
            <a:spAutoFit/>
          </a:bodyPr>
          <a:lstStyle/>
          <a:p>
            <a:pPr marL="457200" indent="-457200" algn="r" rtl="1">
              <a:buFont typeface="Arial" panose="020B0604020202020204" pitchFamily="34" charset="0"/>
              <a:buChar char="•"/>
            </a:pPr>
            <a:r>
              <a:rPr lang="ar-LB" sz="2800" dirty="0">
                <a:solidFill>
                  <a:schemeClr val="bg2"/>
                </a:solidFill>
                <a:effectLst/>
                <a:latin typeface="Helvetica Neue" panose="020B0604020202020204" charset="0"/>
              </a:rPr>
              <a:t>مراحل نمو الطفل</a:t>
            </a:r>
          </a:p>
          <a:p>
            <a:pPr marL="457200" indent="-457200" algn="r" rtl="1">
              <a:buFont typeface="Arial" panose="020B0604020202020204" pitchFamily="34" charset="0"/>
              <a:buChar char="•"/>
            </a:pPr>
            <a:r>
              <a:rPr lang="ar-LB" sz="2800" dirty="0">
                <a:solidFill>
                  <a:schemeClr val="bg2"/>
                </a:solidFill>
                <a:latin typeface="Helvetica Neue" panose="020B0604020202020204" charset="0"/>
              </a:rPr>
              <a:t>تدخلات على مستوى العائلة والمجتمع المحلي</a:t>
            </a:r>
          </a:p>
          <a:p>
            <a:pPr marL="457200" indent="-457200" algn="r" rtl="1">
              <a:buFont typeface="Arial" panose="020B0604020202020204" pitchFamily="34" charset="0"/>
              <a:buChar char="•"/>
            </a:pPr>
            <a:r>
              <a:rPr lang="ar-LB" sz="2800" dirty="0">
                <a:solidFill>
                  <a:schemeClr val="bg2"/>
                </a:solidFill>
                <a:effectLst/>
                <a:latin typeface="Helvetica Neue" panose="020B0604020202020204" charset="0"/>
              </a:rPr>
              <a:t>الإسعافات الأولية النفسية </a:t>
            </a:r>
          </a:p>
          <a:p>
            <a:pPr marL="457200" indent="-457200" algn="r" rtl="1">
              <a:buFont typeface="Arial" panose="020B0604020202020204" pitchFamily="34" charset="0"/>
              <a:buChar char="•"/>
            </a:pPr>
            <a:r>
              <a:rPr lang="ar-LB" sz="2800" dirty="0">
                <a:solidFill>
                  <a:schemeClr val="bg2"/>
                </a:solidFill>
                <a:latin typeface="Helvetica Neue" panose="020B0604020202020204" charset="0"/>
              </a:rPr>
              <a:t>الخدمات المتخصصة</a:t>
            </a:r>
            <a:endParaRPr lang="ar-LB" sz="2800" dirty="0">
              <a:solidFill>
                <a:schemeClr val="bg2"/>
              </a:solidFill>
              <a:effectLst/>
              <a:latin typeface="Helvetica Neue" panose="020B0604020202020204" charset="0"/>
            </a:endParaRPr>
          </a:p>
        </p:txBody>
      </p:sp>
      <p:pic>
        <p:nvPicPr>
          <p:cNvPr id="6" name="Picture 5">
            <a:extLst>
              <a:ext uri="{FF2B5EF4-FFF2-40B4-BE49-F238E27FC236}">
                <a16:creationId xmlns:a16="http://schemas.microsoft.com/office/drawing/2014/main" id="{583BE3C6-53F3-4146-8556-EFDD6993E53C}"/>
              </a:ext>
            </a:extLst>
          </p:cNvPr>
          <p:cNvPicPr>
            <a:picLocks noChangeAspect="1"/>
          </p:cNvPicPr>
          <p:nvPr/>
        </p:nvPicPr>
        <p:blipFill>
          <a:blip r:embed="rId3"/>
          <a:srcRect/>
          <a:stretch/>
        </p:blipFill>
        <p:spPr>
          <a:xfrm>
            <a:off x="2138749" y="3449962"/>
            <a:ext cx="1784811" cy="24659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D74BC0-07E6-4656-819C-4F26CC187594}"/>
              </a:ext>
            </a:extLst>
          </p:cNvPr>
          <p:cNvSpPr>
            <a:spLocks noGrp="1"/>
          </p:cNvSpPr>
          <p:nvPr>
            <p:ph type="title"/>
          </p:nvPr>
        </p:nvSpPr>
        <p:spPr>
          <a:xfrm>
            <a:off x="1143000" y="156577"/>
            <a:ext cx="8945880" cy="1325563"/>
          </a:xfrm>
        </p:spPr>
        <p:txBody>
          <a:bodyPr>
            <a:noAutofit/>
          </a:bodyPr>
          <a:lstStyle/>
          <a:p>
            <a:pPr marL="548640" marR="548640" indent="-548640" algn="r" rtl="1">
              <a:lnSpc>
                <a:spcPct val="106000"/>
              </a:lnSpc>
              <a:spcBef>
                <a:spcPts val="1000"/>
              </a:spcBef>
              <a:spcAft>
                <a:spcPts val="800"/>
              </a:spcAft>
            </a:pPr>
            <a:r>
              <a:rPr lang="ar-SA" sz="3600" dirty="0">
                <a:solidFill>
                  <a:srgbClr val="404040"/>
                </a:solidFill>
                <a:effectLst/>
                <a:latin typeface="Calibri" panose="020F0502020204030204" pitchFamily="34" charset="0"/>
                <a:ea typeface="Calibri" panose="020F0502020204030204" pitchFamily="34" charset="0"/>
                <a:cs typeface="Simplified Arabic" panose="02020603050405020304" pitchFamily="18" charset="-78"/>
              </a:rPr>
              <a:t>الصحة العقلية والدعم النفسي الاجتماعي: هرم الخدمات</a:t>
            </a:r>
            <a:endParaRPr lang="en-US" sz="3600" dirty="0">
              <a:effectLst/>
              <a:latin typeface="Calibri" panose="020F0502020204030204" pitchFamily="34" charset="0"/>
              <a:ea typeface="Calibri" panose="020F0502020204030204" pitchFamily="34" charset="0"/>
            </a:endParaRPr>
          </a:p>
        </p:txBody>
      </p:sp>
      <p:sp>
        <p:nvSpPr>
          <p:cNvPr id="8" name="Espace réservé du contenu 7">
            <a:extLst>
              <a:ext uri="{FF2B5EF4-FFF2-40B4-BE49-F238E27FC236}">
                <a16:creationId xmlns:a16="http://schemas.microsoft.com/office/drawing/2014/main" id="{3E632E1A-57A8-4B30-B50E-12F9DFA0E018}"/>
              </a:ext>
            </a:extLst>
          </p:cNvPr>
          <p:cNvSpPr>
            <a:spLocks noGrp="1"/>
          </p:cNvSpPr>
          <p:nvPr>
            <p:ph sz="half" idx="2"/>
          </p:nvPr>
        </p:nvSpPr>
        <p:spPr>
          <a:xfrm>
            <a:off x="7508281" y="2506662"/>
            <a:ext cx="3667111" cy="2461578"/>
          </a:xfrm>
        </p:spPr>
        <p:txBody>
          <a:bodyPr>
            <a:normAutofit/>
          </a:bodyPr>
          <a:lstStyle/>
          <a:p>
            <a:pPr algn="r" rtl="1"/>
            <a:r>
              <a:rPr lang="ar-LB" dirty="0">
                <a:effectLst/>
                <a:latin typeface="Arial" panose="020B0604020202020204" pitchFamily="34" charset="0"/>
              </a:rPr>
              <a:t>نظام متعدد الطبقات</a:t>
            </a:r>
          </a:p>
          <a:p>
            <a:pPr algn="r" rtl="1"/>
            <a:r>
              <a:rPr lang="ar-LB" dirty="0">
                <a:latin typeface="Arial" panose="020B0604020202020204" pitchFamily="34" charset="0"/>
              </a:rPr>
              <a:t>اشكال دعم متكاملة</a:t>
            </a:r>
          </a:p>
          <a:p>
            <a:pPr algn="r" rtl="1"/>
            <a:r>
              <a:rPr lang="ar-LB" dirty="0">
                <a:effectLst/>
                <a:latin typeface="Arial" panose="020B0604020202020204" pitchFamily="34" charset="0"/>
              </a:rPr>
              <a:t>مجموعات مختلفة = احتياجات مختلفة</a:t>
            </a:r>
          </a:p>
        </p:txBody>
      </p:sp>
      <p:sp>
        <p:nvSpPr>
          <p:cNvPr id="7" name="ZoneTexte 6">
            <a:extLst>
              <a:ext uri="{FF2B5EF4-FFF2-40B4-BE49-F238E27FC236}">
                <a16:creationId xmlns:a16="http://schemas.microsoft.com/office/drawing/2014/main" id="{57E96CD3-701F-4EC2-8674-9916DFECB8DA}"/>
              </a:ext>
            </a:extLst>
          </p:cNvPr>
          <p:cNvSpPr txBox="1"/>
          <p:nvPr/>
        </p:nvSpPr>
        <p:spPr>
          <a:xfrm>
            <a:off x="2300812" y="5678882"/>
            <a:ext cx="2762505" cy="369332"/>
          </a:xfrm>
          <a:prstGeom prst="rect">
            <a:avLst/>
          </a:prstGeom>
          <a:solidFill>
            <a:srgbClr val="8ACEE6"/>
          </a:solidFill>
        </p:spPr>
        <p:txBody>
          <a:bodyPr wrap="square">
            <a:spAutoFit/>
          </a:bodyPr>
          <a:lstStyle/>
          <a:p>
            <a:pPr algn="ctr" rtl="1"/>
            <a:r>
              <a:rPr lang="ar-LB" sz="1800" b="1" dirty="0">
                <a:solidFill>
                  <a:schemeClr val="bg1"/>
                </a:solidFill>
                <a:latin typeface="Calibri" panose="020F0502020204030204" pitchFamily="34" charset="0"/>
                <a:ea typeface="SimSun" panose="02010600030101010101" pitchFamily="2" charset="-122"/>
                <a:cs typeface="Times New Roman" panose="02020603050405020304" pitchFamily="18" charset="0"/>
              </a:rPr>
              <a:t>الاعتبارات الاجتماعية</a:t>
            </a:r>
            <a:endParaRPr lang="es-ES" sz="1600" b="1" dirty="0">
              <a:solidFill>
                <a:schemeClr val="bg1"/>
              </a:solidFill>
            </a:endParaRPr>
          </a:p>
        </p:txBody>
      </p:sp>
      <p:pic>
        <p:nvPicPr>
          <p:cNvPr id="9" name="Content Placeholder 8">
            <a:extLst>
              <a:ext uri="{FF2B5EF4-FFF2-40B4-BE49-F238E27FC236}">
                <a16:creationId xmlns:a16="http://schemas.microsoft.com/office/drawing/2014/main" id="{19E705A0-8850-4CD9-B41E-2B3C6CCD1E57}"/>
              </a:ext>
            </a:extLst>
          </p:cNvPr>
          <p:cNvPicPr>
            <a:picLocks noGrp="1" noChangeAspect="1"/>
          </p:cNvPicPr>
          <p:nvPr>
            <p:ph sz="half" idx="1"/>
          </p:nvPr>
        </p:nvPicPr>
        <p:blipFill>
          <a:blip r:embed="rId3"/>
          <a:stretch>
            <a:fillRect/>
          </a:stretch>
        </p:blipFill>
        <p:spPr>
          <a:xfrm>
            <a:off x="838200" y="2227664"/>
            <a:ext cx="5181600" cy="3547260"/>
          </a:xfrm>
        </p:spPr>
      </p:pic>
    </p:spTree>
    <p:extLst>
      <p:ext uri="{BB962C8B-B14F-4D97-AF65-F5344CB8AC3E}">
        <p14:creationId xmlns:p14="http://schemas.microsoft.com/office/powerpoint/2010/main" val="324066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7040012" y="147914"/>
            <a:ext cx="4153989" cy="1325563"/>
          </a:xfrm>
        </p:spPr>
        <p:txBody>
          <a:bodyPr rtlCol="1"/>
          <a:lstStyle/>
          <a:p>
            <a:pPr rtl="1"/>
            <a:r>
              <a:rPr lang="ar" dirty="0"/>
              <a:t>أمثلة من المنطقة</a:t>
            </a:r>
          </a:p>
        </p:txBody>
      </p:sp>
      <p:sp>
        <p:nvSpPr>
          <p:cNvPr id="3" name="TextBox 2">
            <a:extLst>
              <a:ext uri="{FF2B5EF4-FFF2-40B4-BE49-F238E27FC236}">
                <a16:creationId xmlns:a16="http://schemas.microsoft.com/office/drawing/2014/main" id="{9752340E-A3E7-AB4C-BA0B-7E84A308FB1E}"/>
              </a:ext>
            </a:extLst>
          </p:cNvPr>
          <p:cNvSpPr txBox="1"/>
          <p:nvPr/>
        </p:nvSpPr>
        <p:spPr>
          <a:xfrm>
            <a:off x="4519890" y="4115301"/>
            <a:ext cx="2998283"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10</a:t>
            </a:r>
            <a:r>
              <a:rPr lang="en-US" dirty="0"/>
              <a:t>  </a:t>
            </a:r>
            <a:endParaRPr lang="ar-LB" dirty="0"/>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a:t>
            </a:r>
            <a:r>
              <a:rPr lang="en-US" dirty="0"/>
              <a:t>10</a:t>
            </a:r>
            <a:endParaRPr lang="ar-LB" dirty="0"/>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10</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99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7819731" cy="1325563"/>
          </a:xfrm>
          <a:prstGeom prst="rect">
            <a:avLst/>
          </a:prstGeom>
          <a:noFill/>
          <a:ln>
            <a:noFill/>
          </a:ln>
        </p:spPr>
        <p:txBody>
          <a:bodyPr spcFirstLastPara="1" wrap="square" lIns="91425" tIns="45700" rIns="91425" bIns="45700" rtlCol="1" anchor="ctr" anchorCtr="0">
            <a:normAutofit/>
          </a:bodyPr>
          <a:lstStyle/>
          <a:p>
            <a:pPr marL="0" lvl="0" indent="0" rtl="1">
              <a:lnSpc>
                <a:spcPct val="90000"/>
              </a:lnSpc>
              <a:spcBef>
                <a:spcPts val="0"/>
              </a:spcBef>
              <a:spcAft>
                <a:spcPts val="0"/>
              </a:spcAft>
              <a:buClr>
                <a:schemeClr val="accent4"/>
              </a:buClr>
              <a:buSzPts val="3600"/>
              <a:buFont typeface="Helvetica Neue"/>
              <a:buNone/>
            </a:pPr>
            <a:r>
              <a:rPr lang="ar" sz="4100" dirty="0"/>
              <a:t>هل تحتاجون إلى أكثر من النسخة الورقية؟</a:t>
            </a:r>
            <a:endParaRPr sz="4100" dirty="0"/>
          </a:p>
        </p:txBody>
      </p:sp>
      <p:sp>
        <p:nvSpPr>
          <p:cNvPr id="469" name="Google Shape;469;p25"/>
          <p:cNvSpPr txBox="1">
            <a:spLocks noGrp="1"/>
          </p:cNvSpPr>
          <p:nvPr>
            <p:ph sz="half" idx="1"/>
          </p:nvPr>
        </p:nvSpPr>
        <p:spPr>
          <a:xfrm>
            <a:off x="3814354" y="1367983"/>
            <a:ext cx="4686179" cy="5268792"/>
          </a:xfrm>
          <a:prstGeom prst="rect">
            <a:avLst/>
          </a:prstGeom>
          <a:noFill/>
          <a:ln>
            <a:noFill/>
          </a:ln>
        </p:spPr>
        <p:txBody>
          <a:bodyPr spcFirstLastPara="1" wrap="square" lIns="91425" tIns="45700" rIns="91425" bIns="45700" rtlCol="1" anchor="t" anchorCtr="0">
            <a:noAutofit/>
          </a:bodyPr>
          <a:lstStyle/>
          <a:p>
            <a:pPr marL="0" lvl="0" indent="0" algn="r" rtl="1">
              <a:spcAft>
                <a:spcPts val="1200"/>
              </a:spcAft>
              <a:buSzPts val="2800"/>
              <a:buNone/>
            </a:pPr>
            <a:r>
              <a:rPr lang="ar" sz="2400" dirty="0"/>
              <a:t>على موقع التحالف الإلكتروني</a:t>
            </a:r>
          </a:p>
          <a:p>
            <a:pPr marL="985838" lvl="1" indent="-312738" algn="r" rtl="1">
              <a:buFont typeface="Wingdings" pitchFamily="2" charset="2"/>
              <a:buChar char="Ø"/>
            </a:pPr>
            <a:r>
              <a:rPr lang="ar" sz="1600" dirty="0"/>
              <a:t>نسخة PDF</a:t>
            </a:r>
          </a:p>
          <a:p>
            <a:pPr marL="985838" lvl="1" indent="-312738" algn="r" rtl="1">
              <a:buFont typeface="Wingdings" pitchFamily="2" charset="2"/>
              <a:buChar char="Ø"/>
            </a:pPr>
            <a:r>
              <a:rPr lang="ar" sz="1600" dirty="0"/>
              <a:t>ملف مواد الإحاطة والتنفيذ </a:t>
            </a:r>
          </a:p>
          <a:p>
            <a:pPr marL="985838" lvl="1" indent="-312738" algn="r" rtl="1">
              <a:buFont typeface="Wingdings" pitchFamily="2" charset="2"/>
              <a:buChar char="Ø"/>
            </a:pPr>
            <a:r>
              <a:rPr lang="ar" sz="1600" dirty="0"/>
              <a:t>ملخّص من 25 صفحة </a:t>
            </a:r>
          </a:p>
          <a:p>
            <a:pPr marL="985838" lvl="1" indent="-312738" algn="r" rtl="1">
              <a:buFont typeface="Wingdings" pitchFamily="2" charset="2"/>
              <a:buChar char="Ø"/>
            </a:pPr>
            <a:r>
              <a:rPr lang="ar" sz="1600" dirty="0"/>
              <a:t>دورة تدريبية إلكترونية </a:t>
            </a:r>
          </a:p>
          <a:p>
            <a:pPr marL="985838" lvl="1" indent="-312738" algn="r" rtl="1">
              <a:buFont typeface="Wingdings" pitchFamily="2" charset="2"/>
              <a:buChar char="Ø"/>
            </a:pPr>
            <a:r>
              <a:rPr lang="ar" sz="1600" dirty="0"/>
              <a:t>أفلام فيديو على قناة يوتيوب</a:t>
            </a:r>
          </a:p>
          <a:p>
            <a:pPr marL="985838" lvl="1" indent="-312738" algn="r" rtl="1">
              <a:buFont typeface="Wingdings" pitchFamily="2" charset="2"/>
              <a:buChar char="Ø"/>
            </a:pPr>
            <a:r>
              <a:rPr lang="ar" sz="1600" dirty="0"/>
              <a:t>معرض للمعايير مع رسومات</a:t>
            </a:r>
          </a:p>
          <a:p>
            <a:pPr marL="9525" lvl="1" indent="0" algn="r" rtl="1">
              <a:spcBef>
                <a:spcPts val="1200"/>
              </a:spcBef>
              <a:buNone/>
              <a:tabLst>
                <a:tab pos="703263" algn="l"/>
              </a:tabLst>
            </a:pPr>
            <a:r>
              <a:rPr lang="ar" sz="2000" dirty="0">
                <a:solidFill>
                  <a:srgbClr val="00B0F0"/>
                </a:solidFill>
              </a:rPr>
              <a:t>	👉</a:t>
            </a:r>
            <a:r>
              <a:rPr lang="ar" sz="1600" dirty="0">
                <a:solidFill>
                  <a:srgbClr val="00B0F0"/>
                </a:solidFill>
              </a:rPr>
              <a:t>  </a:t>
            </a:r>
            <a:r>
              <a:rPr lang="ar" sz="1600" dirty="0">
                <a:solidFill>
                  <a:srgbClr val="00B0F0"/>
                </a:solidFill>
                <a:hlinkClick r:id="rId3"/>
              </a:rPr>
              <a:t>  www.AllianceCPHA.org</a:t>
            </a:r>
            <a:endParaRPr lang="en-GB" sz="1600" dirty="0">
              <a:solidFill>
                <a:srgbClr val="00B0F0"/>
              </a:solidFill>
            </a:endParaRPr>
          </a:p>
          <a:p>
            <a:pPr marL="9525" lvl="1" indent="0" algn="r" rtl="1">
              <a:spcBef>
                <a:spcPts val="1200"/>
              </a:spcBef>
              <a:buNone/>
              <a:tabLst>
                <a:tab pos="703263" algn="l"/>
              </a:tabLst>
            </a:pPr>
            <a:r>
              <a:rPr lang="ar" sz="2400" dirty="0"/>
              <a:t>على الموقع الإلكتروني الخاص بشراكة المعايير الإنسانية  </a:t>
            </a:r>
          </a:p>
          <a:p>
            <a:pPr marL="985838" lvl="1" indent="-322263" algn="r" rtl="1">
              <a:buFont typeface="Wingdings" pitchFamily="2" charset="2"/>
              <a:buChar char="Ø"/>
            </a:pPr>
            <a:r>
              <a:rPr lang="ar" sz="1600" dirty="0"/>
              <a:t>نسخة تفاعلية على شبكة الإنترنت </a:t>
            </a:r>
          </a:p>
          <a:p>
            <a:pPr marL="985838" lvl="1" indent="-322263" algn="r" rtl="1">
              <a:buFont typeface="Wingdings" pitchFamily="2" charset="2"/>
              <a:buChar char="Ø"/>
            </a:pPr>
            <a:r>
              <a:rPr lang="ar" sz="1600" dirty="0"/>
              <a:t>تطبيق شراكة المعايير الإنسانية للهواتف المحمولة والحواسيب اللوحية </a:t>
            </a:r>
          </a:p>
          <a:p>
            <a:pPr marL="0" indent="0" algn="r" rtl="1">
              <a:spcBef>
                <a:spcPts val="1200"/>
              </a:spcBef>
              <a:buSzPts val="2800"/>
              <a:buNone/>
              <a:tabLst>
                <a:tab pos="663575" algn="l"/>
              </a:tabLst>
            </a:pPr>
            <a:r>
              <a:rPr lang="ar" sz="1600" dirty="0">
                <a:solidFill>
                  <a:srgbClr val="00B0F0"/>
                </a:solidFill>
              </a:rPr>
              <a:t>	👉  www.HumanitarianStandardsPartnership.org</a:t>
            </a:r>
          </a:p>
          <a:p>
            <a:pPr marL="0" lvl="0" indent="0" algn="r" rtl="1">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3" name="Image 2">
            <a:extLst>
              <a:ext uri="{FF2B5EF4-FFF2-40B4-BE49-F238E27FC236}">
                <a16:creationId xmlns:a16="http://schemas.microsoft.com/office/drawing/2014/main" id="{4AE5CEF8-D68C-FD4C-A186-358E3B7F23B1}"/>
              </a:ext>
            </a:extLst>
          </p:cNvPr>
          <p:cNvPicPr>
            <a:picLocks noChangeAspect="1"/>
          </p:cNvPicPr>
          <p:nvPr/>
        </p:nvPicPr>
        <p:blipFill>
          <a:blip r:embed="rId5"/>
          <a:srcRect/>
          <a:stretch/>
        </p:blipFill>
        <p:spPr>
          <a:xfrm>
            <a:off x="10389247" y="3298017"/>
            <a:ext cx="1364026" cy="1432731"/>
          </a:xfrm>
          <a:prstGeom prst="rect">
            <a:avLst/>
          </a:prstGeom>
        </p:spPr>
      </p:pic>
      <p:pic>
        <p:nvPicPr>
          <p:cNvPr id="5" name="Picture 4">
            <a:extLst>
              <a:ext uri="{FF2B5EF4-FFF2-40B4-BE49-F238E27FC236}">
                <a16:creationId xmlns:a16="http://schemas.microsoft.com/office/drawing/2014/main" id="{ED7B8625-3BDD-4120-A6F9-736C441A4A82}"/>
              </a:ext>
            </a:extLst>
          </p:cNvPr>
          <p:cNvPicPr>
            <a:picLocks noChangeAspect="1"/>
          </p:cNvPicPr>
          <p:nvPr/>
        </p:nvPicPr>
        <p:blipFill>
          <a:blip r:embed="rId6"/>
          <a:srcRect/>
          <a:stretch/>
        </p:blipFill>
        <p:spPr>
          <a:xfrm rot="1026612">
            <a:off x="904876" y="2072447"/>
            <a:ext cx="1809750" cy="2500378"/>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970</TotalTime>
  <Words>2631</Words>
  <Application>Microsoft Macintosh PowerPoint</Application>
  <PresentationFormat>Panorámica</PresentationFormat>
  <Paragraphs>200</Paragraphs>
  <Slides>8</Slides>
  <Notes>8</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Calibri</vt:lpstr>
      <vt:lpstr>Helvetica Neue</vt:lpstr>
      <vt:lpstr>Ink Free</vt:lpstr>
      <vt:lpstr>Office Theme</vt:lpstr>
      <vt:lpstr>المعايير الدنيا لحماية الطفل في العمل الإنساني  CPMS</vt:lpstr>
      <vt:lpstr>الهدف من المعايير </vt:lpstr>
      <vt:lpstr>Presentación de PowerPoint</vt:lpstr>
      <vt:lpstr>مقدمة عامة عن المعيار 10</vt:lpstr>
      <vt:lpstr>Presentación de PowerPoint</vt:lpstr>
      <vt:lpstr>الصحة العقلية والدعم النفسي الاجتماعي: هرم الخدمات</vt:lpstr>
      <vt:lpstr>أمثلة من المنطقة</vt:lpstr>
      <vt:lpstr>هل تحتاجون إلى أكثر من النسخة الورقية؟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CPMS Comms</cp:lastModifiedBy>
  <cp:revision>135</cp:revision>
  <dcterms:created xsi:type="dcterms:W3CDTF">2017-12-20T18:51:03Z</dcterms:created>
  <dcterms:modified xsi:type="dcterms:W3CDTF">2023-01-17T15:34:55Z</dcterms:modified>
</cp:coreProperties>
</file>