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7" r:id="rId5"/>
    <p:sldId id="308" r:id="rId6"/>
    <p:sldId id="309"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8594" autoAdjust="0"/>
  </p:normalViewPr>
  <p:slideViewPr>
    <p:cSldViewPr snapToGrid="0">
      <p:cViewPr varScale="1">
        <p:scale>
          <a:sx n="38" d="100"/>
          <a:sy n="38" d="100"/>
        </p:scale>
        <p:origin x="1764" y="5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Standard 10 – sante mentale et </a:t>
            </a:r>
            <a:r>
              <a:rPr lang="fr-FR" dirty="0" err="1"/>
              <a:t>detresse</a:t>
            </a:r>
            <a:r>
              <a:rPr lang="fr-FR" dirty="0"/>
              <a:t> psychosociale</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compris dans le 2</a:t>
            </a:r>
            <a:r>
              <a:rPr lang="fr-FR" sz="1200" baseline="30000" dirty="0">
                <a:effectLst/>
                <a:latin typeface="Calibri" panose="020F0502020204030204" pitchFamily="34" charset="0"/>
                <a:ea typeface="Calibri" panose="020F0502020204030204" pitchFamily="34" charset="0"/>
                <a:cs typeface="Arial" panose="020B0604020202020204" pitchFamily="34" charset="0"/>
              </a:rPr>
              <a:t>ème</a:t>
            </a:r>
            <a:r>
              <a:rPr lang="fr-FR" sz="1200" dirty="0">
                <a:effectLst/>
                <a:latin typeface="Calibri" panose="020F0502020204030204" pitchFamily="34" charset="0"/>
                <a:ea typeface="Calibri" panose="020F0502020204030204" pitchFamily="34" charset="0"/>
                <a:cs typeface="Arial" panose="020B0604020202020204" pitchFamily="34" charset="0"/>
              </a:rPr>
              <a:t> pilier, qui couvre les sept principaux risques en matière de protection de l’enfance auxquels les enfants font face dans les situations de crise humanitaire. Les sept différents risques sont liés puisqu’ils concernent des risques et des vulnérabilités qui se recoupent. Il n’est pas possible de traiter les risques de manière isolée. </a:t>
            </a: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risque fait référence à la probabilité que des violations et des menaces aux droits des enfants se manifestent et causent préjudice à ces derniers. Pour comprendre le risque auquel est exposé un enfant, il faut comprendre la nature du risque (type de danger, de situation, de menace, etc.) et </a:t>
            </a:r>
            <a:r>
              <a:rPr lang="fr-FR" dirty="0"/>
              <a:t>l'étendue du risque et</a:t>
            </a:r>
            <a:r>
              <a:rPr lang="fr-FR" sz="1200" dirty="0">
                <a:effectLst/>
                <a:latin typeface="Calibri" panose="020F0502020204030204" pitchFamily="34" charset="0"/>
                <a:ea typeface="Calibri" panose="020F0502020204030204" pitchFamily="34" charset="0"/>
                <a:cs typeface="Arial" panose="020B0604020202020204" pitchFamily="34" charset="0"/>
              </a:rPr>
              <a:t> la vulnérabilité individuelle de l’enfant à ce risque </a:t>
            </a:r>
            <a:r>
              <a:rPr lang="fr-FR" dirty="0"/>
              <a:t>mais aussi les stratégies d'adaptation ou de survie des familles/enfants (c'est-à-dire leur résilience et leur capacité à résister au risque). </a:t>
            </a:r>
            <a:r>
              <a:rPr lang="fr-FR" sz="1200" dirty="0">
                <a:effectLst/>
                <a:latin typeface="Calibri" panose="020F0502020204030204" pitchFamily="34" charset="0"/>
                <a:ea typeface="Calibri" panose="020F0502020204030204" pitchFamily="34" charset="0"/>
                <a:cs typeface="Arial" panose="020B0604020202020204" pitchFamily="34" charset="0"/>
              </a:rPr>
              <a:t> (mesure dans laquelle un enfant présente des caractéristiques qui réduisent sa capacité à résister à un impact négatif). </a:t>
            </a:r>
            <a:r>
              <a:rPr lang="fr-FR" dirty="0"/>
              <a:t>La vulnérabilité est comprise comme la mesure dans laquelle un enfant a des caractéristiques qui réduisent sa capacité à résister aux impacts négatifs. Nous devons noter que la vulnérabilité est propre à chaque personne et à chaque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a:buFont typeface="Arial" panose="020B0604020202020204" pitchFamily="34" charset="0"/>
              <a:buChar char="•"/>
            </a:pPr>
            <a:r>
              <a:rPr lang="fr-FR" sz="1200" b="0" i="0" u="none" strike="noStrike" baseline="0" dirty="0">
                <a:latin typeface="HelveticaNeue-Light-Identity-H"/>
              </a:rPr>
              <a:t>Les crises humanitaires peuvent causer des souffrances sociales et psychologiques immédiates et à long terme chez les enfants et les personnes qui en ont la charge, qui peuvent développer des problèmes de santé mentale nécessitant un </a:t>
            </a:r>
            <a:r>
              <a:rPr lang="es-ES" sz="1200" b="0" i="0" u="none" strike="noStrike" baseline="0" dirty="0" err="1">
                <a:latin typeface="HelveticaNeue-Light-Identity-H"/>
              </a:rPr>
              <a:t>soutien</a:t>
            </a:r>
            <a:r>
              <a:rPr lang="es-ES" sz="1200" b="0" i="0" u="none" strike="noStrike" baseline="0" dirty="0">
                <a:latin typeface="HelveticaNeue-Light-Identity-H"/>
              </a:rPr>
              <a:t> </a:t>
            </a:r>
            <a:r>
              <a:rPr lang="es-ES" sz="1200" b="0" i="0" u="none" strike="noStrike" baseline="0" dirty="0" err="1">
                <a:latin typeface="HelveticaNeue-Light-Identity-H"/>
              </a:rPr>
              <a:t>spécialisé</a:t>
            </a:r>
            <a:r>
              <a:rPr lang="es-ES" sz="1200" b="0" i="0" u="none" strike="noStrike" baseline="0" dirty="0">
                <a:latin typeface="HelveticaNeue-Light-Identity-H"/>
              </a:rPr>
              <a:t>.</a:t>
            </a:r>
          </a:p>
          <a:p>
            <a:pPr marL="285750" indent="-285750" algn="l">
              <a:buFont typeface="Arial" panose="020B0604020202020204" pitchFamily="34" charset="0"/>
              <a:buChar char="•"/>
            </a:pPr>
            <a:r>
              <a:rPr lang="fr-FR" dirty="0"/>
              <a:t>Les acteurs humanitaires doivent donner la priorité aux interventions qui aident à réduire le stress des enfants et des soignants, à promouvoir leur résilience et, le cas échéant, à mettre les enfants en contact avec des services spécialisés. </a:t>
            </a:r>
          </a:p>
          <a:p>
            <a:pPr marL="285750" indent="-285750" algn="l">
              <a:buFont typeface="Arial" panose="020B0604020202020204" pitchFamily="34" charset="0"/>
              <a:buChar char="•"/>
            </a:pPr>
            <a:r>
              <a:rPr lang="fr-FR" dirty="0"/>
              <a:t>Le standard met l'accent sur l'importance des soins et des programmes communautaires à </a:t>
            </a:r>
            <a:r>
              <a:rPr lang="fr-FR" b="1" dirty="0"/>
              <a:t>tous les âges et à tous les stades de développement </a:t>
            </a:r>
            <a:r>
              <a:rPr lang="fr-FR"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dirty="0"/>
              <a:t>icônes de la petite enfance et de l'adolescence] </a:t>
            </a:r>
          </a:p>
          <a:p>
            <a:pPr marL="285750" indent="-285750" algn="l">
              <a:buFont typeface="Arial" panose="020B0604020202020204" pitchFamily="34" charset="0"/>
              <a:buChar char="•"/>
            </a:pPr>
            <a:r>
              <a:rPr lang="fr-FR" dirty="0"/>
              <a:t>Il souligne également l'importance d'adapter les options de prestation de services en intervention psychosociale à la nature de la crise. </a:t>
            </a:r>
          </a:p>
          <a:p>
            <a:pPr marL="0" indent="0" algn="l">
              <a:buFont typeface="Arial" panose="020B0604020202020204" pitchFamily="34" charset="0"/>
              <a:buNone/>
            </a:pPr>
            <a:r>
              <a:rPr lang="fr-FR" dirty="0"/>
              <a:t>Par exemple</a:t>
            </a:r>
            <a:r>
              <a:rPr lang="fr-FR" sz="1200" b="0" i="0" u="none" strike="noStrike" baseline="0" dirty="0">
                <a:latin typeface="HelveticaNeue-Light-Identity-H"/>
              </a:rPr>
              <a:t>, les activités de groupe peuvent être impossible durant des </a:t>
            </a:r>
            <a:r>
              <a:rPr lang="fr-FR" sz="1200" b="1" i="0" u="none" strike="noStrike" baseline="0" dirty="0">
                <a:latin typeface="HelveticaNeue-Light-Identity-H"/>
              </a:rPr>
              <a:t>épidémies de maladies contagieuses </a:t>
            </a:r>
            <a:r>
              <a:rPr lang="fr-FR" sz="1200" b="0" i="0" u="none" strike="noStrike" baseline="0" dirty="0">
                <a:latin typeface="HelveticaNeue-Light-Identity-H"/>
              </a:rPr>
              <a:t>( besoin de choisir les interventions basées sur la communauté, à domicile ou en tête-à-tête). Dans un contexte impliquant des </a:t>
            </a:r>
            <a:r>
              <a:rPr lang="fr-FR" sz="1200" b="1" i="0" u="none" strike="noStrike" baseline="0" dirty="0">
                <a:latin typeface="HelveticaNeue-Light-Identity-H"/>
              </a:rPr>
              <a:t>réfugiés ou des déplacés</a:t>
            </a:r>
            <a:r>
              <a:rPr lang="fr-FR" sz="1200" b="0" i="0" u="none" strike="noStrike" baseline="0" dirty="0">
                <a:latin typeface="HelveticaNeue-Light-Identity-H"/>
              </a:rPr>
              <a:t>, les structures communautaires pourraient être affaiblies (il faut encourager la cohésion communautaire comme premier pas)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en-US" i="1" dirty="0" err="1">
                <a:latin typeface="Arial"/>
                <a:ea typeface="Arial"/>
                <a:cs typeface="Arial"/>
                <a:sym typeface="Arial"/>
              </a:rPr>
              <a:t>icones</a:t>
            </a:r>
            <a:r>
              <a:rPr lang="en-US" i="1" dirty="0"/>
              <a:t>] </a:t>
            </a:r>
            <a:endParaRPr lang="en-US" b="1" dirty="0"/>
          </a:p>
          <a:p>
            <a:pPr marL="0" lvl="0" indent="0" algn="l" rtl="0">
              <a:spcBef>
                <a:spcPts val="0"/>
              </a:spcBef>
              <a:spcAft>
                <a:spcPts val="0"/>
              </a:spcAft>
              <a:buFont typeface="Arial" panose="020B0604020202020204" pitchFamily="34" charset="0"/>
              <a:buNone/>
            </a:pPr>
            <a:endParaRPr lang="en-US" b="1" dirty="0">
              <a:latin typeface="Arial"/>
              <a:ea typeface="Arial"/>
              <a:cs typeface="Arial"/>
              <a:sym typeface="Aria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en-US" b="0" dirty="0" err="1">
                <a:latin typeface="Arial"/>
                <a:ea typeface="Arial"/>
                <a:cs typeface="Arial"/>
                <a:sym typeface="Arial"/>
              </a:rPr>
              <a:t>Q</a:t>
            </a:r>
            <a:r>
              <a:rPr lang="en-US" sz="1200" dirty="0" err="1">
                <a:latin typeface="Ink Free" panose="03080402000500000000" pitchFamily="66" charset="0"/>
              </a:rPr>
              <a:t>uelles</a:t>
            </a:r>
            <a:r>
              <a:rPr lang="en-US" sz="1200" dirty="0">
                <a:latin typeface="Ink Free" panose="03080402000500000000" pitchFamily="66" charset="0"/>
              </a:rPr>
              <a:t> </a:t>
            </a:r>
            <a:r>
              <a:rPr lang="en-US" sz="1200" dirty="0" err="1">
                <a:latin typeface="Ink Free" panose="03080402000500000000" pitchFamily="66" charset="0"/>
              </a:rPr>
              <a:t>sont</a:t>
            </a:r>
            <a:r>
              <a:rPr lang="en-US" sz="1200" dirty="0">
                <a:latin typeface="Ink Free" panose="03080402000500000000" pitchFamily="66" charset="0"/>
              </a:rPr>
              <a:t> </a:t>
            </a:r>
            <a:r>
              <a:rPr lang="fr-FR" sz="1200" b="0" i="0" u="none" strike="noStrike" baseline="0" dirty="0">
                <a:solidFill>
                  <a:srgbClr val="000000"/>
                </a:solidFill>
                <a:latin typeface="HelveticaNeue-Light-Identity-H"/>
              </a:rPr>
              <a:t>les causes majeures de détresse </a:t>
            </a:r>
            <a:r>
              <a:rPr lang="fr-FR" sz="1200" dirty="0">
                <a:latin typeface="Ink Free" panose="03080402000500000000" pitchFamily="66" charset="0"/>
              </a:rPr>
              <a:t>?</a:t>
            </a:r>
          </a:p>
          <a:p>
            <a:pPr marL="228600" indent="0" algn="l">
              <a:buFont typeface="Arial" panose="020B0604020202020204" pitchFamily="34" charset="0"/>
              <a:buNone/>
            </a:pPr>
            <a:r>
              <a:rPr lang="fr-FR" sz="1800" b="0" i="0" u="none" strike="noStrike" baseline="0" dirty="0">
                <a:solidFill>
                  <a:srgbClr val="000000"/>
                </a:solidFill>
                <a:latin typeface="HelveticaNeue-Light-Identity-H"/>
              </a:rPr>
              <a:t>Les causes majeures de détresse comprennent entre </a:t>
            </a:r>
            <a:r>
              <a:rPr lang="es-ES" sz="1800" b="0" i="0" u="none" strike="noStrike" baseline="0" dirty="0" err="1">
                <a:solidFill>
                  <a:srgbClr val="000000"/>
                </a:solidFill>
                <a:latin typeface="HelveticaNeue-Light-Identity-H"/>
              </a:rPr>
              <a:t>autres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L’exposition à des événements traumatiques;</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Le décès ou la séparation des membres de la famille;</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Une absence de services de base, d’informations exactes, de sûreté et de </a:t>
            </a:r>
            <a:r>
              <a:rPr lang="es-ES" sz="1800" b="0" i="0" u="none" strike="noStrike" baseline="0" dirty="0" err="1">
                <a:solidFill>
                  <a:srgbClr val="000000"/>
                </a:solidFill>
                <a:latin typeface="HelveticaNeue-Light-Identity-H"/>
              </a:rPr>
              <a:t>sécurité</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Les </a:t>
            </a:r>
            <a:r>
              <a:rPr lang="es-ES" sz="1800" b="0" i="0" u="none" strike="noStrike" baseline="0" dirty="0" err="1">
                <a:solidFill>
                  <a:srgbClr val="000000"/>
                </a:solidFill>
                <a:latin typeface="HelveticaNeue-Light-Identity-H"/>
              </a:rPr>
              <a:t>déplacements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Un affaiblissement des réseaux et des structures de soutien familial et </a:t>
            </a:r>
            <a:r>
              <a:rPr lang="es-ES" sz="1800" b="0" i="0" u="none" strike="noStrike" baseline="0" dirty="0" err="1">
                <a:solidFill>
                  <a:srgbClr val="000000"/>
                </a:solidFill>
                <a:latin typeface="HelveticaNeue-Light-Identity-H"/>
              </a:rPr>
              <a:t>communautaire</a:t>
            </a:r>
            <a:r>
              <a:rPr lang="es-ES" sz="1800" b="0" i="0" u="none" strike="noStrike" baseline="0" dirty="0">
                <a:solidFill>
                  <a:srgbClr val="000000"/>
                </a:solidFill>
                <a:latin typeface="HelveticaNeue-Light-Identity-H"/>
              </a:rPr>
              <a:t>.</a:t>
            </a:r>
          </a:p>
          <a:p>
            <a:pPr algn="l"/>
            <a:endParaRPr lang="fr-FR" sz="1200" dirty="0">
              <a:latin typeface="Ink Free" panose="03080402000500000000" pitchFamily="66" charset="0"/>
            </a:endParaRPr>
          </a:p>
          <a:p>
            <a:pPr algn="l"/>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0" i="0" u="none" strike="noStrike" baseline="0" dirty="0">
                <a:latin typeface="+mn-lt"/>
              </a:rPr>
              <a:t>Le Standard 10 </a:t>
            </a:r>
            <a:r>
              <a:rPr lang="fr-FR" dirty="0"/>
              <a:t>énonce exactement ce qui suit: </a:t>
            </a:r>
            <a:r>
              <a:rPr lang="en-US" dirty="0"/>
              <a:t>“</a:t>
            </a:r>
            <a:r>
              <a:rPr lang="fr-FR" dirty="0"/>
              <a:t>Les enfants et les personnes qui en ont la charge connaissent une amélioration de leur santé mentale et de leur bien-être psychosocial</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algn="l"/>
            <a:r>
              <a:rPr lang="en-US" dirty="0"/>
              <a:t>DEF: </a:t>
            </a:r>
            <a:r>
              <a:rPr lang="fr-FR" sz="1800" b="0" i="0" u="none" strike="noStrike" baseline="0" dirty="0">
                <a:solidFill>
                  <a:srgbClr val="000000"/>
                </a:solidFill>
                <a:latin typeface="HelveticaNeue-Light-Identity-H"/>
              </a:rPr>
              <a:t>‘La Santé Mentale et le Soutien Psychosocial’ (SMSPS) fait référence à tout type de soutien visant à protéger ou promouvoir le bien-être psychosocial et à prévenir et traiter les troubles mentaux (</a:t>
            </a:r>
            <a:r>
              <a:rPr lang="fr-FR" sz="1800" b="0" i="1" u="none" strike="noStrike" baseline="0" dirty="0">
                <a:solidFill>
                  <a:srgbClr val="333333"/>
                </a:solidFill>
                <a:latin typeface="HelveticaNeue-LightItalic-Identity-H"/>
              </a:rPr>
              <a:t>Directives IASC sur la SMSPS en situation d’urgence</a:t>
            </a:r>
            <a:r>
              <a:rPr lang="fr-FR" sz="1800" b="0" i="0" u="none" strike="noStrike" baseline="0" dirty="0">
                <a:solidFill>
                  <a:srgbClr val="000000"/>
                </a:solidFill>
                <a:latin typeface="HelveticaNeue-Light-Identity-H"/>
              </a:rPr>
              <a:t>, 2007).</a:t>
            </a:r>
          </a:p>
          <a:p>
            <a:pPr algn="l"/>
            <a:r>
              <a:rPr lang="fr-FR" sz="1800" b="1" i="0" u="none" strike="noStrike" baseline="0" dirty="0">
                <a:solidFill>
                  <a:srgbClr val="8DFF4D"/>
                </a:solidFill>
                <a:latin typeface="HelveticaNeue-Bold-Identity-H"/>
              </a:rPr>
              <a:t>Bien-être des enfants (selon les SMPE ): </a:t>
            </a:r>
            <a:r>
              <a:rPr lang="fr-FR" sz="1800" b="0" i="0" u="none" strike="noStrike" baseline="0" dirty="0">
                <a:solidFill>
                  <a:srgbClr val="000000"/>
                </a:solidFill>
                <a:latin typeface="HelveticaNeue-Light-Identity-H"/>
              </a:rPr>
              <a:t>Etat de santé holistique et processus permettant d’atteindre cet état, le bienêtre fait référence à la santé physique, émotionnelle, sociale et cognitive où les </a:t>
            </a:r>
            <a:r>
              <a:rPr lang="es-ES" sz="1800" b="0" i="0" u="none" strike="noStrike" baseline="0" dirty="0" err="1">
                <a:solidFill>
                  <a:srgbClr val="000000"/>
                </a:solidFill>
                <a:latin typeface="HelveticaNeue-Light-Identity-H"/>
              </a:rPr>
              <a:t>enfants</a:t>
            </a:r>
            <a:r>
              <a:rPr lang="es-ES" sz="1800" b="0" i="0" u="none" strike="noStrike" baseline="0" dirty="0">
                <a:solidFill>
                  <a:srgbClr val="000000"/>
                </a:solidFill>
                <a:latin typeface="HelveticaNeue-Light-Identity-H"/>
              </a:rPr>
              <a:t>:</a:t>
            </a:r>
          </a:p>
          <a:p>
            <a:pPr algn="l"/>
            <a:r>
              <a:rPr lang="fr-FR" sz="1800" b="0" i="1" u="none" strike="noStrike" baseline="0" dirty="0">
                <a:solidFill>
                  <a:srgbClr val="8DFF4D"/>
                </a:solidFill>
                <a:latin typeface="CMSY9"/>
              </a:rPr>
              <a:t> </a:t>
            </a:r>
            <a:r>
              <a:rPr lang="fr-FR" sz="1800" b="0" i="0" u="none" strike="noStrike" baseline="0" dirty="0">
                <a:solidFill>
                  <a:srgbClr val="000000"/>
                </a:solidFill>
                <a:latin typeface="HelveticaNeue-Light-Identity-H"/>
              </a:rPr>
              <a:t>Sont protégés contre les abus, la négligence, l’exploitation et la violence;</a:t>
            </a:r>
          </a:p>
          <a:p>
            <a:pPr algn="l"/>
            <a:r>
              <a:rPr lang="fr-FR" sz="1800" b="0" i="1" u="none" strike="noStrike" baseline="0" dirty="0">
                <a:solidFill>
                  <a:srgbClr val="8DFF4D"/>
                </a:solidFill>
                <a:latin typeface="CMSY9"/>
              </a:rPr>
              <a:t> </a:t>
            </a:r>
            <a:r>
              <a:rPr lang="fr-FR" sz="1800" b="0" i="0" u="none" strike="noStrike" baseline="0" dirty="0">
                <a:solidFill>
                  <a:srgbClr val="000000"/>
                </a:solidFill>
                <a:latin typeface="HelveticaNeue-Light-Identity-H"/>
              </a:rPr>
              <a:t>Voient leurs besoins fondamentaux comme la survie et le développement </a:t>
            </a:r>
            <a:r>
              <a:rPr lang="es-ES" sz="1800" b="0" i="0" u="none" strike="noStrike" baseline="0" dirty="0" err="1">
                <a:solidFill>
                  <a:srgbClr val="000000"/>
                </a:solidFill>
                <a:latin typeface="HelveticaNeue-Light-Identity-H"/>
              </a:rPr>
              <a:t>satisfaits</a:t>
            </a:r>
            <a:r>
              <a:rPr lang="es-ES" sz="1800" b="0" i="0" u="none" strike="noStrike" baseline="0" dirty="0">
                <a:solidFill>
                  <a:srgbClr val="000000"/>
                </a:solidFill>
                <a:latin typeface="HelveticaNeue-Light-Identity-H"/>
              </a:rPr>
              <a:t>;</a:t>
            </a:r>
          </a:p>
          <a:p>
            <a:pPr algn="l"/>
            <a:r>
              <a:rPr lang="fr-FR" sz="1800" b="0" i="1" u="none" strike="noStrike" baseline="0" dirty="0">
                <a:solidFill>
                  <a:srgbClr val="8DFF4D"/>
                </a:solidFill>
                <a:latin typeface="CMSY9"/>
              </a:rPr>
              <a:t> </a:t>
            </a:r>
            <a:r>
              <a:rPr lang="fr-FR" sz="1800" b="0" i="0" u="none" strike="noStrike" baseline="0" dirty="0">
                <a:solidFill>
                  <a:srgbClr val="000000"/>
                </a:solidFill>
                <a:latin typeface="HelveticaNeue-Light-Identity-H"/>
              </a:rPr>
              <a:t>Sont liés à et pris en charge par des personnes ayant la charge de l’enfant;</a:t>
            </a:r>
          </a:p>
          <a:p>
            <a:pPr algn="l"/>
            <a:r>
              <a:rPr lang="fr-FR" sz="1800" b="0" i="1" u="none" strike="noStrike" baseline="0" dirty="0">
                <a:solidFill>
                  <a:srgbClr val="8DFF4D"/>
                </a:solidFill>
                <a:latin typeface="CMSY9"/>
              </a:rPr>
              <a:t> </a:t>
            </a:r>
            <a:r>
              <a:rPr lang="fr-FR" sz="1800" b="0" i="0" u="none" strike="noStrike" baseline="0" dirty="0">
                <a:solidFill>
                  <a:srgbClr val="000000"/>
                </a:solidFill>
                <a:latin typeface="HelveticaNeue-Light-Identity-H"/>
              </a:rPr>
              <a:t>Ont la possibilité d’avoir des relations protectrices avec leurs parents, leurs camarades, leurs enseignants, et les membres de leur communauté en </a:t>
            </a:r>
            <a:r>
              <a:rPr lang="es-ES" sz="1800" b="0" i="0" u="none" strike="noStrike" baseline="0" dirty="0" err="1">
                <a:solidFill>
                  <a:srgbClr val="000000"/>
                </a:solidFill>
                <a:latin typeface="HelveticaNeue-Light-Identity-H"/>
              </a:rPr>
              <a:t>général</a:t>
            </a:r>
            <a:r>
              <a:rPr lang="es-ES" sz="1800" b="0" i="0" u="none" strike="noStrike" baseline="0" dirty="0">
                <a:solidFill>
                  <a:srgbClr val="000000"/>
                </a:solidFill>
                <a:latin typeface="HelveticaNeue-Light-Identity-H"/>
              </a:rPr>
              <a:t>;</a:t>
            </a:r>
          </a:p>
          <a:p>
            <a:pPr algn="l"/>
            <a:r>
              <a:rPr lang="fr-FR" sz="1800" b="0" i="1" u="none" strike="noStrike" baseline="0" dirty="0">
                <a:solidFill>
                  <a:srgbClr val="8DFF4D"/>
                </a:solidFill>
                <a:latin typeface="CMSY9"/>
              </a:rPr>
              <a:t> </a:t>
            </a:r>
            <a:r>
              <a:rPr lang="fr-FR" sz="1800" b="0" i="0" u="none" strike="noStrike" baseline="0" dirty="0">
                <a:solidFill>
                  <a:srgbClr val="000000"/>
                </a:solidFill>
                <a:latin typeface="HelveticaNeue-Light-Identity-H"/>
              </a:rPr>
              <a:t>Bénéficient des avantages et des éléments nécessaires pour travailler en fonction du développement de leurs capacités.</a:t>
            </a:r>
            <a:endParaRPr lang="fr-FR" sz="1800" b="1" i="0" u="none" strike="noStrike" baseline="0" dirty="0">
              <a:solidFill>
                <a:srgbClr val="8DFF4D"/>
              </a:solidFill>
              <a:latin typeface="HelveticaNeue-Bold-Identity-H"/>
            </a:endParaRPr>
          </a:p>
          <a:p>
            <a:pPr algn="l"/>
            <a:endParaRPr lang="fr-FR" sz="1800" b="1" i="0" u="none" strike="noStrike" baseline="0" dirty="0">
              <a:solidFill>
                <a:srgbClr val="8DFF4D"/>
              </a:solidFill>
              <a:latin typeface="HelveticaNeue-Bold-Identity-H"/>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solidFill>
                  <a:srgbClr val="0070C0"/>
                </a:solidFill>
                <a:effectLst/>
              </a:rPr>
              <a:t>-&gt; </a:t>
            </a:r>
            <a:r>
              <a:rPr lang="fr-FR" dirty="0"/>
              <a:t>Dans tous les cas, le bien-être doit être défini et contextualisé : Les définitions IASC ou SMPE peuvent être utilisées, mais on peut aussi utiliser leur cadre spécifique, en veillant à ce qu'il soit contextualisé.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Toutes les fonctions cognitives, sociales et émotionnelles de l’enfant continuent de se développer après 18 ans. Ainsi, les programmes de soutien psychosocial et de santé mental doivent être fournis et adaptés à tous les enfants à tous âges et à tous les stades de développement comme décrit </a:t>
            </a:r>
            <a:r>
              <a:rPr lang="es-ES" sz="1800" b="0" i="0" u="none" strike="noStrike" baseline="0" dirty="0" err="1">
                <a:solidFill>
                  <a:srgbClr val="000000"/>
                </a:solidFill>
                <a:latin typeface="HelveticaNeue-Light-Identity-H"/>
              </a:rPr>
              <a:t>ci-dessous</a:t>
            </a:r>
            <a:r>
              <a:rPr lang="es-ES" sz="1800" b="0" i="0" u="none" strike="noStrike" baseline="0" dirty="0">
                <a:solidFill>
                  <a:srgbClr val="000000"/>
                </a:solidFill>
                <a:latin typeface="HelveticaNeue-Light-Identity-H"/>
              </a:rPr>
              <a:t>:</a:t>
            </a:r>
          </a:p>
          <a:p>
            <a:pPr algn="l"/>
            <a:r>
              <a:rPr lang="fr-FR" sz="1800" b="0" i="1" u="none" strike="noStrike" baseline="0" dirty="0">
                <a:solidFill>
                  <a:srgbClr val="00BBCD"/>
                </a:solidFill>
                <a:latin typeface="CMSY9"/>
              </a:rPr>
              <a:t>- </a:t>
            </a:r>
            <a:r>
              <a:rPr lang="fr-FR" sz="1800" b="1" i="0" u="none" strike="noStrike" baseline="0" dirty="0">
                <a:solidFill>
                  <a:srgbClr val="000000"/>
                </a:solidFill>
                <a:latin typeface="HelveticaNeue-Medium-Identity-H"/>
              </a:rPr>
              <a:t>Pré et post-natal</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Soutien aux femmes enceintes, aux mères, aux pères e taux familles avec des nouveaux nés.</a:t>
            </a:r>
          </a:p>
          <a:p>
            <a:pPr algn="l"/>
            <a:r>
              <a:rPr lang="fr-FR" sz="1800" b="0" i="1" u="none" strike="noStrike" baseline="0" dirty="0">
                <a:solidFill>
                  <a:srgbClr val="00BBCD"/>
                </a:solidFill>
                <a:latin typeface="CMSY9"/>
              </a:rPr>
              <a:t>- </a:t>
            </a:r>
            <a:r>
              <a:rPr lang="fr-FR" sz="1800" b="1" i="0" u="none" strike="noStrike" baseline="0" dirty="0">
                <a:solidFill>
                  <a:srgbClr val="000000"/>
                </a:solidFill>
                <a:latin typeface="HelveticaNeue-Medium-Identity-H"/>
              </a:rPr>
              <a:t>Petite enfance</a:t>
            </a:r>
            <a:r>
              <a:rPr lang="fr-FR" sz="1800" b="0" i="0" u="none" strike="noStrike" baseline="0" dirty="0">
                <a:solidFill>
                  <a:srgbClr val="000000"/>
                </a:solidFill>
                <a:latin typeface="HelveticaNeue-Medium-Identity-H"/>
              </a:rPr>
              <a:t>: </a:t>
            </a:r>
            <a:r>
              <a:rPr lang="fr-FR" sz="1800" b="0" i="0" u="none" strike="noStrike" baseline="0" dirty="0">
                <a:solidFill>
                  <a:srgbClr val="000000"/>
                </a:solidFill>
                <a:latin typeface="HelveticaNeue-Light-Identity-H"/>
              </a:rPr>
              <a:t>Soutien au développement rapide cérébral des enfants et à leur attachement positif aux personnes en charge de l’enfant.</a:t>
            </a:r>
          </a:p>
          <a:p>
            <a:pPr algn="l"/>
            <a:r>
              <a:rPr lang="fr-FR" sz="1800" b="0" i="1" u="none" strike="noStrike" baseline="0" dirty="0">
                <a:solidFill>
                  <a:srgbClr val="00BBCD"/>
                </a:solidFill>
                <a:latin typeface="CMSY9"/>
              </a:rPr>
              <a:t>- </a:t>
            </a:r>
            <a:r>
              <a:rPr lang="fr-FR" sz="1800" b="1" i="0" u="none" strike="noStrike" baseline="0" dirty="0">
                <a:solidFill>
                  <a:srgbClr val="000000"/>
                </a:solidFill>
                <a:latin typeface="HelveticaNeue-Medium-Identity-H"/>
              </a:rPr>
              <a:t>Enfance et adolescence: </a:t>
            </a:r>
            <a:r>
              <a:rPr lang="fr-FR" sz="1800" b="0" i="0" u="none" strike="noStrike" baseline="0" dirty="0">
                <a:solidFill>
                  <a:srgbClr val="000000"/>
                </a:solidFill>
                <a:latin typeface="HelveticaNeue-Light-Identity-H"/>
              </a:rPr>
              <a:t>Soutien du développement en cours et des changements sociaux et émotionnels induits par les transitions importantes. Les adolescents sont particulièrement à risques de se confronter à des problèmes sociaux et psychologiques. </a:t>
            </a:r>
            <a:r>
              <a:rPr lang="es-ES" sz="1800" b="0" i="0" u="none" strike="noStrike" baseline="0" dirty="0">
                <a:latin typeface="HelveticaNeue-Light-Identity-H"/>
              </a:rPr>
              <a:t>Le stress social </a:t>
            </a:r>
            <a:r>
              <a:rPr lang="es-ES" sz="1800" b="0" i="0" u="none" strike="noStrike" baseline="0" dirty="0" err="1">
                <a:latin typeface="HelveticaNeue-Light-Identity-H"/>
              </a:rPr>
              <a:t>est</a:t>
            </a:r>
            <a:r>
              <a:rPr lang="es-ES" sz="1800" b="0" i="0" u="none" strike="noStrike" baseline="0" dirty="0">
                <a:latin typeface="HelveticaNeue-Light-Identity-H"/>
              </a:rPr>
              <a:t> </a:t>
            </a:r>
            <a:r>
              <a:rPr lang="fr-FR" sz="1800" b="0" i="0" u="none" strike="noStrike" baseline="0" dirty="0">
                <a:latin typeface="HelveticaNeue-Light-Identity-H"/>
              </a:rPr>
              <a:t>connu pour avoir un impact disproportionné durant cette phase de la vie. </a:t>
            </a:r>
            <a:endParaRPr lang="en-US" dirty="0"/>
          </a:p>
          <a:p>
            <a:pPr marL="228600" indent="0">
              <a:buFontTx/>
              <a:buNone/>
            </a:pPr>
            <a:r>
              <a:rPr lang="en-US" dirty="0">
                <a:solidFill>
                  <a:srgbClr val="1690BF"/>
                </a:solidFill>
                <a:effectLst/>
              </a:rPr>
              <a:t> </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personnes en charge de l’enfant, les familles et les communautés sont les sources de protection et de bien-être les plus importantes pour les enfants. Les interventions au niveau de la famille qui améliorent le bien-être de la personne en charge de l’enfant et promeuvent un développement sain de l’enfance vont:</a:t>
            </a: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Promouvoir le soin de soi de la personne en charge de l’enfant;</a:t>
            </a: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Soutenir une gestion positive de la parentalité;</a:t>
            </a: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Enseigner aux parents à soutenir les enfants en détresse;</a:t>
            </a: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Renforcer</a:t>
            </a:r>
            <a:r>
              <a:rPr lang="es-ES" sz="1800" b="0" i="0" u="none" strike="noStrike" baseline="0" dirty="0">
                <a:solidFill>
                  <a:srgbClr val="000000"/>
                </a:solidFill>
                <a:latin typeface="HelveticaNeue-Light-Identity-H"/>
              </a:rPr>
              <a:t> les </a:t>
            </a:r>
            <a:r>
              <a:rPr lang="es-ES" sz="1800" b="0" i="0" u="none" strike="noStrike" baseline="0" dirty="0" err="1">
                <a:solidFill>
                  <a:srgbClr val="000000"/>
                </a:solidFill>
                <a:latin typeface="HelveticaNeue-Light-Identity-H"/>
              </a:rPr>
              <a:t>liens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familiaux</a:t>
            </a:r>
            <a:r>
              <a:rPr lang="es-ES" sz="1800" b="0" i="0" u="none" strike="noStrike" baseline="0" dirty="0">
                <a:solidFill>
                  <a:srgbClr val="000000"/>
                </a:solidFill>
                <a:latin typeface="HelveticaNeue-Light-Identity-H"/>
              </a:rPr>
              <a:t>;</a:t>
            </a: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Soutenir</a:t>
            </a:r>
            <a:r>
              <a:rPr lang="es-ES" sz="1800" b="0" i="0" u="none" strike="noStrike" baseline="0" dirty="0">
                <a:solidFill>
                  <a:srgbClr val="000000"/>
                </a:solidFill>
                <a:latin typeface="HelveticaNeue-Light-Identity-H"/>
              </a:rPr>
              <a:t> la </a:t>
            </a:r>
            <a:r>
              <a:rPr lang="es-ES" sz="1800" b="0" i="0" u="none" strike="noStrike" baseline="0" dirty="0" err="1">
                <a:solidFill>
                  <a:srgbClr val="000000"/>
                </a:solidFill>
                <a:latin typeface="HelveticaNeue-Light-Identity-H"/>
              </a:rPr>
              <a:t>stabilité</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économique</a:t>
            </a:r>
            <a:r>
              <a:rPr lang="es-ES" sz="1800" b="0" i="0" u="none" strike="noStrike" baseline="0" dirty="0">
                <a:solidFill>
                  <a:srgbClr val="000000"/>
                </a:solidFill>
                <a:latin typeface="HelveticaNeue-Light-Identity-H"/>
              </a:rPr>
              <a:t>; </a:t>
            </a:r>
            <a:r>
              <a:rPr lang="fr-FR" sz="2800" b="0" i="0" u="none" strike="noStrike" baseline="0" dirty="0">
                <a:solidFill>
                  <a:srgbClr val="000000"/>
                </a:solidFill>
                <a:latin typeface="HelveticaNeue-Light-Identity-H"/>
              </a:rPr>
              <a:t>P</a:t>
            </a:r>
            <a:r>
              <a:rPr lang="fr-FR" sz="2800" dirty="0"/>
              <a:t>romouvoir la cohésion sociale; Prévenir la stigmatisation et la discrimination </a:t>
            </a:r>
            <a:endParaRPr lang="es-ES" sz="1800" b="0" i="0" u="none" strike="noStrike" baseline="0" dirty="0">
              <a:solidFill>
                <a:srgbClr val="000000"/>
              </a:solidFill>
              <a:latin typeface="HelveticaNeue-Light-Identity-H"/>
            </a:endParaRPr>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Les premiers secours psychologiques définissent une première réponse humaine de soutien aux enfants et aux adultes en crise. Ils aident la récupération du bien être psychosocial à long-terme en aidant les individus </a:t>
            </a:r>
            <a:r>
              <a:rPr lang="es-ES" sz="1800" b="0" i="0" u="none" strike="noStrike" baseline="0" dirty="0">
                <a:solidFill>
                  <a:srgbClr val="000000"/>
                </a:solidFill>
                <a:latin typeface="HelveticaNeue-Light-Identity-H"/>
              </a:rPr>
              <a:t>à:</a:t>
            </a: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Se sentir en sécurité, connectés, calmes et optimistes;</a:t>
            </a: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Avoir accès à des soutiens sociaux, physiques et émotionnels; Se sentir capable de s’entraider, de prendre de soi et de leurs </a:t>
            </a:r>
            <a:r>
              <a:rPr lang="es-ES" sz="1800" b="0" i="0" u="none" strike="noStrike" baseline="0" dirty="0" err="1">
                <a:solidFill>
                  <a:srgbClr val="000000"/>
                </a:solidFill>
                <a:latin typeface="HelveticaNeue-Light-Identity-H"/>
              </a:rPr>
              <a:t>communautés</a:t>
            </a:r>
            <a:r>
              <a:rPr lang="es-ES" sz="1800" b="0" i="0" u="none" strike="noStrike" baseline="0" dirty="0">
                <a:solidFill>
                  <a:srgbClr val="000000"/>
                </a:solidFill>
                <a:latin typeface="HelveticaNeue-Light-Identity-H"/>
              </a:rPr>
              <a:t>. </a:t>
            </a:r>
            <a:r>
              <a:rPr lang="fr-FR" sz="1800" b="0" i="0" u="none" strike="noStrike" baseline="0" dirty="0">
                <a:solidFill>
                  <a:srgbClr val="000000"/>
                </a:solidFill>
                <a:latin typeface="HelveticaNeue-Light-Identity-H"/>
              </a:rPr>
              <a:t>Les Premiers Secours Psychologiques peuvent être appris et fournis par tous les enfants, membres de la communauté et personnels humanitaires.</a:t>
            </a:r>
          </a:p>
          <a:p>
            <a:pPr marL="514350" indent="-285750" algn="l">
              <a:buFont typeface="Arial" panose="020B0604020202020204" pitchFamily="34" charset="0"/>
              <a:buChar char="•"/>
            </a:pPr>
            <a:endParaRPr lang="fr-FR"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fr-FR" sz="1800" b="0" i="0" u="none" strike="noStrike" baseline="0" dirty="0">
                <a:latin typeface="HelveticaNeue-Light-Identity-H"/>
              </a:rPr>
              <a:t>Les services spécialisés sont nécessaires pour les membres de la population affectée qui démontrent des problèmes de santé mentale plus sévères ou </a:t>
            </a:r>
            <a:r>
              <a:rPr lang="es-ES" sz="1800" b="0" i="0" u="none" strike="noStrike" baseline="0" dirty="0">
                <a:latin typeface="HelveticaNeue-Light-Identity-H"/>
              </a:rPr>
              <a:t>complexes. </a:t>
            </a:r>
            <a:r>
              <a:rPr lang="fr-FR" sz="1800" b="0" i="0" u="none" strike="noStrike" baseline="0" dirty="0">
                <a:latin typeface="HelveticaNeue-Light-Identity-H"/>
              </a:rPr>
              <a:t>Si le personnel qualifié et supervisé est disponible, les services spécialisés peuvent être fournis au sein d’un programme de la protection de l’enfance. Si aucun service spécialisé n’est disponible, les agences chargées de la protection de l’enfance doivent fournir des gestions de cas complètes et des interventions alternatives (telles que soutien en renfort de la famille et soutien au niveau de la communauté) qui peuvent empêcher le bien-être des enfants et des tuteurs de se détériorer encore plus. </a:t>
            </a:r>
            <a:endParaRPr lang="en-US"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a:t>
            </a:r>
            <a:r>
              <a:rPr lang="en-US" dirty="0">
                <a:effectLst/>
                <a:latin typeface="Arial" panose="020B0604020202020204" pitchFamily="34" charset="0"/>
              </a:rPr>
              <a:t>standard</a:t>
            </a:r>
            <a:r>
              <a:rPr lang="fr-FR" dirty="0"/>
              <a:t> est basé sur les Directives sur la santé mentale et le soutien psychosocial (</a:t>
            </a:r>
            <a:r>
              <a:rPr lang="es-ES" sz="1800" b="0" i="0" u="none" strike="noStrike" baseline="0" dirty="0">
                <a:latin typeface="HelveticaNeue-Light-Identity-H"/>
              </a:rPr>
              <a:t>SMSPS)</a:t>
            </a:r>
            <a:r>
              <a:rPr lang="fr-FR" dirty="0"/>
              <a:t> dans les situations d'urgence, qui fournissent un cadre général pour la santé mentale et le soutien psychosocial. </a:t>
            </a:r>
          </a:p>
          <a:p>
            <a:r>
              <a:rPr lang="fr-FR" dirty="0"/>
              <a:t>Il appelle à l'organisation d'un système à plusieurs niveaux de soutiens complémentaires qui répond aux différents besoins des différents groupes </a:t>
            </a:r>
            <a:endParaRPr lang="en-US" dirty="0">
              <a:effectLst/>
              <a:latin typeface="Arial" panose="020B0604020202020204" pitchFamily="34" charset="0"/>
            </a:endParaRPr>
          </a:p>
          <a:p>
            <a:endParaRPr lang="en-US" dirty="0">
              <a:effectLst/>
              <a:latin typeface="Arial" panose="020B0604020202020204" pitchFamily="34" charset="0"/>
            </a:endParaRPr>
          </a:p>
          <a:p>
            <a:r>
              <a:rPr lang="fr-FR" b="1" dirty="0">
                <a:effectLst/>
                <a:latin typeface="Arial" panose="020B0604020202020204" pitchFamily="34" charset="0"/>
              </a:rPr>
              <a:t>Services de base et sécurité:</a:t>
            </a:r>
            <a:r>
              <a:rPr lang="fr-FR" b="1" dirty="0">
                <a:effectLst/>
                <a:latin typeface="Times New Roman" panose="02020603050405020304" pitchFamily="18" charset="0"/>
              </a:rPr>
              <a:t> </a:t>
            </a:r>
          </a:p>
          <a:p>
            <a:pPr>
              <a:buFont typeface="Arial" panose="020B0604020202020204" pitchFamily="34" charset="0"/>
              <a:buChar char="•"/>
            </a:pPr>
            <a:r>
              <a:rPr lang="fr-FR" dirty="0">
                <a:effectLst/>
                <a:latin typeface="Times New Roman" panose="02020603050405020304" pitchFamily="18" charset="0"/>
              </a:rPr>
              <a:t>Groupe: Le bien-être de tous devrait être sauvegardé par  l’établissement ou le rétablissement de la sécurité, par une bonne gouvernance et des  services permettant de faire face aux besoins physiologiques de base </a:t>
            </a:r>
          </a:p>
          <a:p>
            <a:pPr>
              <a:buFont typeface="Arial" panose="020B0604020202020204" pitchFamily="34" charset="0"/>
              <a:buChar char="•"/>
            </a:pPr>
            <a:r>
              <a:rPr lang="fr-FR" dirty="0">
                <a:effectLst/>
                <a:latin typeface="Times New Roman" panose="02020603050405020304" pitchFamily="18" charset="0"/>
              </a:rPr>
              <a:t>Soutien: Ces services de base doivent être mis en place d’une façon participative, sûre et socialement appropriée qui respecte la dignité de la population locale, renforce les dispositifs de soutien social locaux et mobilise les réseaux communautaires</a:t>
            </a:r>
            <a:endParaRPr lang="en-US" dirty="0">
              <a:effectLst/>
              <a:latin typeface="Arial" panose="020B0604020202020204" pitchFamily="34" charset="0"/>
            </a:endParaRPr>
          </a:p>
          <a:p>
            <a:r>
              <a:rPr lang="fr-FR" b="1" dirty="0">
                <a:effectLst/>
                <a:latin typeface="Arial" panose="020B0604020202020204" pitchFamily="34" charset="0"/>
              </a:rPr>
              <a:t>Dispositifs de soutien communautaires et familiaux:</a:t>
            </a:r>
          </a:p>
          <a:p>
            <a:pPr>
              <a:buFont typeface="Arial" panose="020B0604020202020204" pitchFamily="34" charset="0"/>
              <a:buChar char="•"/>
            </a:pPr>
            <a:r>
              <a:rPr lang="en-US" dirty="0">
                <a:effectLst/>
                <a:latin typeface="Arial" panose="020B0604020202020204" pitchFamily="34" charset="0"/>
              </a:rPr>
              <a:t>Groupe: </a:t>
            </a:r>
            <a:r>
              <a:rPr lang="fr-FR" dirty="0">
                <a:effectLst/>
                <a:latin typeface="Times New Roman" panose="02020603050405020304" pitchFamily="18" charset="0"/>
              </a:rPr>
              <a:t>un groupe moins important de personnes pourra préserver son bien-être psychosocial si, en plus de vivre dans un environnement sûr, elles ont accès à des dispositifs de soutien communautaires et familiaux.</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effectLst/>
                <a:latin typeface="Times New Roman" panose="02020603050405020304" pitchFamily="18" charset="0"/>
              </a:rPr>
              <a:t>Soutien</a:t>
            </a:r>
            <a:r>
              <a:rPr lang="en-US" dirty="0">
                <a:effectLst/>
                <a:latin typeface="Arial" panose="020B0604020202020204" pitchFamily="34" charset="0"/>
              </a:rPr>
              <a:t>: des a</a:t>
            </a:r>
            <a:r>
              <a:rPr lang="fr-FR" dirty="0" err="1"/>
              <a:t>ctivités</a:t>
            </a:r>
            <a:r>
              <a:rPr lang="fr-FR" dirty="0"/>
              <a:t> inclusives (généralement fournies par des prestataires communautaires) qui soutiennent le rétablissement, la résilience, la santé mentale et le bien-être psychosocial des enfants, des familles et des communautés. </a:t>
            </a:r>
            <a:endParaRPr lang="en-US" dirty="0">
              <a:effectLst/>
              <a:latin typeface="Arial" panose="020B0604020202020204" pitchFamily="34" charset="0"/>
            </a:endParaRPr>
          </a:p>
          <a:p>
            <a:r>
              <a:rPr lang="fr-FR" b="1" dirty="0">
                <a:effectLst/>
                <a:latin typeface="Arial" panose="020B0604020202020204" pitchFamily="34" charset="0"/>
              </a:rPr>
              <a:t>Dispositifs de soutien ciblés non spécialisés.</a:t>
            </a:r>
          </a:p>
          <a:p>
            <a:pPr>
              <a:buFont typeface="Arial" panose="020B0604020202020204" pitchFamily="34" charset="0"/>
              <a:buChar char="•"/>
            </a:pPr>
            <a:r>
              <a:rPr lang="en-US" dirty="0">
                <a:effectLst/>
                <a:latin typeface="Arial" panose="020B0604020202020204" pitchFamily="34" charset="0"/>
              </a:rPr>
              <a:t>Groupe: </a:t>
            </a:r>
            <a:r>
              <a:rPr lang="fr-FR" dirty="0">
                <a:effectLst/>
                <a:latin typeface="Times New Roman" panose="02020603050405020304" pitchFamily="18" charset="0"/>
              </a:rPr>
              <a:t>un groupe encore plus  réduit de personnes auront en outre besoin d’interventions davantage centrées sur l’individu, la famille ou le groupe mises en œuvre par des personnes qualifiées et supervisées (sans qu’elles aient nécessairement bénéficiées d’une formation de </a:t>
            </a:r>
            <a:br>
              <a:rPr lang="fr-FR" dirty="0"/>
            </a:br>
            <a:r>
              <a:rPr lang="fr-FR" dirty="0">
                <a:effectLst/>
                <a:latin typeface="Times New Roman" panose="02020603050405020304" pitchFamily="18" charset="0"/>
              </a:rPr>
              <a:t>plusieurs années en matière de soins spécialisés). </a:t>
            </a: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effectLst/>
                <a:latin typeface="Times New Roman" panose="02020603050405020304" pitchFamily="18" charset="0"/>
              </a:rPr>
              <a:t>Soutien</a:t>
            </a:r>
            <a:r>
              <a:rPr lang="en-US" dirty="0">
                <a:effectLst/>
                <a:latin typeface="Arial" panose="020B0604020202020204" pitchFamily="34" charset="0"/>
              </a:rPr>
              <a:t>: </a:t>
            </a:r>
            <a:r>
              <a:rPr lang="fr-FR" dirty="0"/>
              <a:t>Activités ciblées et structurées fournies par des travailleurs formés et supervisés (généralement pas des spécialistes de la santé mentale) à des personnes, des familles ou des groupes souffrant de problèmes de santé mentale ou de détresse continue. </a:t>
            </a:r>
          </a:p>
          <a:p>
            <a:r>
              <a:rPr lang="fr-FR" b="1" dirty="0">
                <a:effectLst/>
                <a:latin typeface="Arial" panose="020B0604020202020204" pitchFamily="34" charset="0"/>
              </a:rPr>
              <a:t>Services spécialisés</a:t>
            </a:r>
            <a:r>
              <a:rPr lang="fr-FR" dirty="0">
                <a:effectLst/>
                <a:latin typeface="Arial" panose="020B0604020202020204" pitchFamily="34" charset="0"/>
              </a:rPr>
              <a:t>.</a:t>
            </a:r>
            <a:r>
              <a:rPr lang="fr-FR" dirty="0">
                <a:effectLst/>
                <a:latin typeface="Times New Roman" panose="02020603050405020304" pitchFamily="18" charset="0"/>
              </a:rPr>
              <a:t> </a:t>
            </a:r>
          </a:p>
          <a:p>
            <a:pPr>
              <a:buFont typeface="Arial" panose="020B0604020202020204" pitchFamily="34" charset="0"/>
              <a:buChar char="•"/>
            </a:pPr>
            <a:r>
              <a:rPr lang="en-US" dirty="0">
                <a:effectLst/>
                <a:latin typeface="Arial" panose="020B0604020202020204" pitchFamily="34" charset="0"/>
              </a:rPr>
              <a:t>Groupe: </a:t>
            </a:r>
            <a:r>
              <a:rPr lang="fr-FR" dirty="0">
                <a:effectLst/>
                <a:latin typeface="Times New Roman" panose="02020603050405020304" pitchFamily="18" charset="0"/>
              </a:rPr>
              <a:t>Au sommet de la pyramide se trouve le petit pourcentage de la population dont la souffrance, en dépit des dispositifs de soutien mentionnés dans les premiers niveaux de la pyramide, requiert une assistance spéciale, comme des soins psychiatriques et psychologiques. </a:t>
            </a:r>
            <a:endParaRPr lang="en-US" dirty="0">
              <a:effectLst/>
              <a:latin typeface="Arial" panose="020B060402020202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dirty="0">
                <a:effectLst/>
                <a:latin typeface="Times New Roman" panose="02020603050405020304" pitchFamily="18" charset="0"/>
              </a:rPr>
              <a:t>Soutien</a:t>
            </a:r>
            <a:r>
              <a:rPr lang="en-US" dirty="0">
                <a:effectLst/>
                <a:latin typeface="Arial" panose="020B0604020202020204" pitchFamily="34" charset="0"/>
              </a:rPr>
              <a:t>: </a:t>
            </a:r>
            <a:r>
              <a:rPr lang="fr-FR" dirty="0"/>
              <a:t>Services fournis par des cliniciens en santé mentale et des professionnels des services sociaux aux personnes souffrant de troubles mentaux graves ou de détresse dépassant la portée des services sociaux et de soins de santé généraux. </a:t>
            </a:r>
            <a:endParaRPr lang="en-US" dirty="0">
              <a:effectLst/>
              <a:latin typeface="Arial" panose="020B0604020202020204" pitchFamily="34" charset="0"/>
            </a:endParaRPr>
          </a:p>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7256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69588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783990" y="356930"/>
            <a:ext cx="1009403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10</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38200" y="1503555"/>
            <a:ext cx="10388109"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fr-FR" dirty="0">
                <a:solidFill>
                  <a:schemeClr val="bg2"/>
                </a:solidFill>
                <a:latin typeface="Helvetica Neue" panose="020B0604020202020204" charset="0"/>
              </a:rPr>
              <a:t>Compris dans le 2ème pilier, qui couvre les sept principaux risques en matière de PE</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RISQUE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a:t>
            </a:r>
            <a:r>
              <a:rPr lang="en-US" dirty="0" err="1">
                <a:solidFill>
                  <a:schemeClr val="bg2"/>
                </a:solidFill>
                <a:latin typeface="Helvetica Neue" panose="020B0604020202020204" charset="0"/>
              </a:rPr>
              <a:t>étendue</a:t>
            </a:r>
            <a:r>
              <a:rPr lang="en-US" dirty="0">
                <a:solidFill>
                  <a:schemeClr val="bg2"/>
                </a:solidFill>
                <a:latin typeface="Helvetica Neue" panose="020B0604020202020204" charset="0"/>
              </a:rPr>
              <a:t> du danger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Vulnerabilité</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Résilience</a:t>
            </a:r>
            <a:endParaRPr lang="en-US" dirty="0">
              <a:solidFill>
                <a:schemeClr val="bg2"/>
              </a:solidFill>
              <a:latin typeface="Helvetica Neue" panose="020B0604020202020204" charset="0"/>
            </a:endParaRPr>
          </a:p>
          <a:p>
            <a:pPr marL="342900" indent="-342900">
              <a:spcBef>
                <a:spcPts val="0"/>
              </a:spcBef>
              <a:buClr>
                <a:schemeClr val="accent3"/>
              </a:buClr>
            </a:pPr>
            <a:endParaRPr lang="en-US" sz="2800"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Souffrance psychologique et sociale </a:t>
            </a:r>
          </a:p>
          <a:p>
            <a:pPr marL="342900" indent="-342900">
              <a:spcBef>
                <a:spcPts val="0"/>
              </a:spcBef>
              <a:buClr>
                <a:schemeClr val="accent3"/>
              </a:buClr>
            </a:pPr>
            <a:r>
              <a:rPr lang="fr-FR" dirty="0">
                <a:solidFill>
                  <a:schemeClr val="bg2"/>
                </a:solidFill>
                <a:latin typeface="Helvetica Neue" panose="020B0604020202020204" charset="0"/>
              </a:rPr>
              <a:t>Prévenir / réduire le stress </a:t>
            </a:r>
          </a:p>
          <a:p>
            <a:pPr marL="342900" indent="-342900">
              <a:spcBef>
                <a:spcPts val="0"/>
              </a:spcBef>
              <a:buClr>
                <a:schemeClr val="accent3"/>
              </a:buClr>
            </a:pPr>
            <a:r>
              <a:rPr lang="fr-FR" dirty="0">
                <a:solidFill>
                  <a:schemeClr val="bg2"/>
                </a:solidFill>
                <a:latin typeface="Helvetica Neue" panose="020B0604020202020204" charset="0"/>
              </a:rPr>
              <a:t>Soins communautaires et basés sur la famille</a:t>
            </a:r>
          </a:p>
          <a:p>
            <a:pPr marL="342900" indent="-342900">
              <a:spcBef>
                <a:spcPts val="0"/>
              </a:spcBef>
              <a:buClr>
                <a:schemeClr val="accent3"/>
              </a:buClr>
            </a:pPr>
            <a:r>
              <a:rPr lang="fr-FR" dirty="0">
                <a:solidFill>
                  <a:schemeClr val="bg2"/>
                </a:solidFill>
                <a:latin typeface="Helvetica Neue" panose="020B0604020202020204" charset="0"/>
              </a:rPr>
              <a:t>À tous les âges et stades de développement </a:t>
            </a:r>
          </a:p>
          <a:p>
            <a:pPr marL="342900" indent="-342900">
              <a:spcBef>
                <a:spcPts val="0"/>
              </a:spcBef>
              <a:buClr>
                <a:schemeClr val="accent3"/>
              </a:buClr>
            </a:pPr>
            <a:endParaRPr lang="fr-FR" dirty="0">
              <a:solidFill>
                <a:schemeClr val="bg2"/>
              </a:solidFill>
              <a:latin typeface="Helvetica Neue" panose="020B0604020202020204" charset="0"/>
            </a:endParaRPr>
          </a:p>
          <a:p>
            <a:pPr marL="342900" indent="-342900">
              <a:spcBef>
                <a:spcPts val="0"/>
              </a:spcBef>
              <a:buClr>
                <a:schemeClr val="accent3"/>
              </a:buClr>
            </a:pPr>
            <a:r>
              <a:rPr lang="fr-FR" dirty="0">
                <a:solidFill>
                  <a:schemeClr val="bg2"/>
                </a:solidFill>
                <a:latin typeface="Helvetica Neue" panose="020B0604020202020204" charset="0"/>
              </a:rPr>
              <a:t>Dépend du contexte </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41463" y="5556113"/>
            <a:ext cx="4584845" cy="1384995"/>
          </a:xfrm>
          <a:prstGeom prst="rect">
            <a:avLst/>
          </a:prstGeom>
          <a:noFill/>
        </p:spPr>
        <p:txBody>
          <a:bodyPr wrap="square">
            <a:spAutoFit/>
          </a:bodyPr>
          <a:lstStyle/>
          <a:p>
            <a:pPr marL="457200" lvl="0" indent="-228600">
              <a:buSzPts val="1400"/>
              <a:defRPr/>
            </a:pPr>
            <a:r>
              <a:rPr lang="en-US" sz="2800" dirty="0" err="1">
                <a:latin typeface="Ink Free" panose="03080402000500000000" pitchFamily="66" charset="0"/>
              </a:rPr>
              <a:t>Quelles</a:t>
            </a:r>
            <a:r>
              <a:rPr lang="en-US" sz="2800" dirty="0">
                <a:latin typeface="Ink Free" panose="03080402000500000000" pitchFamily="66" charset="0"/>
              </a:rPr>
              <a:t> </a:t>
            </a:r>
            <a:r>
              <a:rPr lang="en-US" sz="2800" dirty="0" err="1">
                <a:latin typeface="Ink Free" panose="03080402000500000000" pitchFamily="66" charset="0"/>
              </a:rPr>
              <a:t>sont</a:t>
            </a:r>
            <a:r>
              <a:rPr lang="en-US" sz="2800" dirty="0">
                <a:latin typeface="Ink Free" panose="03080402000500000000" pitchFamily="66" charset="0"/>
              </a:rPr>
              <a:t> </a:t>
            </a:r>
            <a:r>
              <a:rPr lang="fr-FR" sz="2800" dirty="0">
                <a:latin typeface="Ink Free" panose="03080402000500000000" pitchFamily="66" charset="0"/>
              </a:rPr>
              <a:t>les causes majeures de détresse?</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39428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11120196" y="1939275"/>
            <a:ext cx="826940" cy="811431"/>
          </a:xfrm>
          <a:prstGeom prst="rect">
            <a:avLst/>
          </a:prstGeom>
          <a:noFill/>
          <a:ln>
            <a:noFill/>
          </a:ln>
        </p:spPr>
      </p:pic>
      <p:pic>
        <p:nvPicPr>
          <p:cNvPr id="23" name="Image 22">
            <a:extLst>
              <a:ext uri="{FF2B5EF4-FFF2-40B4-BE49-F238E27FC236}">
                <a16:creationId xmlns:a16="http://schemas.microsoft.com/office/drawing/2014/main" id="{DE698756-00C0-4459-8C27-39A45B8BE669}"/>
              </a:ext>
            </a:extLst>
          </p:cNvPr>
          <p:cNvPicPr>
            <a:picLocks noChangeAspect="1"/>
          </p:cNvPicPr>
          <p:nvPr/>
        </p:nvPicPr>
        <p:blipFill>
          <a:blip r:embed="rId7"/>
          <a:stretch>
            <a:fillRect/>
          </a:stretch>
        </p:blipFill>
        <p:spPr>
          <a:xfrm>
            <a:off x="2200073" y="5854893"/>
            <a:ext cx="691106" cy="657117"/>
          </a:xfrm>
          <a:prstGeom prst="rect">
            <a:avLst/>
          </a:prstGeom>
        </p:spPr>
      </p:pic>
      <p:pic>
        <p:nvPicPr>
          <p:cNvPr id="24" name="Image 23">
            <a:extLst>
              <a:ext uri="{FF2B5EF4-FFF2-40B4-BE49-F238E27FC236}">
                <a16:creationId xmlns:a16="http://schemas.microsoft.com/office/drawing/2014/main" id="{7A91FD92-8787-4474-BC6F-98D998D65DC9}"/>
              </a:ext>
            </a:extLst>
          </p:cNvPr>
          <p:cNvPicPr>
            <a:picLocks noChangeAspect="1"/>
          </p:cNvPicPr>
          <p:nvPr/>
        </p:nvPicPr>
        <p:blipFill>
          <a:blip r:embed="rId8"/>
          <a:stretch>
            <a:fillRect/>
          </a:stretch>
        </p:blipFill>
        <p:spPr>
          <a:xfrm>
            <a:off x="3071422" y="5737492"/>
            <a:ext cx="870623" cy="884226"/>
          </a:xfrm>
          <a:prstGeom prst="rect">
            <a:avLst/>
          </a:prstGeom>
        </p:spPr>
      </p:pic>
      <p:pic>
        <p:nvPicPr>
          <p:cNvPr id="25" name="Google Shape;349;ge222077659_0_0" descr="Screen Shot 2019-10-08 at 5.14.02 PM.png">
            <a:extLst>
              <a:ext uri="{FF2B5EF4-FFF2-40B4-BE49-F238E27FC236}">
                <a16:creationId xmlns:a16="http://schemas.microsoft.com/office/drawing/2014/main" id="{2C620C85-E698-499E-890E-602902A5DA53}"/>
              </a:ext>
            </a:extLst>
          </p:cNvPr>
          <p:cNvPicPr preferRelativeResize="0"/>
          <p:nvPr/>
        </p:nvPicPr>
        <p:blipFill rotWithShape="1">
          <a:blip r:embed="rId9">
            <a:alphaModFix/>
          </a:blip>
          <a:srcRect/>
          <a:stretch/>
        </p:blipFill>
        <p:spPr>
          <a:xfrm>
            <a:off x="10027380" y="3997857"/>
            <a:ext cx="904852" cy="838503"/>
          </a:xfrm>
          <a:prstGeom prst="rect">
            <a:avLst/>
          </a:prstGeom>
          <a:noFill/>
          <a:ln>
            <a:noFill/>
          </a:ln>
        </p:spPr>
      </p:pic>
      <p:pic>
        <p:nvPicPr>
          <p:cNvPr id="26" name="Google Shape;352;ge222077659_0_0" descr="Screen Shot 2019-10-08 at 5.13.49 PM.png">
            <a:extLst>
              <a:ext uri="{FF2B5EF4-FFF2-40B4-BE49-F238E27FC236}">
                <a16:creationId xmlns:a16="http://schemas.microsoft.com/office/drawing/2014/main" id="{C201E01B-C2E9-4BBB-8DD6-02FD590843ED}"/>
              </a:ext>
            </a:extLst>
          </p:cNvPr>
          <p:cNvPicPr preferRelativeResize="0"/>
          <p:nvPr/>
        </p:nvPicPr>
        <p:blipFill rotWithShape="1">
          <a:blip r:embed="rId10">
            <a:alphaModFix/>
          </a:blip>
          <a:srcRect/>
          <a:stretch/>
        </p:blipFill>
        <p:spPr>
          <a:xfrm>
            <a:off x="10878022" y="3997857"/>
            <a:ext cx="1244795" cy="838503"/>
          </a:xfrm>
          <a:prstGeom prst="rect">
            <a:avLst/>
          </a:prstGeom>
          <a:noFill/>
          <a:ln>
            <a:noFill/>
          </a:ln>
        </p:spPr>
      </p:pic>
    </p:spTree>
    <p:extLst>
      <p:ext uri="{BB962C8B-B14F-4D97-AF65-F5344CB8AC3E}">
        <p14:creationId xmlns:p14="http://schemas.microsoft.com/office/powerpoint/2010/main" val="10675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2293789"/>
            <a:ext cx="6076521" cy="3381667"/>
          </a:xfrm>
        </p:spPr>
        <p:txBody>
          <a:bodyPr>
            <a:normAutofit/>
          </a:bodyPr>
          <a:lstStyle/>
          <a:p>
            <a:pPr marL="50800" indent="0" algn="ctr">
              <a:buNone/>
            </a:pPr>
            <a:r>
              <a:rPr lang="en-US" sz="2400" dirty="0">
                <a:solidFill>
                  <a:schemeClr val="bg2"/>
                </a:solidFill>
              </a:rPr>
              <a:t>“</a:t>
            </a:r>
            <a:r>
              <a:rPr lang="fr-FR" dirty="0"/>
              <a:t>Les enfants et les personnes qui en ont la charge connaissent une amélioration de leur santé mentale et de leur bien-être psychosocial</a:t>
            </a:r>
            <a:r>
              <a:rPr lang="en-US" sz="2400" dirty="0"/>
              <a:t>.”</a:t>
            </a:r>
            <a:endParaRPr lang="fr-FR" sz="2400" dirty="0">
              <a:solidFill>
                <a:schemeClr val="bg2"/>
              </a:solidFill>
            </a:endParaRPr>
          </a:p>
        </p:txBody>
      </p:sp>
      <p:pic>
        <p:nvPicPr>
          <p:cNvPr id="3" name="Image 2">
            <a:extLst>
              <a:ext uri="{FF2B5EF4-FFF2-40B4-BE49-F238E27FC236}">
                <a16:creationId xmlns:a16="http://schemas.microsoft.com/office/drawing/2014/main" id="{3F9AF0BE-2EAA-469A-BA7D-F077BB3939F8}"/>
              </a:ext>
            </a:extLst>
          </p:cNvPr>
          <p:cNvPicPr>
            <a:picLocks noChangeAspect="1"/>
          </p:cNvPicPr>
          <p:nvPr/>
        </p:nvPicPr>
        <p:blipFill>
          <a:blip r:embed="rId3"/>
          <a:stretch>
            <a:fillRect/>
          </a:stretch>
        </p:blipFill>
        <p:spPr>
          <a:xfrm>
            <a:off x="1767700" y="1182544"/>
            <a:ext cx="3075376" cy="806812"/>
          </a:xfrm>
          <a:prstGeom prst="rect">
            <a:avLst/>
          </a:prstGeom>
        </p:spPr>
      </p:pic>
      <p:sp>
        <p:nvSpPr>
          <p:cNvPr id="9" name="ZoneTexte 8">
            <a:extLst>
              <a:ext uri="{FF2B5EF4-FFF2-40B4-BE49-F238E27FC236}">
                <a16:creationId xmlns:a16="http://schemas.microsoft.com/office/drawing/2014/main" id="{52F7AA41-DBD0-4497-8479-BF6D7B6B32D7}"/>
              </a:ext>
            </a:extLst>
          </p:cNvPr>
          <p:cNvSpPr txBox="1"/>
          <p:nvPr/>
        </p:nvSpPr>
        <p:spPr>
          <a:xfrm>
            <a:off x="6887113" y="2828302"/>
            <a:ext cx="5127914" cy="3108543"/>
          </a:xfrm>
          <a:prstGeom prst="rect">
            <a:avLst/>
          </a:prstGeom>
          <a:noFill/>
        </p:spPr>
        <p:txBody>
          <a:bodyPr wrap="square">
            <a:spAutoFit/>
          </a:bodyPr>
          <a:lstStyle/>
          <a:p>
            <a:pPr marL="457200" indent="-457200">
              <a:buFont typeface="Arial" panose="020B0604020202020204" pitchFamily="34" charset="0"/>
              <a:buChar char="•"/>
            </a:pPr>
            <a:r>
              <a:rPr lang="fr-FR" sz="2800" dirty="0">
                <a:solidFill>
                  <a:schemeClr val="bg2"/>
                </a:solidFill>
                <a:latin typeface="Helvetica Neue" panose="020B0604020202020204" charset="0"/>
              </a:rPr>
              <a:t>Stades du développement</a:t>
            </a:r>
          </a:p>
          <a:p>
            <a:pPr marL="457200" indent="-457200">
              <a:buFont typeface="Arial" panose="020B0604020202020204" pitchFamily="34" charset="0"/>
              <a:buChar char="•"/>
            </a:pPr>
            <a:r>
              <a:rPr lang="fr-FR" sz="2800" dirty="0">
                <a:solidFill>
                  <a:schemeClr val="bg2"/>
                </a:solidFill>
                <a:latin typeface="Helvetica Neue" panose="020B0604020202020204" charset="0"/>
              </a:rPr>
              <a:t>Interventions au niveau de la famille et de la communauté</a:t>
            </a:r>
          </a:p>
          <a:p>
            <a:pPr marL="457200" indent="-457200">
              <a:buFont typeface="Arial" panose="020B0604020202020204" pitchFamily="34" charset="0"/>
              <a:buChar char="•"/>
            </a:pPr>
            <a:r>
              <a:rPr lang="fr-FR" sz="2800" dirty="0">
                <a:solidFill>
                  <a:schemeClr val="bg2"/>
                </a:solidFill>
                <a:latin typeface="Helvetica Neue" panose="020B0604020202020204" charset="0"/>
              </a:rPr>
              <a:t>Premiers secours psychologiques </a:t>
            </a:r>
          </a:p>
          <a:p>
            <a:pPr marL="457200" indent="-457200">
              <a:buFont typeface="Arial" panose="020B0604020202020204" pitchFamily="34" charset="0"/>
              <a:buChar char="•"/>
            </a:pPr>
            <a:r>
              <a:rPr lang="fr-FR" sz="2800" dirty="0">
                <a:solidFill>
                  <a:schemeClr val="bg2"/>
                </a:solidFill>
                <a:latin typeface="Helvetica Neue" panose="020B0604020202020204" charset="0"/>
              </a:rPr>
              <a:t>Services spécialisés</a:t>
            </a:r>
          </a:p>
        </p:txBody>
      </p:sp>
      <p:pic>
        <p:nvPicPr>
          <p:cNvPr id="6" name="Image 5">
            <a:extLst>
              <a:ext uri="{FF2B5EF4-FFF2-40B4-BE49-F238E27FC236}">
                <a16:creationId xmlns:a16="http://schemas.microsoft.com/office/drawing/2014/main" id="{85E5E67D-03A5-4EFB-8A24-CF660E14785F}"/>
              </a:ext>
            </a:extLst>
          </p:cNvPr>
          <p:cNvPicPr>
            <a:picLocks noChangeAspect="1"/>
          </p:cNvPicPr>
          <p:nvPr/>
        </p:nvPicPr>
        <p:blipFill>
          <a:blip r:embed="rId4"/>
          <a:stretch>
            <a:fillRect/>
          </a:stretch>
        </p:blipFill>
        <p:spPr>
          <a:xfrm>
            <a:off x="2570480" y="417905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74BC0-07E6-4656-819C-4F26CC187594}"/>
              </a:ext>
            </a:extLst>
          </p:cNvPr>
          <p:cNvSpPr>
            <a:spLocks noGrp="1"/>
          </p:cNvSpPr>
          <p:nvPr>
            <p:ph type="title"/>
          </p:nvPr>
        </p:nvSpPr>
        <p:spPr>
          <a:xfrm>
            <a:off x="1341461" y="-10837"/>
            <a:ext cx="9356678" cy="1325563"/>
          </a:xfrm>
        </p:spPr>
        <p:txBody>
          <a:bodyPr>
            <a:normAutofit fontScale="90000"/>
          </a:bodyPr>
          <a:lstStyle/>
          <a:p>
            <a:r>
              <a:rPr lang="fr-FR" dirty="0"/>
              <a:t>Santé mentale et soutien psychosocial: Pyramide des services</a:t>
            </a:r>
          </a:p>
        </p:txBody>
      </p:sp>
      <p:sp>
        <p:nvSpPr>
          <p:cNvPr id="8" name="Espace réservé du contenu 7">
            <a:extLst>
              <a:ext uri="{FF2B5EF4-FFF2-40B4-BE49-F238E27FC236}">
                <a16:creationId xmlns:a16="http://schemas.microsoft.com/office/drawing/2014/main" id="{3E632E1A-57A8-4B30-B50E-12F9DFA0E018}"/>
              </a:ext>
            </a:extLst>
          </p:cNvPr>
          <p:cNvSpPr>
            <a:spLocks noGrp="1"/>
          </p:cNvSpPr>
          <p:nvPr>
            <p:ph sz="half" idx="2"/>
          </p:nvPr>
        </p:nvSpPr>
        <p:spPr>
          <a:xfrm>
            <a:off x="7508281" y="2506662"/>
            <a:ext cx="3667111" cy="4351338"/>
          </a:xfrm>
        </p:spPr>
        <p:txBody>
          <a:bodyPr/>
          <a:lstStyle/>
          <a:p>
            <a:r>
              <a:rPr lang="fr-FR" dirty="0"/>
              <a:t>Système à plusieurs niveaux </a:t>
            </a:r>
          </a:p>
          <a:p>
            <a:r>
              <a:rPr lang="fr-FR" dirty="0"/>
              <a:t>Soutiens complémentaires </a:t>
            </a:r>
          </a:p>
          <a:p>
            <a:r>
              <a:rPr lang="fr-FR" dirty="0"/>
              <a:t>Différents groupes </a:t>
            </a:r>
            <a:r>
              <a:rPr lang="en-US" dirty="0">
                <a:effectLst/>
                <a:latin typeface="Arial" panose="020B0604020202020204" pitchFamily="34" charset="0"/>
              </a:rPr>
              <a:t>= </a:t>
            </a:r>
            <a:r>
              <a:rPr lang="fr-FR" dirty="0"/>
              <a:t>différents</a:t>
            </a:r>
            <a:r>
              <a:rPr lang="en-US" dirty="0">
                <a:effectLst/>
                <a:latin typeface="Arial" panose="020B0604020202020204" pitchFamily="34" charset="0"/>
              </a:rPr>
              <a:t> </a:t>
            </a:r>
            <a:r>
              <a:rPr lang="fr-FR" dirty="0"/>
              <a:t>besoins</a:t>
            </a:r>
          </a:p>
        </p:txBody>
      </p:sp>
      <p:sp>
        <p:nvSpPr>
          <p:cNvPr id="7" name="ZoneTexte 6">
            <a:extLst>
              <a:ext uri="{FF2B5EF4-FFF2-40B4-BE49-F238E27FC236}">
                <a16:creationId xmlns:a16="http://schemas.microsoft.com/office/drawing/2014/main" id="{57E96CD3-701F-4EC2-8674-9916DFECB8DA}"/>
              </a:ext>
            </a:extLst>
          </p:cNvPr>
          <p:cNvSpPr txBox="1"/>
          <p:nvPr/>
        </p:nvSpPr>
        <p:spPr>
          <a:xfrm>
            <a:off x="2300812" y="5678882"/>
            <a:ext cx="2762505" cy="369332"/>
          </a:xfrm>
          <a:prstGeom prst="rect">
            <a:avLst/>
          </a:prstGeom>
          <a:solidFill>
            <a:srgbClr val="8ACEE6"/>
          </a:solidFill>
        </p:spPr>
        <p:txBody>
          <a:bodyPr wrap="square">
            <a:spAutoFit/>
          </a:bodyPr>
          <a:lstStyle/>
          <a:p>
            <a:r>
              <a:rPr lang="en-GB" sz="18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SOCIAL</a:t>
            </a:r>
            <a:r>
              <a:rPr lang="en-GB" sz="16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 </a:t>
            </a:r>
            <a:r>
              <a:rPr lang="en-GB" sz="1800" b="1" dirty="0">
                <a:solidFill>
                  <a:schemeClr val="bg1"/>
                </a:solidFill>
                <a:latin typeface="Calibri" panose="020F0502020204030204" pitchFamily="34" charset="0"/>
                <a:ea typeface="SimSun" panose="02010600030101010101" pitchFamily="2" charset="-122"/>
                <a:cs typeface="Times New Roman" panose="02020603050405020304" pitchFamily="18" charset="0"/>
              </a:rPr>
              <a:t>CONSIDERATIONS</a:t>
            </a:r>
            <a:endParaRPr lang="es-ES" sz="1600" b="1" dirty="0">
              <a:solidFill>
                <a:schemeClr val="bg1"/>
              </a:solidFill>
            </a:endParaRPr>
          </a:p>
        </p:txBody>
      </p:sp>
      <p:sp>
        <p:nvSpPr>
          <p:cNvPr id="4" name="Espace réservé du contenu 3">
            <a:extLst>
              <a:ext uri="{FF2B5EF4-FFF2-40B4-BE49-F238E27FC236}">
                <a16:creationId xmlns:a16="http://schemas.microsoft.com/office/drawing/2014/main" id="{D6BBFDA5-950A-4F8D-AAFA-A7DB4CD0140D}"/>
              </a:ext>
            </a:extLst>
          </p:cNvPr>
          <p:cNvSpPr>
            <a:spLocks noGrp="1"/>
          </p:cNvSpPr>
          <p:nvPr>
            <p:ph sz="half" idx="1"/>
          </p:nvPr>
        </p:nvSpPr>
        <p:spPr/>
        <p:txBody>
          <a:bodyPr/>
          <a:lstStyle/>
          <a:p>
            <a:endParaRPr lang="es-ES"/>
          </a:p>
        </p:txBody>
      </p:sp>
      <p:pic>
        <p:nvPicPr>
          <p:cNvPr id="9" name="Image 8">
            <a:extLst>
              <a:ext uri="{FF2B5EF4-FFF2-40B4-BE49-F238E27FC236}">
                <a16:creationId xmlns:a16="http://schemas.microsoft.com/office/drawing/2014/main" id="{8C3F64FB-E6E7-4A18-A457-D6D366C2C571}"/>
              </a:ext>
            </a:extLst>
          </p:cNvPr>
          <p:cNvPicPr>
            <a:picLocks noChangeAspect="1"/>
          </p:cNvPicPr>
          <p:nvPr/>
        </p:nvPicPr>
        <p:blipFill>
          <a:blip r:embed="rId3"/>
          <a:stretch>
            <a:fillRect/>
          </a:stretch>
        </p:blipFill>
        <p:spPr>
          <a:xfrm>
            <a:off x="838201" y="1257299"/>
            <a:ext cx="5343540" cy="5444123"/>
          </a:xfrm>
          <a:prstGeom prst="rect">
            <a:avLst/>
          </a:prstGeom>
        </p:spPr>
      </p:pic>
    </p:spTree>
    <p:extLst>
      <p:ext uri="{BB962C8B-B14F-4D97-AF65-F5344CB8AC3E}">
        <p14:creationId xmlns:p14="http://schemas.microsoft.com/office/powerpoint/2010/main" val="32406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3242</Words>
  <Application>Microsoft Office PowerPoint</Application>
  <PresentationFormat>Widescreen</PresentationFormat>
  <Paragraphs>191</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HelveticaNeue-Medium-Identity-H</vt:lpstr>
      <vt:lpstr>HelveticaNeue-Light-Identity-H</vt:lpstr>
      <vt:lpstr>Arial</vt:lpstr>
      <vt:lpstr>Ink Free</vt:lpstr>
      <vt:lpstr>Symbol</vt:lpstr>
      <vt:lpstr>Helvetica Neue</vt:lpstr>
      <vt:lpstr>Calibri</vt:lpstr>
      <vt:lpstr>HelveticaNeue-LightItalic-Identity-H</vt:lpstr>
      <vt:lpstr>Wingdings</vt:lpstr>
      <vt:lpstr>HelveticaNeue-Bold-Identity-H</vt:lpstr>
      <vt:lpstr>CMSY9</vt:lpstr>
      <vt:lpstr>Times New Roman</vt:lpstr>
      <vt:lpstr>Office Theme</vt:lpstr>
      <vt:lpstr>Standards Minimums pour la Protection de l’Enfance dans l’Action Humanitaire. - SMPE -</vt:lpstr>
      <vt:lpstr>But des Standards </vt:lpstr>
      <vt:lpstr>PowerPoint Presentation</vt:lpstr>
      <vt:lpstr>Introduction générale au Standard 10</vt:lpstr>
      <vt:lpstr>PowerPoint Presentation</vt:lpstr>
      <vt:lpstr>Santé mentale et soutien psychosocial: Pyramide des services</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144</cp:revision>
  <dcterms:created xsi:type="dcterms:W3CDTF">2017-12-20T18:51:03Z</dcterms:created>
  <dcterms:modified xsi:type="dcterms:W3CDTF">2022-12-07T18:20:16Z</dcterms:modified>
</cp:coreProperties>
</file>