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8"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87755" autoAdjust="0"/>
  </p:normalViewPr>
  <p:slideViewPr>
    <p:cSldViewPr snapToGrid="0">
      <p:cViewPr varScale="1">
        <p:scale>
          <a:sx n="107" d="100"/>
          <a:sy n="107" d="100"/>
        </p:scale>
        <p:origin x="880"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33062-F4A6-43B5-AA61-8C3B6A44828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1B0DC147-98B3-4374-B9EE-41D7051B9F1F}">
      <dgm:prSet phldrT="[Texto]" custT="1"/>
      <dgm:spPr/>
      <dgm:t>
        <a:bodyPr/>
        <a:lstStyle/>
        <a:p>
          <a:pPr>
            <a:buAutoNum type="arabicPeriod"/>
          </a:pPr>
          <a:r>
            <a:rPr lang="en-GB" sz="2200" b="1" dirty="0">
              <a:solidFill>
                <a:schemeClr val="bg1"/>
              </a:solidFill>
              <a:latin typeface="+mj-lt"/>
            </a:rPr>
            <a:t>TECHNICAL TOOLS AND GUIDANCE</a:t>
          </a:r>
        </a:p>
        <a:p>
          <a:pPr>
            <a:buAutoNum type="arabicPeriod"/>
          </a:pPr>
          <a:r>
            <a:rPr lang="es-ES" sz="1600" dirty="0"/>
            <a:t>CPMS 12, Inter-Agency </a:t>
          </a:r>
          <a:r>
            <a:rPr lang="es-ES" sz="1600" dirty="0" err="1"/>
            <a:t>Toolkit</a:t>
          </a:r>
          <a:r>
            <a:rPr lang="es-ES" sz="1600" dirty="0"/>
            <a:t>, COVID-19 </a:t>
          </a:r>
          <a:r>
            <a:rPr lang="es-ES" sz="1600" dirty="0" err="1"/>
            <a:t>resources</a:t>
          </a:r>
          <a:r>
            <a:rPr lang="es-ES" sz="1600" dirty="0"/>
            <a:t>, </a:t>
          </a:r>
          <a:r>
            <a:rPr lang="es-ES" sz="1600" dirty="0" err="1"/>
            <a:t>toolkit</a:t>
          </a:r>
          <a:r>
            <a:rPr lang="es-ES" sz="1600" dirty="0"/>
            <a:t> regional </a:t>
          </a:r>
          <a:r>
            <a:rPr lang="es-ES" sz="1600" dirty="0" err="1"/>
            <a:t>versions</a:t>
          </a:r>
          <a:endParaRPr lang="en-GB" sz="1600" dirty="0"/>
        </a:p>
      </dgm:t>
    </dgm:pt>
    <dgm:pt modelId="{0170F2D4-8AED-493F-BB6C-948BC2ACBC48}" type="parTrans" cxnId="{F812AAF3-229D-46F0-BA6A-79317B31ED33}">
      <dgm:prSet/>
      <dgm:spPr/>
      <dgm:t>
        <a:bodyPr/>
        <a:lstStyle/>
        <a:p>
          <a:endParaRPr lang="en-GB"/>
        </a:p>
      </dgm:t>
    </dgm:pt>
    <dgm:pt modelId="{092DC76A-6835-4933-B2A6-3F5718A252B4}" type="sibTrans" cxnId="{F812AAF3-229D-46F0-BA6A-79317B31ED33}">
      <dgm:prSet/>
      <dgm:spPr/>
      <dgm:t>
        <a:bodyPr/>
        <a:lstStyle/>
        <a:p>
          <a:endParaRPr lang="en-GB"/>
        </a:p>
      </dgm:t>
    </dgm:pt>
    <dgm:pt modelId="{641BA281-D6B7-4A40-8496-B898D7572F0C}">
      <dgm:prSet custT="1"/>
      <dgm:spPr/>
      <dgm:t>
        <a:bodyPr/>
        <a:lstStyle/>
        <a:p>
          <a:r>
            <a:rPr lang="es-ES" altLang="en-US" sz="2200" b="1" dirty="0">
              <a:solidFill>
                <a:schemeClr val="bg1"/>
              </a:solidFill>
              <a:latin typeface="+mj-lt"/>
              <a:ea typeface="Calibri" panose="020F0502020204030204" pitchFamily="34" charset="0"/>
            </a:rPr>
            <a:t>CAPACITY BUILDING </a:t>
          </a:r>
        </a:p>
        <a:p>
          <a:r>
            <a:rPr lang="es-ES" altLang="en-US" sz="1600" b="0" dirty="0">
              <a:solidFill>
                <a:schemeClr val="bg1"/>
              </a:solidFill>
              <a:latin typeface="+mj-lt"/>
              <a:ea typeface="Calibri" panose="020F0502020204030204" pitchFamily="34" charset="0"/>
            </a:rPr>
            <a:t>E-</a:t>
          </a:r>
          <a:r>
            <a:rPr lang="es-ES" altLang="en-US" sz="1600" b="0" dirty="0" err="1">
              <a:solidFill>
                <a:schemeClr val="bg1"/>
              </a:solidFill>
              <a:latin typeface="+mj-lt"/>
              <a:ea typeface="Calibri" panose="020F0502020204030204" pitchFamily="34" charset="0"/>
            </a:rPr>
            <a:t>course</a:t>
          </a:r>
          <a:r>
            <a:rPr lang="es-ES" altLang="en-US" sz="1600" b="0" dirty="0">
              <a:solidFill>
                <a:schemeClr val="bg1"/>
              </a:solidFill>
              <a:latin typeface="+mj-lt"/>
              <a:ea typeface="Calibri" panose="020F0502020204030204" pitchFamily="34" charset="0"/>
            </a:rPr>
            <a:t>, training </a:t>
          </a:r>
          <a:r>
            <a:rPr lang="es-ES" altLang="en-US" sz="1600" b="0" dirty="0" err="1">
              <a:solidFill>
                <a:schemeClr val="bg1"/>
              </a:solidFill>
              <a:latin typeface="+mj-lt"/>
              <a:ea typeface="Calibri" panose="020F0502020204030204" pitchFamily="34" charset="0"/>
            </a:rPr>
            <a:t>package</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competency</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framework</a:t>
          </a:r>
          <a:r>
            <a:rPr lang="es-ES" altLang="en-US" sz="1600" b="0" dirty="0">
              <a:solidFill>
                <a:schemeClr val="bg1"/>
              </a:solidFill>
              <a:latin typeface="+mj-lt"/>
              <a:ea typeface="Calibri" panose="020F0502020204030204" pitchFamily="34" charset="0"/>
            </a:rPr>
            <a:t>, global/regional/country </a:t>
          </a:r>
          <a:r>
            <a:rPr lang="es-ES" altLang="en-US" sz="1600" b="0" dirty="0" err="1">
              <a:solidFill>
                <a:schemeClr val="bg1"/>
              </a:solidFill>
              <a:latin typeface="+mj-lt"/>
              <a:ea typeface="Calibri" panose="020F0502020204030204" pitchFamily="34" charset="0"/>
            </a:rPr>
            <a:t>launches</a:t>
          </a:r>
          <a:endParaRPr lang="es-ES" altLang="en-US" sz="1600" b="0" dirty="0">
            <a:solidFill>
              <a:schemeClr val="bg1"/>
            </a:solidFill>
            <a:latin typeface="+mj-lt"/>
            <a:ea typeface="Calibri" panose="020F0502020204030204" pitchFamily="34" charset="0"/>
          </a:endParaRPr>
        </a:p>
      </dgm:t>
    </dgm:pt>
    <dgm:pt modelId="{8C0E29BB-7FB2-4A2D-882C-8E08B104A5EC}" type="parTrans" cxnId="{2F3BA453-DEAE-428E-AE94-9753B545400A}">
      <dgm:prSet/>
      <dgm:spPr/>
      <dgm:t>
        <a:bodyPr/>
        <a:lstStyle/>
        <a:p>
          <a:endParaRPr lang="en-GB"/>
        </a:p>
      </dgm:t>
    </dgm:pt>
    <dgm:pt modelId="{8A6BF102-06E4-47C7-8D08-8AF1DA199300}" type="sibTrans" cxnId="{2F3BA453-DEAE-428E-AE94-9753B545400A}">
      <dgm:prSet/>
      <dgm:spPr/>
      <dgm:t>
        <a:bodyPr/>
        <a:lstStyle/>
        <a:p>
          <a:endParaRPr lang="en-GB"/>
        </a:p>
      </dgm:t>
    </dgm:pt>
    <dgm:pt modelId="{13D5DFE6-B654-4912-A219-FDB30E258837}">
      <dgm:prSet custT="1"/>
      <dgm:spPr/>
      <dgm:t>
        <a:bodyPr/>
        <a:lstStyle/>
        <a:p>
          <a:r>
            <a:rPr lang="es-ES" altLang="en-US" sz="2200" b="1" dirty="0">
              <a:solidFill>
                <a:schemeClr val="bg1"/>
              </a:solidFill>
              <a:latin typeface="+mj-lt"/>
              <a:ea typeface="Calibri" panose="020F0502020204030204" pitchFamily="34" charset="0"/>
            </a:rPr>
            <a:t>COORDINATION</a:t>
          </a:r>
          <a:r>
            <a:rPr lang="es-ES" altLang="en-US" sz="2200" b="1">
              <a:solidFill>
                <a:schemeClr val="bg1"/>
              </a:solidFill>
              <a:latin typeface="+mj-lt"/>
              <a:ea typeface="Calibri" panose="020F0502020204030204" pitchFamily="34" charset="0"/>
            </a:rPr>
            <a:t>, POLICY AND ADVOCACY</a:t>
          </a:r>
          <a:endParaRPr lang="es-ES" altLang="en-US" sz="2200" b="1" dirty="0">
            <a:solidFill>
              <a:schemeClr val="bg1"/>
            </a:solidFill>
            <a:latin typeface="+mj-lt"/>
            <a:ea typeface="Calibri" panose="020F0502020204030204" pitchFamily="34" charset="0"/>
          </a:endParaRPr>
        </a:p>
        <a:p>
          <a:r>
            <a:rPr lang="es-ES" altLang="en-US" sz="1600" b="0" dirty="0">
              <a:solidFill>
                <a:schemeClr val="bg1"/>
              </a:solidFill>
              <a:latin typeface="+mj-lt"/>
              <a:ea typeface="Calibri" panose="020F0502020204030204" pitchFamily="34" charset="0"/>
            </a:rPr>
            <a:t>World Day </a:t>
          </a:r>
          <a:r>
            <a:rPr lang="es-ES" altLang="en-US" sz="1600" b="0" dirty="0" err="1">
              <a:solidFill>
                <a:schemeClr val="bg1"/>
              </a:solidFill>
              <a:latin typeface="+mj-lt"/>
              <a:ea typeface="Calibri" panose="020F0502020204030204" pitchFamily="34" charset="0"/>
            </a:rPr>
            <a:t>against</a:t>
          </a:r>
          <a:r>
            <a:rPr lang="es-ES" altLang="en-US" sz="1600" b="0" dirty="0">
              <a:solidFill>
                <a:schemeClr val="bg1"/>
              </a:solidFill>
              <a:latin typeface="+mj-lt"/>
              <a:ea typeface="Calibri" panose="020F0502020204030204" pitchFamily="34" charset="0"/>
            </a:rPr>
            <a:t> Child </a:t>
          </a:r>
          <a:r>
            <a:rPr lang="es-ES" altLang="en-US" sz="1600" b="0" dirty="0" err="1">
              <a:solidFill>
                <a:schemeClr val="bg1"/>
              </a:solidFill>
              <a:latin typeface="+mj-lt"/>
              <a:ea typeface="Calibri" panose="020F0502020204030204" pitchFamily="34" charset="0"/>
            </a:rPr>
            <a:t>Labour</a:t>
          </a:r>
          <a:r>
            <a:rPr lang="es-ES" altLang="en-US" sz="1600" b="0" dirty="0">
              <a:solidFill>
                <a:schemeClr val="bg1"/>
              </a:solidFill>
              <a:latin typeface="+mj-lt"/>
              <a:ea typeface="Calibri" panose="020F0502020204030204" pitchFamily="34" charset="0"/>
            </a:rPr>
            <a:t>, International </a:t>
          </a:r>
          <a:r>
            <a:rPr lang="es-ES" altLang="en-US" sz="1600" b="0" dirty="0" err="1">
              <a:solidFill>
                <a:schemeClr val="bg1"/>
              </a:solidFill>
              <a:latin typeface="+mj-lt"/>
              <a:ea typeface="Calibri" panose="020F0502020204030204" pitchFamily="34" charset="0"/>
            </a:rPr>
            <a:t>Year</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for</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the</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Ellimination</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of</a:t>
          </a:r>
          <a:r>
            <a:rPr lang="es-ES" altLang="en-US" sz="1600" b="0" dirty="0">
              <a:solidFill>
                <a:schemeClr val="bg1"/>
              </a:solidFill>
              <a:latin typeface="+mj-lt"/>
              <a:ea typeface="Calibri" panose="020F0502020204030204" pitchFamily="34" charset="0"/>
            </a:rPr>
            <a:t> Child </a:t>
          </a:r>
          <a:r>
            <a:rPr lang="es-ES" altLang="en-US" sz="1600" b="0" dirty="0" err="1">
              <a:solidFill>
                <a:schemeClr val="bg1"/>
              </a:solidFill>
              <a:latin typeface="+mj-lt"/>
              <a:ea typeface="Calibri" panose="020F0502020204030204" pitchFamily="34" charset="0"/>
            </a:rPr>
            <a:t>Labour</a:t>
          </a:r>
          <a:r>
            <a:rPr lang="es-ES" altLang="en-US" sz="1600" b="0" dirty="0">
              <a:solidFill>
                <a:schemeClr val="bg1"/>
              </a:solidFill>
              <a:latin typeface="+mj-lt"/>
              <a:ea typeface="Calibri" panose="020F0502020204030204" pitchFamily="34" charset="0"/>
            </a:rPr>
            <a:t>, SDG 8.7, </a:t>
          </a:r>
          <a:r>
            <a:rPr lang="es-ES" altLang="en-US" sz="1600" b="0" dirty="0" err="1">
              <a:solidFill>
                <a:schemeClr val="bg1"/>
              </a:solidFill>
              <a:latin typeface="+mj-lt"/>
              <a:ea typeface="Calibri" panose="020F0502020204030204" pitchFamily="34" charset="0"/>
            </a:rPr>
            <a:t>coordination</a:t>
          </a:r>
          <a:r>
            <a:rPr lang="es-ES" altLang="en-US" sz="1600" b="0" dirty="0">
              <a:solidFill>
                <a:schemeClr val="bg1"/>
              </a:solidFill>
              <a:latin typeface="+mj-lt"/>
              <a:ea typeface="Calibri" panose="020F0502020204030204" pitchFamily="34" charset="0"/>
            </a:rPr>
            <a:t> </a:t>
          </a:r>
          <a:r>
            <a:rPr lang="es-ES" altLang="en-US" sz="1600" b="0" dirty="0" err="1">
              <a:solidFill>
                <a:schemeClr val="bg1"/>
              </a:solidFill>
              <a:latin typeface="+mj-lt"/>
              <a:ea typeface="Calibri" panose="020F0502020204030204" pitchFamily="34" charset="0"/>
            </a:rPr>
            <a:t>calls</a:t>
          </a:r>
          <a:endParaRPr lang="es-ES" altLang="en-US" sz="1600" b="1" dirty="0">
            <a:solidFill>
              <a:schemeClr val="bg1"/>
            </a:solidFill>
            <a:latin typeface="+mj-lt"/>
            <a:ea typeface="Calibri" panose="020F0502020204030204" pitchFamily="34" charset="0"/>
          </a:endParaRPr>
        </a:p>
      </dgm:t>
    </dgm:pt>
    <dgm:pt modelId="{1B2DFD19-FF58-4A5C-852D-F6A2C2D784C7}" type="parTrans" cxnId="{D219CEEF-004B-4232-A2EE-A0AC2B3D65A5}">
      <dgm:prSet/>
      <dgm:spPr/>
      <dgm:t>
        <a:bodyPr/>
        <a:lstStyle/>
        <a:p>
          <a:endParaRPr lang="en-GB"/>
        </a:p>
      </dgm:t>
    </dgm:pt>
    <dgm:pt modelId="{D624C230-44A4-45DD-8602-A55D46AF0019}" type="sibTrans" cxnId="{D219CEEF-004B-4232-A2EE-A0AC2B3D65A5}">
      <dgm:prSet/>
      <dgm:spPr/>
      <dgm:t>
        <a:bodyPr/>
        <a:lstStyle/>
        <a:p>
          <a:endParaRPr lang="en-GB"/>
        </a:p>
      </dgm:t>
    </dgm:pt>
    <dgm:pt modelId="{7F6CCBD2-4E67-4A55-8D9B-1A156FD0DD70}" type="pres">
      <dgm:prSet presAssocID="{23C33062-F4A6-43B5-AA61-8C3B6A44828E}" presName="linear" presStyleCnt="0">
        <dgm:presLayoutVars>
          <dgm:dir/>
          <dgm:resizeHandles val="exact"/>
        </dgm:presLayoutVars>
      </dgm:prSet>
      <dgm:spPr/>
    </dgm:pt>
    <dgm:pt modelId="{314DA83D-F761-46EF-8AD2-6B53802B2325}" type="pres">
      <dgm:prSet presAssocID="{1B0DC147-98B3-4374-B9EE-41D7051B9F1F}" presName="comp" presStyleCnt="0"/>
      <dgm:spPr/>
    </dgm:pt>
    <dgm:pt modelId="{B2199FEA-730E-47E7-A72E-A89DF64CCCE2}" type="pres">
      <dgm:prSet presAssocID="{1B0DC147-98B3-4374-B9EE-41D7051B9F1F}" presName="box" presStyleLbl="node1" presStyleIdx="0" presStyleCnt="3" custLinFactY="-56963" custLinFactNeighborY="-100000"/>
      <dgm:spPr/>
    </dgm:pt>
    <dgm:pt modelId="{DBF69BBB-E680-48B4-8954-F24C23551F4D}" type="pres">
      <dgm:prSet presAssocID="{1B0DC147-98B3-4374-B9EE-41D7051B9F1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2000" b="-72000"/>
          </a:stretch>
        </a:blipFill>
      </dgm:spPr>
    </dgm:pt>
    <dgm:pt modelId="{DFC26AC5-22CA-4905-8B82-5AB88A23D390}" type="pres">
      <dgm:prSet presAssocID="{1B0DC147-98B3-4374-B9EE-41D7051B9F1F}" presName="text" presStyleLbl="node1" presStyleIdx="0" presStyleCnt="3">
        <dgm:presLayoutVars>
          <dgm:bulletEnabled val="1"/>
        </dgm:presLayoutVars>
      </dgm:prSet>
      <dgm:spPr/>
    </dgm:pt>
    <dgm:pt modelId="{33CBEB2E-64AF-4047-8E10-E3CD64E8DD48}" type="pres">
      <dgm:prSet presAssocID="{092DC76A-6835-4933-B2A6-3F5718A252B4}" presName="spacer" presStyleCnt="0"/>
      <dgm:spPr/>
    </dgm:pt>
    <dgm:pt modelId="{602A9F96-5773-4EDC-AF57-51743B8FDF4F}" type="pres">
      <dgm:prSet presAssocID="{641BA281-D6B7-4A40-8496-B898D7572F0C}" presName="comp" presStyleCnt="0"/>
      <dgm:spPr/>
    </dgm:pt>
    <dgm:pt modelId="{EBE63CA0-111E-4B21-B5B0-9221785B9C4C}" type="pres">
      <dgm:prSet presAssocID="{641BA281-D6B7-4A40-8496-B898D7572F0C}" presName="box" presStyleLbl="node1" presStyleIdx="1" presStyleCnt="3"/>
      <dgm:spPr/>
    </dgm:pt>
    <dgm:pt modelId="{4816D280-9EFF-49A4-B2CC-38CD00B6D20B}" type="pres">
      <dgm:prSet presAssocID="{641BA281-D6B7-4A40-8496-B898D7572F0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BB9A3AAD-399D-4FFF-A26F-405DC5E6F2F7}" type="pres">
      <dgm:prSet presAssocID="{641BA281-D6B7-4A40-8496-B898D7572F0C}" presName="text" presStyleLbl="node1" presStyleIdx="1" presStyleCnt="3">
        <dgm:presLayoutVars>
          <dgm:bulletEnabled val="1"/>
        </dgm:presLayoutVars>
      </dgm:prSet>
      <dgm:spPr/>
    </dgm:pt>
    <dgm:pt modelId="{FED42F8A-80F5-428B-9F49-3393342C7B8B}" type="pres">
      <dgm:prSet presAssocID="{8A6BF102-06E4-47C7-8D08-8AF1DA199300}" presName="spacer" presStyleCnt="0"/>
      <dgm:spPr/>
    </dgm:pt>
    <dgm:pt modelId="{5672D750-6058-4AC3-B6BB-833BF574C246}" type="pres">
      <dgm:prSet presAssocID="{13D5DFE6-B654-4912-A219-FDB30E258837}" presName="comp" presStyleCnt="0"/>
      <dgm:spPr/>
    </dgm:pt>
    <dgm:pt modelId="{2BE93EB1-8089-4E11-96E5-FD68F801CA46}" type="pres">
      <dgm:prSet presAssocID="{13D5DFE6-B654-4912-A219-FDB30E258837}" presName="box" presStyleLbl="node1" presStyleIdx="2" presStyleCnt="3"/>
      <dgm:spPr/>
    </dgm:pt>
    <dgm:pt modelId="{35D07374-2F98-4AD5-9F1F-99C87A2795D7}" type="pres">
      <dgm:prSet presAssocID="{13D5DFE6-B654-4912-A219-FDB30E25883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B833C7D1-67F3-46DE-BB51-CAC5FF8C0055}" type="pres">
      <dgm:prSet presAssocID="{13D5DFE6-B654-4912-A219-FDB30E258837}" presName="text" presStyleLbl="node1" presStyleIdx="2" presStyleCnt="3">
        <dgm:presLayoutVars>
          <dgm:bulletEnabled val="1"/>
        </dgm:presLayoutVars>
      </dgm:prSet>
      <dgm:spPr/>
    </dgm:pt>
  </dgm:ptLst>
  <dgm:cxnLst>
    <dgm:cxn modelId="{91DDA62C-F368-4DE5-8118-41EDECA223BE}" type="presOf" srcId="{1B0DC147-98B3-4374-B9EE-41D7051B9F1F}" destId="{DFC26AC5-22CA-4905-8B82-5AB88A23D390}" srcOrd="1" destOrd="0" presId="urn:microsoft.com/office/officeart/2005/8/layout/vList4"/>
    <dgm:cxn modelId="{913B4141-216C-4EA6-AB62-D5842FEC0F88}" type="presOf" srcId="{641BA281-D6B7-4A40-8496-B898D7572F0C}" destId="{BB9A3AAD-399D-4FFF-A26F-405DC5E6F2F7}" srcOrd="1" destOrd="0" presId="urn:microsoft.com/office/officeart/2005/8/layout/vList4"/>
    <dgm:cxn modelId="{ED82F641-F867-4096-B1CA-A9B06374AC06}" type="presOf" srcId="{13D5DFE6-B654-4912-A219-FDB30E258837}" destId="{B833C7D1-67F3-46DE-BB51-CAC5FF8C0055}" srcOrd="1" destOrd="0" presId="urn:microsoft.com/office/officeart/2005/8/layout/vList4"/>
    <dgm:cxn modelId="{3BE40B4B-D7B6-4AA6-9162-A96B778175C3}" type="presOf" srcId="{23C33062-F4A6-43B5-AA61-8C3B6A44828E}" destId="{7F6CCBD2-4E67-4A55-8D9B-1A156FD0DD70}" srcOrd="0" destOrd="0" presId="urn:microsoft.com/office/officeart/2005/8/layout/vList4"/>
    <dgm:cxn modelId="{2F3BA453-DEAE-428E-AE94-9753B545400A}" srcId="{23C33062-F4A6-43B5-AA61-8C3B6A44828E}" destId="{641BA281-D6B7-4A40-8496-B898D7572F0C}" srcOrd="1" destOrd="0" parTransId="{8C0E29BB-7FB2-4A2D-882C-8E08B104A5EC}" sibTransId="{8A6BF102-06E4-47C7-8D08-8AF1DA199300}"/>
    <dgm:cxn modelId="{3E698E95-ED5D-4FE6-BC79-2620C2098065}" type="presOf" srcId="{13D5DFE6-B654-4912-A219-FDB30E258837}" destId="{2BE93EB1-8089-4E11-96E5-FD68F801CA46}" srcOrd="0" destOrd="0" presId="urn:microsoft.com/office/officeart/2005/8/layout/vList4"/>
    <dgm:cxn modelId="{76AEEEDF-0FFD-4587-8275-3B89925042D1}" type="presOf" srcId="{641BA281-D6B7-4A40-8496-B898D7572F0C}" destId="{EBE63CA0-111E-4B21-B5B0-9221785B9C4C}" srcOrd="0" destOrd="0" presId="urn:microsoft.com/office/officeart/2005/8/layout/vList4"/>
    <dgm:cxn modelId="{02B022E3-7525-4B06-ACA0-ADF4E46BD244}" type="presOf" srcId="{1B0DC147-98B3-4374-B9EE-41D7051B9F1F}" destId="{B2199FEA-730E-47E7-A72E-A89DF64CCCE2}" srcOrd="0" destOrd="0" presId="urn:microsoft.com/office/officeart/2005/8/layout/vList4"/>
    <dgm:cxn modelId="{D219CEEF-004B-4232-A2EE-A0AC2B3D65A5}" srcId="{23C33062-F4A6-43B5-AA61-8C3B6A44828E}" destId="{13D5DFE6-B654-4912-A219-FDB30E258837}" srcOrd="2" destOrd="0" parTransId="{1B2DFD19-FF58-4A5C-852D-F6A2C2D784C7}" sibTransId="{D624C230-44A4-45DD-8602-A55D46AF0019}"/>
    <dgm:cxn modelId="{F812AAF3-229D-46F0-BA6A-79317B31ED33}" srcId="{23C33062-F4A6-43B5-AA61-8C3B6A44828E}" destId="{1B0DC147-98B3-4374-B9EE-41D7051B9F1F}" srcOrd="0" destOrd="0" parTransId="{0170F2D4-8AED-493F-BB6C-948BC2ACBC48}" sibTransId="{092DC76A-6835-4933-B2A6-3F5718A252B4}"/>
    <dgm:cxn modelId="{608D0596-A404-438B-9AFD-9AD10A9BD55A}" type="presParOf" srcId="{7F6CCBD2-4E67-4A55-8D9B-1A156FD0DD70}" destId="{314DA83D-F761-46EF-8AD2-6B53802B2325}" srcOrd="0" destOrd="0" presId="urn:microsoft.com/office/officeart/2005/8/layout/vList4"/>
    <dgm:cxn modelId="{1134DF9A-4B2B-413D-ACE8-70D2A47BC9F4}" type="presParOf" srcId="{314DA83D-F761-46EF-8AD2-6B53802B2325}" destId="{B2199FEA-730E-47E7-A72E-A89DF64CCCE2}" srcOrd="0" destOrd="0" presId="urn:microsoft.com/office/officeart/2005/8/layout/vList4"/>
    <dgm:cxn modelId="{2E055A9F-4573-4BB4-9405-6BE6DAD77CF5}" type="presParOf" srcId="{314DA83D-F761-46EF-8AD2-6B53802B2325}" destId="{DBF69BBB-E680-48B4-8954-F24C23551F4D}" srcOrd="1" destOrd="0" presId="urn:microsoft.com/office/officeart/2005/8/layout/vList4"/>
    <dgm:cxn modelId="{2E3F6CF5-CCA6-4818-8D4C-AD7F28A99947}" type="presParOf" srcId="{314DA83D-F761-46EF-8AD2-6B53802B2325}" destId="{DFC26AC5-22CA-4905-8B82-5AB88A23D390}" srcOrd="2" destOrd="0" presId="urn:microsoft.com/office/officeart/2005/8/layout/vList4"/>
    <dgm:cxn modelId="{21677E6F-CFBB-4188-BD23-D58C0CFCB7C4}" type="presParOf" srcId="{7F6CCBD2-4E67-4A55-8D9B-1A156FD0DD70}" destId="{33CBEB2E-64AF-4047-8E10-E3CD64E8DD48}" srcOrd="1" destOrd="0" presId="urn:microsoft.com/office/officeart/2005/8/layout/vList4"/>
    <dgm:cxn modelId="{C75C5725-8529-4B29-A980-3795BB35AFF0}" type="presParOf" srcId="{7F6CCBD2-4E67-4A55-8D9B-1A156FD0DD70}" destId="{602A9F96-5773-4EDC-AF57-51743B8FDF4F}" srcOrd="2" destOrd="0" presId="urn:microsoft.com/office/officeart/2005/8/layout/vList4"/>
    <dgm:cxn modelId="{53B219BD-EF87-4362-8C41-2CE89B154EED}" type="presParOf" srcId="{602A9F96-5773-4EDC-AF57-51743B8FDF4F}" destId="{EBE63CA0-111E-4B21-B5B0-9221785B9C4C}" srcOrd="0" destOrd="0" presId="urn:microsoft.com/office/officeart/2005/8/layout/vList4"/>
    <dgm:cxn modelId="{B12F7BA4-2BBA-4DE5-ADD0-A814837E0583}" type="presParOf" srcId="{602A9F96-5773-4EDC-AF57-51743B8FDF4F}" destId="{4816D280-9EFF-49A4-B2CC-38CD00B6D20B}" srcOrd="1" destOrd="0" presId="urn:microsoft.com/office/officeart/2005/8/layout/vList4"/>
    <dgm:cxn modelId="{5538A60F-724C-4FFB-91D3-BD54F1657212}" type="presParOf" srcId="{602A9F96-5773-4EDC-AF57-51743B8FDF4F}" destId="{BB9A3AAD-399D-4FFF-A26F-405DC5E6F2F7}" srcOrd="2" destOrd="0" presId="urn:microsoft.com/office/officeart/2005/8/layout/vList4"/>
    <dgm:cxn modelId="{91F34EE0-1123-4A32-B6AF-C44850CEC8F6}" type="presParOf" srcId="{7F6CCBD2-4E67-4A55-8D9B-1A156FD0DD70}" destId="{FED42F8A-80F5-428B-9F49-3393342C7B8B}" srcOrd="3" destOrd="0" presId="urn:microsoft.com/office/officeart/2005/8/layout/vList4"/>
    <dgm:cxn modelId="{40CE17BA-059B-4077-A556-7ECF8D2C4E7A}" type="presParOf" srcId="{7F6CCBD2-4E67-4A55-8D9B-1A156FD0DD70}" destId="{5672D750-6058-4AC3-B6BB-833BF574C246}" srcOrd="4" destOrd="0" presId="urn:microsoft.com/office/officeart/2005/8/layout/vList4"/>
    <dgm:cxn modelId="{4C8DE69D-CFD6-4BEE-9AFE-502A63CF003F}" type="presParOf" srcId="{5672D750-6058-4AC3-B6BB-833BF574C246}" destId="{2BE93EB1-8089-4E11-96E5-FD68F801CA46}" srcOrd="0" destOrd="0" presId="urn:microsoft.com/office/officeart/2005/8/layout/vList4"/>
    <dgm:cxn modelId="{1B07B221-5477-4215-A46E-B57A31DD66BC}" type="presParOf" srcId="{5672D750-6058-4AC3-B6BB-833BF574C246}" destId="{35D07374-2F98-4AD5-9F1F-99C87A2795D7}" srcOrd="1" destOrd="0" presId="urn:microsoft.com/office/officeart/2005/8/layout/vList4"/>
    <dgm:cxn modelId="{2EC00585-0A4A-4607-A244-31532B7A197A}" type="presParOf" srcId="{5672D750-6058-4AC3-B6BB-833BF574C246}" destId="{B833C7D1-67F3-46DE-BB51-CAC5FF8C0055}"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99FEA-730E-47E7-A72E-A89DF64CCCE2}">
      <dsp:nvSpPr>
        <dsp:cNvPr id="0" name=""/>
        <dsp:cNvSpPr/>
      </dsp:nvSpPr>
      <dsp:spPr>
        <a:xfrm>
          <a:off x="0" y="0"/>
          <a:ext cx="7634287" cy="1097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solidFill>
                <a:schemeClr val="bg1"/>
              </a:solidFill>
              <a:latin typeface="+mj-lt"/>
            </a:rPr>
            <a:t>TECHNICAL TOOLS AND GUIDANCE</a:t>
          </a:r>
        </a:p>
        <a:p>
          <a:pPr marL="0" lvl="0" indent="0" algn="l" defTabSz="977900">
            <a:lnSpc>
              <a:spcPct val="90000"/>
            </a:lnSpc>
            <a:spcBef>
              <a:spcPct val="0"/>
            </a:spcBef>
            <a:spcAft>
              <a:spcPct val="35000"/>
            </a:spcAft>
            <a:buNone/>
          </a:pPr>
          <a:r>
            <a:rPr lang="es-ES" sz="1600" kern="1200" dirty="0"/>
            <a:t>CPMS 12, Inter-Agency </a:t>
          </a:r>
          <a:r>
            <a:rPr lang="es-ES" sz="1600" kern="1200" dirty="0" err="1"/>
            <a:t>Toolkit</a:t>
          </a:r>
          <a:r>
            <a:rPr lang="es-ES" sz="1600" kern="1200" dirty="0"/>
            <a:t>, COVID-19 </a:t>
          </a:r>
          <a:r>
            <a:rPr lang="es-ES" sz="1600" kern="1200" dirty="0" err="1"/>
            <a:t>resources</a:t>
          </a:r>
          <a:r>
            <a:rPr lang="es-ES" sz="1600" kern="1200" dirty="0"/>
            <a:t>, </a:t>
          </a:r>
          <a:r>
            <a:rPr lang="es-ES" sz="1600" kern="1200" dirty="0" err="1"/>
            <a:t>toolkit</a:t>
          </a:r>
          <a:r>
            <a:rPr lang="es-ES" sz="1600" kern="1200" dirty="0"/>
            <a:t> regional </a:t>
          </a:r>
          <a:r>
            <a:rPr lang="es-ES" sz="1600" kern="1200" dirty="0" err="1"/>
            <a:t>versions</a:t>
          </a:r>
          <a:endParaRPr lang="en-GB" sz="1600" kern="1200" dirty="0"/>
        </a:p>
      </dsp:txBody>
      <dsp:txXfrm>
        <a:off x="1636634" y="0"/>
        <a:ext cx="5997652" cy="1097766"/>
      </dsp:txXfrm>
    </dsp:sp>
    <dsp:sp modelId="{DBF69BBB-E680-48B4-8954-F24C23551F4D}">
      <dsp:nvSpPr>
        <dsp:cNvPr id="0" name=""/>
        <dsp:cNvSpPr/>
      </dsp:nvSpPr>
      <dsp:spPr>
        <a:xfrm>
          <a:off x="109776" y="109776"/>
          <a:ext cx="1526857" cy="8782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E63CA0-111E-4B21-B5B0-9221785B9C4C}">
      <dsp:nvSpPr>
        <dsp:cNvPr id="0" name=""/>
        <dsp:cNvSpPr/>
      </dsp:nvSpPr>
      <dsp:spPr>
        <a:xfrm>
          <a:off x="0" y="1207542"/>
          <a:ext cx="7634287" cy="1097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altLang="en-US" sz="2200" b="1" kern="1200" dirty="0">
              <a:solidFill>
                <a:schemeClr val="bg1"/>
              </a:solidFill>
              <a:latin typeface="+mj-lt"/>
              <a:ea typeface="Calibri" panose="020F0502020204030204" pitchFamily="34" charset="0"/>
            </a:rPr>
            <a:t>CAPACITY BUILDING </a:t>
          </a:r>
        </a:p>
        <a:p>
          <a:pPr marL="0" lvl="0" indent="0" algn="l" defTabSz="977900">
            <a:lnSpc>
              <a:spcPct val="90000"/>
            </a:lnSpc>
            <a:spcBef>
              <a:spcPct val="0"/>
            </a:spcBef>
            <a:spcAft>
              <a:spcPct val="35000"/>
            </a:spcAft>
            <a:buNone/>
          </a:pPr>
          <a:r>
            <a:rPr lang="es-ES" altLang="en-US" sz="1600" b="0" kern="1200" dirty="0">
              <a:solidFill>
                <a:schemeClr val="bg1"/>
              </a:solidFill>
              <a:latin typeface="+mj-lt"/>
              <a:ea typeface="Calibri" panose="020F0502020204030204" pitchFamily="34" charset="0"/>
            </a:rPr>
            <a:t>E-</a:t>
          </a:r>
          <a:r>
            <a:rPr lang="es-ES" altLang="en-US" sz="1600" b="0" kern="1200" dirty="0" err="1">
              <a:solidFill>
                <a:schemeClr val="bg1"/>
              </a:solidFill>
              <a:latin typeface="+mj-lt"/>
              <a:ea typeface="Calibri" panose="020F0502020204030204" pitchFamily="34" charset="0"/>
            </a:rPr>
            <a:t>course</a:t>
          </a:r>
          <a:r>
            <a:rPr lang="es-ES" altLang="en-US" sz="1600" b="0" kern="1200" dirty="0">
              <a:solidFill>
                <a:schemeClr val="bg1"/>
              </a:solidFill>
              <a:latin typeface="+mj-lt"/>
              <a:ea typeface="Calibri" panose="020F0502020204030204" pitchFamily="34" charset="0"/>
            </a:rPr>
            <a:t>, training </a:t>
          </a:r>
          <a:r>
            <a:rPr lang="es-ES" altLang="en-US" sz="1600" b="0" kern="1200" dirty="0" err="1">
              <a:solidFill>
                <a:schemeClr val="bg1"/>
              </a:solidFill>
              <a:latin typeface="+mj-lt"/>
              <a:ea typeface="Calibri" panose="020F0502020204030204" pitchFamily="34" charset="0"/>
            </a:rPr>
            <a:t>package</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competency</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framework</a:t>
          </a:r>
          <a:r>
            <a:rPr lang="es-ES" altLang="en-US" sz="1600" b="0" kern="1200" dirty="0">
              <a:solidFill>
                <a:schemeClr val="bg1"/>
              </a:solidFill>
              <a:latin typeface="+mj-lt"/>
              <a:ea typeface="Calibri" panose="020F0502020204030204" pitchFamily="34" charset="0"/>
            </a:rPr>
            <a:t>, global/regional/country </a:t>
          </a:r>
          <a:r>
            <a:rPr lang="es-ES" altLang="en-US" sz="1600" b="0" kern="1200" dirty="0" err="1">
              <a:solidFill>
                <a:schemeClr val="bg1"/>
              </a:solidFill>
              <a:latin typeface="+mj-lt"/>
              <a:ea typeface="Calibri" panose="020F0502020204030204" pitchFamily="34" charset="0"/>
            </a:rPr>
            <a:t>launches</a:t>
          </a:r>
          <a:endParaRPr lang="es-ES" altLang="en-US" sz="1600" b="0" kern="1200" dirty="0">
            <a:solidFill>
              <a:schemeClr val="bg1"/>
            </a:solidFill>
            <a:latin typeface="+mj-lt"/>
            <a:ea typeface="Calibri" panose="020F0502020204030204" pitchFamily="34" charset="0"/>
          </a:endParaRPr>
        </a:p>
      </dsp:txBody>
      <dsp:txXfrm>
        <a:off x="1636634" y="1207542"/>
        <a:ext cx="5997652" cy="1097766"/>
      </dsp:txXfrm>
    </dsp:sp>
    <dsp:sp modelId="{4816D280-9EFF-49A4-B2CC-38CD00B6D20B}">
      <dsp:nvSpPr>
        <dsp:cNvPr id="0" name=""/>
        <dsp:cNvSpPr/>
      </dsp:nvSpPr>
      <dsp:spPr>
        <a:xfrm>
          <a:off x="109776" y="1317319"/>
          <a:ext cx="1526857" cy="878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93EB1-8089-4E11-96E5-FD68F801CA46}">
      <dsp:nvSpPr>
        <dsp:cNvPr id="0" name=""/>
        <dsp:cNvSpPr/>
      </dsp:nvSpPr>
      <dsp:spPr>
        <a:xfrm>
          <a:off x="0" y="2415085"/>
          <a:ext cx="7634287" cy="1097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altLang="en-US" sz="2200" b="1" kern="1200" dirty="0">
              <a:solidFill>
                <a:schemeClr val="bg1"/>
              </a:solidFill>
              <a:latin typeface="+mj-lt"/>
              <a:ea typeface="Calibri" panose="020F0502020204030204" pitchFamily="34" charset="0"/>
            </a:rPr>
            <a:t>COORDINATION</a:t>
          </a:r>
          <a:r>
            <a:rPr lang="es-ES" altLang="en-US" sz="2200" b="1" kern="1200">
              <a:solidFill>
                <a:schemeClr val="bg1"/>
              </a:solidFill>
              <a:latin typeface="+mj-lt"/>
              <a:ea typeface="Calibri" panose="020F0502020204030204" pitchFamily="34" charset="0"/>
            </a:rPr>
            <a:t>, POLICY AND ADVOCACY</a:t>
          </a:r>
          <a:endParaRPr lang="es-ES" altLang="en-US" sz="2200" b="1" kern="1200" dirty="0">
            <a:solidFill>
              <a:schemeClr val="bg1"/>
            </a:solidFill>
            <a:latin typeface="+mj-lt"/>
            <a:ea typeface="Calibri" panose="020F0502020204030204" pitchFamily="34" charset="0"/>
          </a:endParaRPr>
        </a:p>
        <a:p>
          <a:pPr marL="0" lvl="0" indent="0" algn="l" defTabSz="977900">
            <a:lnSpc>
              <a:spcPct val="90000"/>
            </a:lnSpc>
            <a:spcBef>
              <a:spcPct val="0"/>
            </a:spcBef>
            <a:spcAft>
              <a:spcPct val="35000"/>
            </a:spcAft>
            <a:buNone/>
          </a:pPr>
          <a:r>
            <a:rPr lang="es-ES" altLang="en-US" sz="1600" b="0" kern="1200" dirty="0">
              <a:solidFill>
                <a:schemeClr val="bg1"/>
              </a:solidFill>
              <a:latin typeface="+mj-lt"/>
              <a:ea typeface="Calibri" panose="020F0502020204030204" pitchFamily="34" charset="0"/>
            </a:rPr>
            <a:t>World Day </a:t>
          </a:r>
          <a:r>
            <a:rPr lang="es-ES" altLang="en-US" sz="1600" b="0" kern="1200" dirty="0" err="1">
              <a:solidFill>
                <a:schemeClr val="bg1"/>
              </a:solidFill>
              <a:latin typeface="+mj-lt"/>
              <a:ea typeface="Calibri" panose="020F0502020204030204" pitchFamily="34" charset="0"/>
            </a:rPr>
            <a:t>against</a:t>
          </a:r>
          <a:r>
            <a:rPr lang="es-ES" altLang="en-US" sz="1600" b="0" kern="1200" dirty="0">
              <a:solidFill>
                <a:schemeClr val="bg1"/>
              </a:solidFill>
              <a:latin typeface="+mj-lt"/>
              <a:ea typeface="Calibri" panose="020F0502020204030204" pitchFamily="34" charset="0"/>
            </a:rPr>
            <a:t> Child </a:t>
          </a:r>
          <a:r>
            <a:rPr lang="es-ES" altLang="en-US" sz="1600" b="0" kern="1200" dirty="0" err="1">
              <a:solidFill>
                <a:schemeClr val="bg1"/>
              </a:solidFill>
              <a:latin typeface="+mj-lt"/>
              <a:ea typeface="Calibri" panose="020F0502020204030204" pitchFamily="34" charset="0"/>
            </a:rPr>
            <a:t>Labour</a:t>
          </a:r>
          <a:r>
            <a:rPr lang="es-ES" altLang="en-US" sz="1600" b="0" kern="1200" dirty="0">
              <a:solidFill>
                <a:schemeClr val="bg1"/>
              </a:solidFill>
              <a:latin typeface="+mj-lt"/>
              <a:ea typeface="Calibri" panose="020F0502020204030204" pitchFamily="34" charset="0"/>
            </a:rPr>
            <a:t>, International </a:t>
          </a:r>
          <a:r>
            <a:rPr lang="es-ES" altLang="en-US" sz="1600" b="0" kern="1200" dirty="0" err="1">
              <a:solidFill>
                <a:schemeClr val="bg1"/>
              </a:solidFill>
              <a:latin typeface="+mj-lt"/>
              <a:ea typeface="Calibri" panose="020F0502020204030204" pitchFamily="34" charset="0"/>
            </a:rPr>
            <a:t>Year</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for</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the</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Ellimination</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of</a:t>
          </a:r>
          <a:r>
            <a:rPr lang="es-ES" altLang="en-US" sz="1600" b="0" kern="1200" dirty="0">
              <a:solidFill>
                <a:schemeClr val="bg1"/>
              </a:solidFill>
              <a:latin typeface="+mj-lt"/>
              <a:ea typeface="Calibri" panose="020F0502020204030204" pitchFamily="34" charset="0"/>
            </a:rPr>
            <a:t> Child </a:t>
          </a:r>
          <a:r>
            <a:rPr lang="es-ES" altLang="en-US" sz="1600" b="0" kern="1200" dirty="0" err="1">
              <a:solidFill>
                <a:schemeClr val="bg1"/>
              </a:solidFill>
              <a:latin typeface="+mj-lt"/>
              <a:ea typeface="Calibri" panose="020F0502020204030204" pitchFamily="34" charset="0"/>
            </a:rPr>
            <a:t>Labour</a:t>
          </a:r>
          <a:r>
            <a:rPr lang="es-ES" altLang="en-US" sz="1600" b="0" kern="1200" dirty="0">
              <a:solidFill>
                <a:schemeClr val="bg1"/>
              </a:solidFill>
              <a:latin typeface="+mj-lt"/>
              <a:ea typeface="Calibri" panose="020F0502020204030204" pitchFamily="34" charset="0"/>
            </a:rPr>
            <a:t>, SDG 8.7, </a:t>
          </a:r>
          <a:r>
            <a:rPr lang="es-ES" altLang="en-US" sz="1600" b="0" kern="1200" dirty="0" err="1">
              <a:solidFill>
                <a:schemeClr val="bg1"/>
              </a:solidFill>
              <a:latin typeface="+mj-lt"/>
              <a:ea typeface="Calibri" panose="020F0502020204030204" pitchFamily="34" charset="0"/>
            </a:rPr>
            <a:t>coordination</a:t>
          </a:r>
          <a:r>
            <a:rPr lang="es-ES" altLang="en-US" sz="1600" b="0" kern="1200" dirty="0">
              <a:solidFill>
                <a:schemeClr val="bg1"/>
              </a:solidFill>
              <a:latin typeface="+mj-lt"/>
              <a:ea typeface="Calibri" panose="020F0502020204030204" pitchFamily="34" charset="0"/>
            </a:rPr>
            <a:t> </a:t>
          </a:r>
          <a:r>
            <a:rPr lang="es-ES" altLang="en-US" sz="1600" b="0" kern="1200" dirty="0" err="1">
              <a:solidFill>
                <a:schemeClr val="bg1"/>
              </a:solidFill>
              <a:latin typeface="+mj-lt"/>
              <a:ea typeface="Calibri" panose="020F0502020204030204" pitchFamily="34" charset="0"/>
            </a:rPr>
            <a:t>calls</a:t>
          </a:r>
          <a:endParaRPr lang="es-ES" altLang="en-US" sz="1600" b="1" kern="1200" dirty="0">
            <a:solidFill>
              <a:schemeClr val="bg1"/>
            </a:solidFill>
            <a:latin typeface="+mj-lt"/>
            <a:ea typeface="Calibri" panose="020F0502020204030204" pitchFamily="34" charset="0"/>
          </a:endParaRPr>
        </a:p>
      </dsp:txBody>
      <dsp:txXfrm>
        <a:off x="1636634" y="2415085"/>
        <a:ext cx="5997652" cy="1097766"/>
      </dsp:txXfrm>
    </dsp:sp>
    <dsp:sp modelId="{35D07374-2F98-4AD5-9F1F-99C87A2795D7}">
      <dsp:nvSpPr>
        <dsp:cNvPr id="0" name=""/>
        <dsp:cNvSpPr/>
      </dsp:nvSpPr>
      <dsp:spPr>
        <a:xfrm>
          <a:off x="109776" y="2524862"/>
          <a:ext cx="1526857" cy="8782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12</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12: عمالة الأطفال</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التعريف: </a:t>
            </a:r>
            <a:r>
              <a:rPr lang="ar-SA" sz="1800" dirty="0">
                <a:effectLst/>
                <a:ea typeface="Calibri" panose="020F0502020204030204" pitchFamily="34" charset="0"/>
                <a:cs typeface="Simplified Arabic" panose="02020603050405020304" pitchFamily="18" charset="-78"/>
              </a:rPr>
              <a:t>عمالة الأطفال هي أيّ عملٍ يحرم الأطفال من طفولتهم، وإمكانياتهم، وكرامتهم</a:t>
            </a:r>
            <a:r>
              <a:rPr lang="ar-LB" sz="1800" dirty="0">
                <a:effectLst/>
                <a:ea typeface="Calibri" panose="020F0502020204030204" pitchFamily="34" charset="0"/>
                <a:cs typeface="Simplified Arabic" panose="02020603050405020304" pitchFamily="18" charset="-78"/>
              </a:rPr>
              <a:t>،</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فيتداخل مع تعليم الأطفال ويؤثر سلبياً على رفاههم العاطفي والتنموي والجسدي</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تشتمل </a:t>
            </a:r>
            <a:r>
              <a:rPr lang="ar-SA" sz="1800" dirty="0">
                <a:effectLst/>
                <a:ea typeface="Calibri" panose="020F0502020204030204" pitchFamily="34" charset="0"/>
                <a:cs typeface="Simplified Arabic" panose="02020603050405020304" pitchFamily="18" charset="-78"/>
              </a:rPr>
              <a:t>أسوأ أشكال عمالة الأطفال </a:t>
            </a:r>
            <a:r>
              <a:rPr lang="en-US" sz="1800" dirty="0">
                <a:effectLst/>
                <a:latin typeface="HelveticaNeue-Light-Identity-H"/>
                <a:ea typeface="Calibri" panose="020F0502020204030204" pitchFamily="34" charset="0"/>
                <a:cs typeface="HelveticaNeue-Light-Identity-H"/>
              </a:rPr>
              <a:t>(WFCL)</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على </a:t>
            </a:r>
            <a:r>
              <a:rPr lang="ar-SA" sz="1800" dirty="0">
                <a:effectLst/>
                <a:ea typeface="Calibri" panose="020F0502020204030204" pitchFamily="34" charset="0"/>
                <a:cs typeface="Simplified Arabic" panose="02020603050405020304" pitchFamily="18" charset="-78"/>
              </a:rPr>
              <a:t>العمل القسري، أو التجنيد في الجماعات المسلّحة، أو الاتجار لأغراض الاستغلال، أو الاستغلال الجنسي، أو العمل غير المشروع، أو العمل الخطر</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ملاحظة: مصطلح "الأطفال المنخرطون في عمالة الأطفال" هو المصطلح المفضل للإشارة إلى الأطفال الموجودين في عمالة الأطفال، بما فيها أسوأ أشكال عمالة الأطفال. ولا يُنصح باستخدام مصطلح "الأطفال العاملون" لأنه لا ينبغي تعريف الأطفال بحسب العمل المؤذي الذي يقومون به.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يمكن أن تزيد الأزمات الإنسانية من انتشار وخطورة أشكال عمالة الأطفال الموجودة، أو تؤدي إلى ظهور أشكال جديدة منها</a:t>
            </a:r>
            <a:r>
              <a:rPr lang="ar-LB" sz="1800" dirty="0">
                <a:effectLst/>
                <a:ea typeface="Calibri" panose="020F0502020204030204" pitchFamily="34" charset="0"/>
                <a:cs typeface="Simplified Arabic" panose="02020603050405020304" pitchFamily="18" charset="-78"/>
              </a:rPr>
              <a:t>، بما في ذلك النزوح (الأطفال اللاجئون، أو النازحون داخليًا، أو المهاجرون، أو عديمو الجنسية هم الأكثر عرضة للخطر)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ينبغي تزويد الأطفال </a:t>
            </a:r>
            <a:r>
              <a:rPr lang="ar-SA" sz="1800" dirty="0">
                <a:solidFill>
                  <a:srgbClr val="000000"/>
                </a:solidFill>
                <a:effectLst/>
                <a:ea typeface="Calibri" panose="020F0502020204030204" pitchFamily="34" charset="0"/>
                <a:cs typeface="Simplified Arabic" panose="02020603050405020304" pitchFamily="18" charset="-78"/>
              </a:rPr>
              <a:t>المنخرطين أصلاً في عمالة الأطفال</a:t>
            </a:r>
            <a:r>
              <a:rPr lang="ar-LB" sz="1800" dirty="0">
                <a:solidFill>
                  <a:srgbClr val="000000"/>
                </a:solidFill>
                <a:effectLst/>
                <a:ea typeface="Calibri" panose="020F0502020204030204" pitchFamily="34" charset="0"/>
                <a:cs typeface="Simplified Arabic" panose="02020603050405020304" pitchFamily="18" charset="-78"/>
              </a:rPr>
              <a:t> و/أو الاتجار بالأطفال</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بخدمات متعددة القطاعات (</a:t>
            </a:r>
            <a:r>
              <a:rPr lang="ar-SA" sz="1800" dirty="0">
                <a:solidFill>
                  <a:srgbClr val="000000"/>
                </a:solidFill>
                <a:effectLst/>
                <a:ea typeface="Calibri" panose="020F0502020204030204" pitchFamily="34" charset="0"/>
                <a:cs typeface="Simplified Arabic" panose="02020603050405020304" pitchFamily="18" charset="-78"/>
              </a:rPr>
              <a:t>الدعم النفسي الاجتماعي، والتعليم، والتمكين الاقتصادي للعائلات</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إدارة حالات حماية الطفل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مصمَّمة خصيصًا لهم</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إدارة الحالات]</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يسلط هذا المعيار الضوء أيضًا على تقديم دعم الوقاية المستهدف للأطفال المعرضين للخطر، ودعم المبادرات </a:t>
            </a:r>
            <a:r>
              <a:rPr lang="ar-SA" sz="1800" dirty="0">
                <a:solidFill>
                  <a:srgbClr val="000000"/>
                </a:solidFill>
                <a:effectLst/>
                <a:ea typeface="Calibri" panose="020F0502020204030204" pitchFamily="34" charset="0"/>
                <a:cs typeface="Simplified Arabic" panose="02020603050405020304" pitchFamily="18" charset="-78"/>
              </a:rPr>
              <a:t>على المستوى المجتمعي من أجل </a:t>
            </a:r>
            <a:r>
              <a:rPr lang="ar-SA" sz="1800" b="1" dirty="0">
                <a:solidFill>
                  <a:srgbClr val="000000"/>
                </a:solidFill>
                <a:effectLst/>
                <a:ea typeface="Calibri" panose="020F0502020204030204" pitchFamily="34" charset="0"/>
                <a:cs typeface="Simplified Arabic" panose="02020603050405020304" pitchFamily="18" charset="-78"/>
              </a:rPr>
              <a:t>الوقاية</a:t>
            </a:r>
            <a:r>
              <a:rPr lang="ar-SA" sz="1800" dirty="0">
                <a:solidFill>
                  <a:srgbClr val="000000"/>
                </a:solidFill>
                <a:effectLst/>
                <a:ea typeface="Calibri" panose="020F0502020204030204" pitchFamily="34" charset="0"/>
                <a:cs typeface="Simplified Arabic" panose="02020603050405020304" pitchFamily="18" charset="-78"/>
              </a:rPr>
              <a:t> من عمالة الأطفال</a:t>
            </a:r>
            <a:r>
              <a:rPr lang="ar-LB" sz="1800" dirty="0">
                <a:solidFill>
                  <a:srgbClr val="000000"/>
                </a:solidFill>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الوقاية]</a:t>
            </a:r>
            <a:r>
              <a:rPr lang="ar-SY" sz="1200" dirty="0">
                <a:solidFill>
                  <a:srgbClr val="000000"/>
                </a:solidFill>
                <a:effectLst/>
                <a:ea typeface="Calibri" panose="020F0502020204030204" pitchFamily="34" charset="0"/>
                <a:cs typeface="Simplified Arabic" panose="02020603050405020304" pitchFamily="18" charset="-78"/>
              </a:rPr>
              <a:t> </a:t>
            </a:r>
            <a:endParaRPr lang="ar-LB"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b="0" dirty="0">
                <a:effectLst/>
                <a:cs typeface="Simplified Arabic" panose="02020603050405020304" pitchFamily="18" charset="-78"/>
              </a:rPr>
              <a:t>ما هي المفاهيم المختلفة لعمالة الأطفال؟</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0" dirty="0">
                <a:effectLst/>
                <a:cs typeface="Simplified Arabic" panose="02020603050405020304" pitchFamily="18" charset="-78"/>
              </a:rPr>
              <a:t>عمل الأطفال: لا توجد ضرورة للقضاء عليه </a:t>
            </a:r>
            <a:r>
              <a:rPr lang="ar-LB" sz="1200" i="0" dirty="0">
                <a:latin typeface="Arial" panose="020B0604020202020204" pitchFamily="34" charset="0"/>
                <a:ea typeface="Arial"/>
                <a:cs typeface="Arial" panose="020B0604020202020204" pitchFamily="34" charset="0"/>
                <a:sym typeface="Arial"/>
              </a:rPr>
              <a:t>← أذكروا مثلاً مكيفًا وفقًا للسياق</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0" i="0" dirty="0">
                <a:latin typeface="Arial" panose="020B0604020202020204" pitchFamily="34" charset="0"/>
                <a:cs typeface="Arial" panose="020B0604020202020204" pitchFamily="34" charset="0"/>
                <a:sym typeface="Arial"/>
              </a:rPr>
              <a:t>عمالة الأطفال: يجب القضاء عليها </a:t>
            </a:r>
            <a:r>
              <a:rPr lang="ar-LB" sz="1200" i="0" dirty="0">
                <a:latin typeface="Arial" panose="020B0604020202020204" pitchFamily="34" charset="0"/>
                <a:ea typeface="Arial"/>
                <a:cs typeface="Arial" panose="020B0604020202020204" pitchFamily="34" charset="0"/>
                <a:sym typeface="Arial"/>
              </a:rPr>
              <a:t>← أذكروا مثلاً مكيفًا وفقًا للسياق</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b="0" dirty="0"/>
              <a:t>اسوأ أشكال عمال الأطفال: يجب القضاء عليها باعتبارها ضرورة طارئة </a:t>
            </a:r>
            <a:r>
              <a:rPr lang="ar-LB" sz="1200" i="0" dirty="0">
                <a:latin typeface="Arial" panose="020B0604020202020204" pitchFamily="34" charset="0"/>
                <a:ea typeface="Arial"/>
                <a:cs typeface="Arial" panose="020B0604020202020204" pitchFamily="34" charset="0"/>
                <a:sym typeface="Arial"/>
              </a:rPr>
              <a:t>← أذكروا مثلاً مكيفًا وفقًا للسياق</a:t>
            </a:r>
            <a:endParaRPr lang="en-US" b="0" dirty="0">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12 على ما يلي: </a:t>
            </a:r>
            <a:r>
              <a:rPr lang="ar-LB" dirty="0"/>
              <a:t>"</a:t>
            </a:r>
            <a:r>
              <a:rPr lang="ar-SA" dirty="0"/>
              <a:t>تتم حماية جميع الأطفال من الانخراط في العمالة، لا سيما أسوأ أشكال عمالة الأطفال، التي يمكن أن تكون مرتبطةً بالأزمة الإنسانية أو أن تزداد سوءًا بسببها.</a:t>
            </a:r>
            <a:r>
              <a:rPr lang="ar-LB" dirty="0"/>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b="1" dirty="0"/>
              <a:t>إطلاق المناقشة: </a:t>
            </a:r>
            <a:r>
              <a:rPr lang="ar-LB" dirty="0"/>
              <a:t>ما هي عوامل الخطر التي تؤدي إلى عمالة الأطفال؟</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i="0" dirty="0">
                <a:latin typeface="Arial" panose="020B0604020202020204" pitchFamily="34" charset="0"/>
                <a:ea typeface="Arial"/>
                <a:cs typeface="Arial" panose="020B0604020202020204" pitchFamily="34" charset="0"/>
                <a:sym typeface="Arial"/>
              </a:rPr>
              <a:t>أذكروا مثلاً مكيفًا وفقًا للسياق</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i="0" dirty="0">
                <a:latin typeface="Arial" panose="020B0604020202020204" pitchFamily="34" charset="0"/>
                <a:ea typeface="Arial"/>
                <a:cs typeface="Arial" panose="020B0604020202020204" pitchFamily="34" charset="0"/>
                <a:sym typeface="Arial"/>
              </a:rPr>
              <a:t>تشمل العوامل عادة:</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الفقر الناجم عن انخفاض الدخل؛ </a:t>
            </a:r>
            <a:endParaRPr lang="ar-LB" sz="1100" dirty="0">
              <a:solidFill>
                <a:srgbClr val="000000"/>
              </a:solidFill>
              <a:effectLst/>
              <a:latin typeface="Noto Sans Symbols"/>
              <a:ea typeface="Noto Sans Symbols"/>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الأعراف الاجتماعية التي تدعم عمالة الأطفال؛</a:t>
            </a:r>
            <a:endParaRPr lang="ar-LB" sz="1100" dirty="0">
              <a:solidFill>
                <a:srgbClr val="000000"/>
              </a:solidFill>
              <a:effectLst/>
              <a:latin typeface="Noto Sans Symbols"/>
              <a:ea typeface="Noto Sans Symbols"/>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100" dirty="0">
                <a:solidFill>
                  <a:srgbClr val="000000"/>
                </a:solidFill>
                <a:effectLst/>
                <a:latin typeface="Noto Sans Symbols"/>
                <a:ea typeface="Noto Sans Symbols"/>
                <a:cs typeface="Simplified Arabic" panose="02020603050405020304" pitchFamily="18" charset="-78"/>
              </a:rPr>
              <a:t>عدم الوصول إلى الخدمات الأساسية، أو التعليم، أو الأمن الغذائي، أو العمل اللائق</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وفقًا للسياق، يشتمل الأطفال المعرّضون للخطر بشكل خاص، على الأطفال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الذين يعملون أصلاً؛</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الذين يعيشون في منازل يرأسها أطفال، أو أشخاصٌ كبار في السنّ، أو بالغون عازبون؛</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الذين يعيشون أو يعملون في الشارع؛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غير المصحوبين أو المنفصلين عن ذويهم؛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يعيشون مع إعاقات أو مع مقدّمي رعاية لديهم إعاقات؛</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اللاجئين، والنازحين داخليًا، والمهاجرين، وعديمي الجنسية؛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الذين لديهم وضع اجتماعي أو سياسي معين؛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الذين لا يحملون وثائق ثبوتية؛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المتجر بهم</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i="0" dirty="0">
                <a:latin typeface="Arial" panose="020B0604020202020204" pitchFamily="34" charset="0"/>
                <a:ea typeface="Arial"/>
                <a:cs typeface="Arial" panose="020B0604020202020204" pitchFamily="34" charset="0"/>
                <a:sym typeface="Arial"/>
              </a:rPr>
              <a:t>تتمثل الفكرة في إعطاء الأولوية لل</a:t>
            </a:r>
            <a:r>
              <a:rPr lang="ar-SA" sz="1800" dirty="0">
                <a:effectLst/>
                <a:ea typeface="Calibri" panose="020F0502020204030204" pitchFamily="34" charset="0"/>
                <a:cs typeface="Simplified Arabic" panose="02020603050405020304" pitchFamily="18" charset="-78"/>
              </a:rPr>
              <a:t>إخراج</a:t>
            </a:r>
            <a:r>
              <a:rPr lang="ar-LB" sz="1800" dirty="0">
                <a:effectLst/>
                <a:ea typeface="Calibri" panose="020F0502020204030204" pitchFamily="34" charset="0"/>
                <a:cs typeface="Simplified Arabic" panose="02020603050405020304" pitchFamily="18" charset="-78"/>
              </a:rPr>
              <a:t> الطارئ للأطفال</a:t>
            </a:r>
            <a:r>
              <a:rPr lang="ar-SA" sz="1800" dirty="0">
                <a:effectLst/>
                <a:ea typeface="Calibri" panose="020F0502020204030204" pitchFamily="34" charset="0"/>
                <a:cs typeface="Simplified Arabic" panose="02020603050405020304" pitchFamily="18" charset="-78"/>
              </a:rPr>
              <a:t> من </a:t>
            </a:r>
            <a:r>
              <a:rPr lang="ar-LB" sz="1800" dirty="0">
                <a:effectLst/>
                <a:ea typeface="Calibri" panose="020F0502020204030204" pitchFamily="34" charset="0"/>
                <a:cs typeface="Simplified Arabic" panose="02020603050405020304" pitchFamily="18" charset="-78"/>
              </a:rPr>
              <a:t>أسوأ أشكال عمالة الأطفال، و</a:t>
            </a:r>
            <a:r>
              <a:rPr lang="ar-SA" sz="1800" dirty="0">
                <a:effectLst/>
                <a:ea typeface="Calibri" panose="020F0502020204030204" pitchFamily="34" charset="0"/>
                <a:cs typeface="Simplified Arabic" panose="02020603050405020304" pitchFamily="18" charset="-78"/>
              </a:rPr>
              <a:t>توفير الحدّ الأدنى من الخدمات من أجل تلبية احتياجات الحماية الملحة</a:t>
            </a:r>
            <a:r>
              <a:rPr lang="ar-LB" sz="1800" dirty="0">
                <a:effectLst/>
                <a:ea typeface="Calibri" panose="020F0502020204030204" pitchFamily="34" charset="0"/>
                <a:cs typeface="Simplified Arabic" panose="02020603050405020304" pitchFamily="18" charset="-78"/>
              </a:rPr>
              <a:t> للأطفال المنخرطين في عمالة الأطفال.</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200" i="0" dirty="0">
              <a:latin typeface="Arial" panose="020B0604020202020204" pitchFamily="34" charset="0"/>
              <a:ea typeface="Arial"/>
              <a:cs typeface="Arial" panose="020B0604020202020204" pitchFamily="34" charset="0"/>
              <a:sym typeface="Arial"/>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تشمل  إجراءات الإ</a:t>
            </a:r>
            <a:r>
              <a:rPr lang="ar-LB" sz="1100" dirty="0">
                <a:effectLst/>
                <a:latin typeface="Calibri" panose="020F0502020204030204" pitchFamily="34" charset="0"/>
                <a:ea typeface="Calibri" panose="020F0502020204030204" pitchFamily="34" charset="0"/>
                <a:cs typeface="Simplified Arabic" panose="02020603050405020304" pitchFamily="18" charset="-78"/>
              </a:rPr>
              <a:t>ستجابة</a:t>
            </a:r>
            <a:r>
              <a:rPr lang="ar-SA" sz="1100" dirty="0">
                <a:effectLst/>
                <a:latin typeface="Calibri" panose="020F0502020204030204" pitchFamily="34" charset="0"/>
                <a:ea typeface="Calibri" panose="020F0502020204030204" pitchFamily="34" charset="0"/>
                <a:cs typeface="Simplified Arabic" panose="02020603050405020304" pitchFamily="18" charset="-78"/>
              </a:rPr>
              <a:t> من أجل الأطفال المنخرطين في أسوأ أشكال عمالة الأطفال ما 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الانخراط مع خدمات تطبيق القانون والأمن الملائمة من أجل إخراج الأطفال من العمل غير الشرعي في المناطق التي تتواجد بها الشبكات الإجرامية، بشكل فوري وآمن</a:t>
            </a:r>
            <a:r>
              <a:rPr lang="ar-SY"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تسهيل المفاوضة أو الوساطة بين الطفل، والعائلة، وصاحب العمل، عندما يكون ذلك ملائمًا وآمنًا</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إخراج الأطفال من العمل، الأطفال الذين لم يبلغوا بعد سن العمل القانونية، والذين يزاولون أعمالا خطيرة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ضمان أن الأطفال الذين بلغوا سن العمل القانونية والذين يزاولون أعمالاً خطيرة سوف (أ) يتمّ إبعادهم عن الخطر و(ب) يُسمَح لهم بمواصلة عملهم بعد تخفيف الخطر إلى حد مقبول</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effectLst/>
                <a:latin typeface="Noto Sans Symbols"/>
                <a:ea typeface="Noto Sans Symbols"/>
                <a:cs typeface="Noto Sans Symbols"/>
              </a:rPr>
              <a:t>زيادة إمكانية الوصول إلى الخدمات، والتعليم، والعمل اللائق، مع الأخذ في الاعتبار العوائق الخاصة أمام الأطفال اللاجئين، أو النازحين داخليًا، أو المهاجرين، أو عديمي الجنسية.</a:t>
            </a:r>
          </a:p>
          <a:p>
            <a:pPr marL="0" marR="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إنشاء </a:t>
            </a:r>
            <a:r>
              <a:rPr lang="ar-SA" sz="1800" dirty="0">
                <a:effectLst/>
                <a:ea typeface="Calibri" panose="020F0502020204030204" pitchFamily="34" charset="0"/>
                <a:cs typeface="Simplified Arabic" panose="02020603050405020304" pitchFamily="18" charset="-78"/>
              </a:rPr>
              <a:t>أنظمة رصد عمالة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CLMS</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لرصد عمالة الأطفال وإحالتهم إلى الخدمات الملائمة</a:t>
            </a:r>
            <a:r>
              <a:rPr lang="ar-SY" sz="1800" dirty="0">
                <a:effectLst/>
                <a:ea typeface="Calibri" panose="020F0502020204030204" pitchFamily="34" charset="0"/>
                <a:cs typeface="Simplified Arabic" panose="02020603050405020304" pitchFamily="18" charset="-78"/>
              </a:rPr>
              <a:t>.</a:t>
            </a:r>
            <a:endParaRPr lang="en-US" sz="1100" dirty="0">
              <a:effectLst/>
              <a:latin typeface="Noto Sans Symbols"/>
              <a:ea typeface="Noto Sans Symbols"/>
              <a:cs typeface="Noto Sans Symbols"/>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b="0" dirty="0">
              <a:latin typeface="Arial"/>
              <a:ea typeface="Arial"/>
              <a:cs typeface="Arial"/>
              <a:sym typeface="Arial"/>
            </a:endParaRPr>
          </a:p>
          <a:p>
            <a:pPr marL="0" marR="0" algn="just" rtl="1">
              <a:lnSpc>
                <a:spcPct val="106000"/>
              </a:lnSpc>
              <a:spcBef>
                <a:spcPts val="0"/>
              </a:spcBef>
              <a:spcAft>
                <a:spcPts val="800"/>
              </a:spcAft>
            </a:pPr>
            <a:r>
              <a:rPr lang="ar-LB" b="0" dirty="0">
                <a:latin typeface="Arial"/>
                <a:ea typeface="Arial"/>
                <a:cs typeface="Arial"/>
                <a:sym typeface="Arial"/>
              </a:rPr>
              <a:t>يجب أن يشمل الحد الأدنى من الخدمات ما </a:t>
            </a:r>
            <a:r>
              <a:rPr lang="en-US" sz="1100" dirty="0">
                <a:effectLst/>
                <a:latin typeface="Simplified Arabic" panose="02020603050405020304" pitchFamily="18" charset="-78"/>
                <a:ea typeface="Calibri" panose="020F0502020204030204" pitchFamily="34" charset="0"/>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إدارة حالات حماية الطفل التي تراعي النوع الاجتماعي، والعمر، والإعاقة؛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خدمات الإحالة</a:t>
            </a:r>
            <a:r>
              <a:rPr lang="ar-LB" sz="1100" dirty="0">
                <a:solidFill>
                  <a:srgbClr val="000000"/>
                </a:solidFill>
                <a:effectLst/>
                <a:latin typeface="Noto Sans Symbols"/>
                <a:ea typeface="Noto Sans Symbols"/>
                <a:cs typeface="Simplified Arabic" panose="02020603050405020304" pitchFamily="18" charset="-78"/>
              </a:rPr>
              <a:t> (الدعم النفسي الاجتماعي، والتعليم، والتمكين الاقتصادي للعائلات، مثل </a:t>
            </a:r>
            <a:r>
              <a:rPr lang="ar-SA" sz="1800" dirty="0">
                <a:effectLst/>
                <a:ea typeface="Calibri" panose="020F0502020204030204" pitchFamily="34" charset="0"/>
                <a:cs typeface="Simplified Arabic" panose="02020603050405020304" pitchFamily="18" charset="-78"/>
              </a:rPr>
              <a:t>المساعدة النقدية وبالقسائم</a:t>
            </a:r>
            <a:r>
              <a:rPr lang="ar-LB" sz="1800" dirty="0">
                <a:effectLst/>
                <a:ea typeface="Calibri" panose="020F0502020204030204" pitchFamily="34" charset="0"/>
                <a:cs typeface="Simplified Arabic" panose="02020603050405020304" pitchFamily="18" charset="-78"/>
              </a:rPr>
              <a:t> للأطفال الذين بلغوا سن العمل القانونية)</a:t>
            </a:r>
            <a:r>
              <a:rPr lang="ar-SA"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ea typeface="Calibri" panose="020F0502020204030204" pitchFamily="34" charset="0"/>
                <a:cs typeface="Simplified Arabic" panose="02020603050405020304" pitchFamily="18" charset="-78"/>
              </a:rPr>
              <a:t>الرعاية البديلة الملائمة</a:t>
            </a:r>
            <a:r>
              <a:rPr lang="ar-SY" sz="1100" dirty="0">
                <a:solidFill>
                  <a:srgbClr val="000000"/>
                </a:solidFill>
                <a:effectLst/>
                <a:ea typeface="Calibri" panose="020F0502020204030204" pitchFamily="34" charset="0"/>
                <a:cs typeface="Simplified Arabic" panose="02020603050405020304" pitchFamily="18" charset="-78"/>
              </a:rPr>
              <a:t> (</a:t>
            </a:r>
            <a:r>
              <a:rPr lang="ar-SA" sz="1100" dirty="0">
                <a:solidFill>
                  <a:srgbClr val="000000"/>
                </a:solidFill>
                <a:effectLst/>
                <a:ea typeface="Calibri" panose="020F0502020204030204" pitchFamily="34" charset="0"/>
                <a:cs typeface="Simplified Arabic" panose="02020603050405020304" pitchFamily="18" charset="-78"/>
              </a:rPr>
              <a:t>عند الاقتضاء</a:t>
            </a:r>
            <a:r>
              <a:rPr lang="ar-SY" sz="1100" dirty="0">
                <a:solidFill>
                  <a:srgbClr val="000000"/>
                </a:solidFill>
                <a:effectLst/>
                <a:ea typeface="Calibri" panose="020F0502020204030204" pitchFamily="34" charset="0"/>
                <a:cs typeface="Simplified Arabic" panose="02020603050405020304" pitchFamily="18" charset="-78"/>
              </a:rPr>
              <a:t>)</a:t>
            </a:r>
            <a:r>
              <a:rPr lang="ar-LB" sz="1100" dirty="0">
                <a:solidFill>
                  <a:srgbClr val="000000"/>
                </a:solidFill>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تزويد الأطفال المتجر بهم، الذين ينتظرون تتبّع عائلاتهم ولمّ شملهم بها، بما يلي</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2971800" marR="0" lvl="6" indent="-228600" algn="just" rtl="1">
              <a:lnSpc>
                <a:spcPct val="106000"/>
              </a:lnSpc>
              <a:spcBef>
                <a:spcPts val="0"/>
              </a:spcBef>
              <a:spcAft>
                <a:spcPts val="0"/>
              </a:spcAft>
              <a:buFont typeface="Arial" panose="020B0604020202020204" pitchFamily="34" charset="0"/>
              <a:buChar char="ο"/>
            </a:pPr>
            <a:r>
              <a:rPr lang="ar-SA" sz="1100" dirty="0">
                <a:solidFill>
                  <a:srgbClr val="000000"/>
                </a:solidFill>
                <a:effectLst/>
                <a:latin typeface="Noto Sans Symbols"/>
                <a:ea typeface="Noto Sans Symbols"/>
                <a:cs typeface="Simplified Arabic" panose="02020603050405020304" pitchFamily="18" charset="-78"/>
              </a:rPr>
              <a:t>التحري المتخصّص عند أول نقطة اتّصال؛</a:t>
            </a:r>
            <a:endParaRPr lang="en-US" sz="1100" dirty="0">
              <a:effectLst/>
              <a:latin typeface="Noto Sans Symbols"/>
              <a:ea typeface="Noto Sans Symbols"/>
              <a:cs typeface="Noto Sans Symbols"/>
            </a:endParaRPr>
          </a:p>
          <a:p>
            <a:pPr marL="2971800" marR="0" lvl="6" indent="-228600" algn="just" rtl="1">
              <a:lnSpc>
                <a:spcPct val="106000"/>
              </a:lnSpc>
              <a:spcBef>
                <a:spcPts val="0"/>
              </a:spcBef>
              <a:spcAft>
                <a:spcPts val="0"/>
              </a:spcAft>
              <a:buFont typeface="Arial" panose="020B0604020202020204" pitchFamily="34" charset="0"/>
              <a:buChar char="ο"/>
            </a:pPr>
            <a:r>
              <a:rPr lang="ar-SA" sz="1100" dirty="0">
                <a:solidFill>
                  <a:srgbClr val="000000"/>
                </a:solidFill>
                <a:effectLst/>
                <a:latin typeface="Noto Sans Symbols"/>
                <a:ea typeface="Noto Sans Symbols"/>
                <a:cs typeface="Simplified Arabic" panose="02020603050405020304" pitchFamily="18" charset="-78"/>
              </a:rPr>
              <a:t>تقييم المخاطر؛ </a:t>
            </a:r>
            <a:endParaRPr lang="en-US" sz="1100" dirty="0">
              <a:effectLst/>
              <a:latin typeface="Noto Sans Symbols"/>
              <a:ea typeface="Noto Sans Symbols"/>
              <a:cs typeface="Noto Sans Symbols"/>
            </a:endParaRPr>
          </a:p>
          <a:p>
            <a:pPr marL="2971800" marR="0" lvl="6" indent="-228600" algn="just" rtl="1">
              <a:lnSpc>
                <a:spcPct val="106000"/>
              </a:lnSpc>
              <a:spcBef>
                <a:spcPts val="0"/>
              </a:spcBef>
              <a:spcAft>
                <a:spcPts val="0"/>
              </a:spcAft>
              <a:buFont typeface="Arial" panose="020B0604020202020204" pitchFamily="34" charset="0"/>
              <a:buChar char="ο"/>
            </a:pPr>
            <a:r>
              <a:rPr lang="ar-SA" sz="1100" dirty="0">
                <a:solidFill>
                  <a:srgbClr val="000000"/>
                </a:solidFill>
                <a:effectLst/>
                <a:latin typeface="Noto Sans Symbols"/>
                <a:ea typeface="Noto Sans Symbols"/>
                <a:cs typeface="Simplified Arabic" panose="02020603050405020304" pitchFamily="18" charset="-78"/>
              </a:rPr>
              <a:t>إلحاقهم بنظام رعاية مؤقتة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حينما يكون ذلك ملائمًا)</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ar-LB"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dirty="0"/>
              <a:t>رمزا </a:t>
            </a:r>
            <a:r>
              <a:rPr lang="ar-LB" b="1" dirty="0"/>
              <a:t>الصون والوقاية</a:t>
            </a:r>
            <a:r>
              <a:rPr lang="ar-LB" dirty="0"/>
              <a:t>:</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يتعين على الجهات الفاعلة في المجال الإنساني في القطاعات كلّها أن تضمن أنّ مساعداتها لا تحث الأطفال على ممارسة عمالة الأطفال أو أسوأ أشكال عمالة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تشمل استراتيجيات التخفيف</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تنفيذ سياسات صون الطفل و(ب) استعمال تقنيات التحقق من السن لإثبات أن الأطفال ليسوا منخرطين في أعمال جسدية شاقة وخطيرة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كالتوزيع، والبناء، وإزالة الأنقاض)</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توفير معلومات ملائمة للعمر ويسهل على الأطفال والعائلات والمجتمعات المحلّية الوصول إليها بشأن (أ</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أشكال العمل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الخفيف</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المقبولة للأطفال ممن تقل أو تزيد أعمارهم عن السن القانوني للعمل، و(ب) طرق الوصول إلى الخدمات التي تساعد على الوقاية من عمالة الأطفال وأسوأ أشكال عمالة الأطفال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تطوير وقيادة مبادرات على المستوى المجتمعي من أجل الوقاية من عمالة الأطفال والاستجابة لها</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إشراك أصحاب العمل، ومنظمات العمال، ومنظمات المجتمع المدني في الوقاية من عمالة الأطفال والاستجابة لها، وفي تعزيز فرص التمكين الاقتصادي للأطفال في سن العمل القانونية، ولعائلات الأطفال القابلين للتعرض لخطر العمالة. </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LB" dirty="0"/>
              <a:t>تؤمن </a:t>
            </a:r>
            <a:r>
              <a:rPr lang="ar-LB" b="1" dirty="0"/>
              <a:t>منظمة بلان إنترناشونال ومنظمة العمل الدولية </a:t>
            </a:r>
            <a:r>
              <a:rPr lang="ar-LB" dirty="0"/>
              <a:t>القيادة المشتركة لفرقة العمل.</a:t>
            </a:r>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060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12</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F9E33F9A-A58F-867A-5CBA-E893DD7126AF}"/>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8384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alliancecpha.org/en/cltf" TargetMode="External"/><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drive.google.com/drive/u/0/folders/1-jkqJVm96kqYULQ-JMiZl70e0H9Eg1yd" TargetMode="External"/><Relationship Id="rId11" Type="http://schemas.microsoft.com/office/2007/relationships/diagramDrawing" Target="../diagrams/drawing1.xml"/><Relationship Id="rId5" Type="http://schemas.openxmlformats.org/officeDocument/2006/relationships/hyperlink" Target="https://alliancecpha.org/en/series-of-child-protection-materials/protection-children-during-covid-19-pandemic" TargetMode="External"/><Relationship Id="rId10" Type="http://schemas.openxmlformats.org/officeDocument/2006/relationships/diagramColors" Target="../diagrams/colors1.xml"/><Relationship Id="rId4" Type="http://schemas.openxmlformats.org/officeDocument/2006/relationships/hyperlink" Target="https://alliancecpha.org/en/child-protection-hub/child-labour-task-force" TargetMode="External"/><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0633"/>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12</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404039" y="1362898"/>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algn="r" rtl="1"/>
            <a:endParaRPr lang="ar-LB" dirty="0">
              <a:solidFill>
                <a:schemeClr val="bg2"/>
              </a:solidFill>
              <a:latin typeface="Helvetica Neue" panose="020B0604020202020204" charset="0"/>
            </a:endParaRPr>
          </a:p>
          <a:p>
            <a:pPr algn="r" rtl="1"/>
            <a:r>
              <a:rPr lang="ar-LB" dirty="0">
                <a:solidFill>
                  <a:schemeClr val="bg2"/>
                </a:solidFill>
                <a:latin typeface="Helvetica Neue" panose="020B0604020202020204" charset="0"/>
              </a:rPr>
              <a:t>مرتبط بـ / متفاقم بسبب الأزمة الإنسانية</a:t>
            </a:r>
          </a:p>
          <a:p>
            <a:pPr algn="r" rtl="1"/>
            <a:r>
              <a:rPr lang="ar-LB" dirty="0">
                <a:solidFill>
                  <a:schemeClr val="bg2"/>
                </a:solidFill>
                <a:latin typeface="Helvetica Neue" panose="020B0604020202020204" charset="0"/>
              </a:rPr>
              <a:t>عمليات تنسيق/خدمات متعددة القطاعات لاستراتيجيات الاستجابة</a:t>
            </a:r>
          </a:p>
          <a:p>
            <a:pPr algn="r" rtl="1"/>
            <a:r>
              <a:rPr lang="ar-LB" dirty="0">
                <a:solidFill>
                  <a:schemeClr val="bg2"/>
                </a:solidFill>
                <a:latin typeface="Helvetica Neue" panose="020B0604020202020204" charset="0"/>
              </a:rPr>
              <a:t>تدخلات على مستوى المجتمع المحلي</a:t>
            </a: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381153" y="5072921"/>
            <a:ext cx="4322432" cy="954107"/>
          </a:xfrm>
          <a:prstGeom prst="rect">
            <a:avLst/>
          </a:prstGeom>
          <a:noFill/>
        </p:spPr>
        <p:txBody>
          <a:bodyPr wrap="square">
            <a:spAutoFit/>
          </a:bodyPr>
          <a:lstStyle/>
          <a:p>
            <a:pPr algn="r"/>
            <a:r>
              <a:rPr lang="ar-LB" sz="2800" dirty="0">
                <a:latin typeface="Ink Free" panose="03080402000500000000" pitchFamily="66" charset="0"/>
              </a:rPr>
              <a:t>ما هي المفاهيم المختلفة لعمالة الأطفال؟</a:t>
            </a: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870903" y="4974828"/>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EF2072DB-E681-40EA-8CA1-CC4CBDB0EABC}"/>
              </a:ext>
            </a:extLst>
          </p:cNvPr>
          <p:cNvPicPr>
            <a:picLocks noChangeAspect="1"/>
          </p:cNvPicPr>
          <p:nvPr/>
        </p:nvPicPr>
        <p:blipFill>
          <a:blip r:embed="rId6"/>
          <a:stretch>
            <a:fillRect/>
          </a:stretch>
        </p:blipFill>
        <p:spPr>
          <a:xfrm>
            <a:off x="3601080" y="4228289"/>
            <a:ext cx="845501" cy="973607"/>
          </a:xfrm>
          <a:prstGeom prst="rect">
            <a:avLst/>
          </a:prstGeom>
        </p:spPr>
      </p:pic>
      <p:pic>
        <p:nvPicPr>
          <p:cNvPr id="14" name="Image 13">
            <a:extLst>
              <a:ext uri="{FF2B5EF4-FFF2-40B4-BE49-F238E27FC236}">
                <a16:creationId xmlns:a16="http://schemas.microsoft.com/office/drawing/2014/main" id="{D0DCD494-BE03-4DAF-88E9-9D3AFC4A838B}"/>
              </a:ext>
            </a:extLst>
          </p:cNvPr>
          <p:cNvPicPr>
            <a:picLocks noChangeAspect="1"/>
          </p:cNvPicPr>
          <p:nvPr/>
        </p:nvPicPr>
        <p:blipFill>
          <a:blip r:embed="rId7"/>
          <a:stretch>
            <a:fillRect/>
          </a:stretch>
        </p:blipFill>
        <p:spPr>
          <a:xfrm>
            <a:off x="2835061" y="4338304"/>
            <a:ext cx="766019" cy="889129"/>
          </a:xfrm>
          <a:prstGeom prst="rect">
            <a:avLst/>
          </a:prstGeom>
        </p:spPr>
      </p:pic>
      <p:pic>
        <p:nvPicPr>
          <p:cNvPr id="15" name="Picture 14">
            <a:extLst>
              <a:ext uri="{FF2B5EF4-FFF2-40B4-BE49-F238E27FC236}">
                <a16:creationId xmlns:a16="http://schemas.microsoft.com/office/drawing/2014/main" id="{4B0D0E1B-4CEA-4AFC-94DD-A2718DDDFF7A}"/>
              </a:ext>
            </a:extLst>
          </p:cNvPr>
          <p:cNvPicPr>
            <a:picLocks noChangeAspect="1"/>
          </p:cNvPicPr>
          <p:nvPr/>
        </p:nvPicPr>
        <p:blipFill>
          <a:blip r:embed="rId8"/>
          <a:stretch>
            <a:fillRect/>
          </a:stretch>
        </p:blipFill>
        <p:spPr>
          <a:xfrm>
            <a:off x="1233554" y="1143764"/>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28087" y="411430"/>
            <a:ext cx="6076521" cy="2574856"/>
          </a:xfrm>
        </p:spPr>
        <p:txBody>
          <a:bodyPr>
            <a:normAutofit/>
          </a:bodyPr>
          <a:lstStyle/>
          <a:p>
            <a:pPr marL="50800" indent="0" algn="ctr" rtl="1">
              <a:buNone/>
            </a:pPr>
            <a:r>
              <a:rPr lang="ar-LB" sz="3200" dirty="0"/>
              <a:t>المعيار 12:</a:t>
            </a:r>
          </a:p>
          <a:p>
            <a:pPr marL="50800" indent="0" algn="r" rtl="1">
              <a:buNone/>
            </a:pPr>
            <a:r>
              <a:rPr lang="ar-LB" dirty="0"/>
              <a:t>"</a:t>
            </a:r>
            <a:r>
              <a:rPr lang="ar-SA" dirty="0"/>
              <a:t>تتم حماية جميع الأطفال من الانخراط في العمالة، لا سيما أسوأ أشكال عمالة الأطفال، التي يمكن أن تكون مرتبطةً بالأزمة الإنسانية أو أن تزداد سوءًا بسببها.</a:t>
            </a:r>
            <a:r>
              <a:rPr lang="ar-LB" dirty="0"/>
              <a:t>"</a:t>
            </a:r>
            <a:r>
              <a:rPr lang="ar-SA" dirty="0"/>
              <a:t> </a:t>
            </a:r>
            <a:endParaRPr lang="en-US" dirty="0"/>
          </a:p>
        </p:txBody>
      </p:sp>
      <p:sp>
        <p:nvSpPr>
          <p:cNvPr id="9" name="ZoneTexte 8">
            <a:extLst>
              <a:ext uri="{FF2B5EF4-FFF2-40B4-BE49-F238E27FC236}">
                <a16:creationId xmlns:a16="http://schemas.microsoft.com/office/drawing/2014/main" id="{52F7AA41-DBD0-4497-8479-BF6D7B6B32D7}"/>
              </a:ext>
            </a:extLst>
          </p:cNvPr>
          <p:cNvSpPr txBox="1"/>
          <p:nvPr/>
        </p:nvSpPr>
        <p:spPr>
          <a:xfrm>
            <a:off x="6925138" y="2350897"/>
            <a:ext cx="4721377" cy="1384995"/>
          </a:xfrm>
          <a:prstGeom prst="rect">
            <a:avLst/>
          </a:prstGeom>
          <a:noFill/>
        </p:spPr>
        <p:txBody>
          <a:bodyPr wrap="square">
            <a:spAutoFit/>
          </a:bodyPr>
          <a:lstStyle/>
          <a:p>
            <a:pPr algn="r" rtl="1"/>
            <a:r>
              <a:rPr lang="ar-LB" sz="2800" b="1" dirty="0">
                <a:latin typeface="Helvetica Neue" panose="020B0604020202020204" charset="0"/>
              </a:rPr>
              <a:t>الاستجابة:</a:t>
            </a:r>
          </a:p>
          <a:p>
            <a:pPr marL="457200" indent="-457200" algn="r" rtl="1">
              <a:buFontTx/>
              <a:buChar char="-"/>
            </a:pPr>
            <a:r>
              <a:rPr lang="ar-LB" sz="2800" dirty="0">
                <a:latin typeface="Helvetica Neue" panose="020B0604020202020204" charset="0"/>
              </a:rPr>
              <a:t>إخراج الأطفال من العمل</a:t>
            </a:r>
          </a:p>
          <a:p>
            <a:pPr marL="457200" indent="-457200" algn="r" rtl="1">
              <a:buFontTx/>
              <a:buChar char="-"/>
            </a:pPr>
            <a:r>
              <a:rPr lang="ar-LB" sz="2800" dirty="0">
                <a:latin typeface="Helvetica Neue" panose="020B0604020202020204" charset="0"/>
              </a:rPr>
              <a:t>الخدمات الدنيا</a:t>
            </a:r>
          </a:p>
        </p:txBody>
      </p:sp>
      <p:sp>
        <p:nvSpPr>
          <p:cNvPr id="8" name="ZoneTexte 7">
            <a:extLst>
              <a:ext uri="{FF2B5EF4-FFF2-40B4-BE49-F238E27FC236}">
                <a16:creationId xmlns:a16="http://schemas.microsoft.com/office/drawing/2014/main" id="{E37516E8-7C48-4C0F-8BE7-972FEBC06066}"/>
              </a:ext>
            </a:extLst>
          </p:cNvPr>
          <p:cNvSpPr txBox="1"/>
          <p:nvPr/>
        </p:nvSpPr>
        <p:spPr>
          <a:xfrm>
            <a:off x="6552900" y="5473005"/>
            <a:ext cx="4322432" cy="1384995"/>
          </a:xfrm>
          <a:prstGeom prst="rect">
            <a:avLst/>
          </a:prstGeom>
          <a:noFill/>
        </p:spPr>
        <p:txBody>
          <a:bodyPr wrap="square">
            <a:spAutoFit/>
          </a:bodyPr>
          <a:lstStyle/>
          <a:p>
            <a:pPr algn="r" rtl="1"/>
            <a:r>
              <a:rPr lang="ar-LB" sz="2800" dirty="0">
                <a:latin typeface="Ink Free" panose="03080402000500000000" pitchFamily="66" charset="0"/>
              </a:rPr>
              <a:t>ما هي عوامل الخطر التي تؤدي إلى عمالة الأطفال؟</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10" name="Groupe 9">
            <a:extLst>
              <a:ext uri="{FF2B5EF4-FFF2-40B4-BE49-F238E27FC236}">
                <a16:creationId xmlns:a16="http://schemas.microsoft.com/office/drawing/2014/main" id="{71A8BB5E-74CB-4697-AB28-D22B6DFCC368}"/>
              </a:ext>
            </a:extLst>
          </p:cNvPr>
          <p:cNvGrpSpPr/>
          <p:nvPr/>
        </p:nvGrpSpPr>
        <p:grpSpPr>
          <a:xfrm rot="1415781">
            <a:off x="11045341" y="5394281"/>
            <a:ext cx="979340" cy="1040548"/>
            <a:chOff x="10883591" y="5571442"/>
            <a:chExt cx="979340" cy="1040548"/>
          </a:xfrm>
        </p:grpSpPr>
        <p:pic>
          <p:nvPicPr>
            <p:cNvPr id="12" name="Image 11">
              <a:extLst>
                <a:ext uri="{FF2B5EF4-FFF2-40B4-BE49-F238E27FC236}">
                  <a16:creationId xmlns:a16="http://schemas.microsoft.com/office/drawing/2014/main" id="{081FDB63-B615-454F-894D-CCA2867CF9F5}"/>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0AE9BA63-80E2-4EE9-A4A8-A670584612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6" name="Image 5">
            <a:extLst>
              <a:ext uri="{FF2B5EF4-FFF2-40B4-BE49-F238E27FC236}">
                <a16:creationId xmlns:a16="http://schemas.microsoft.com/office/drawing/2014/main" id="{EEFDD0FF-2F4C-471F-9429-49090B73FA51}"/>
              </a:ext>
            </a:extLst>
          </p:cNvPr>
          <p:cNvPicPr>
            <a:picLocks noChangeAspect="1"/>
          </p:cNvPicPr>
          <p:nvPr/>
        </p:nvPicPr>
        <p:blipFill>
          <a:blip r:embed="rId6"/>
          <a:stretch>
            <a:fillRect/>
          </a:stretch>
        </p:blipFill>
        <p:spPr>
          <a:xfrm>
            <a:off x="7296186" y="2541240"/>
            <a:ext cx="814028" cy="1562054"/>
          </a:xfrm>
          <a:prstGeom prst="rect">
            <a:avLst/>
          </a:prstGeom>
        </p:spPr>
      </p:pic>
      <p:pic>
        <p:nvPicPr>
          <p:cNvPr id="3" name="Image 2">
            <a:extLst>
              <a:ext uri="{FF2B5EF4-FFF2-40B4-BE49-F238E27FC236}">
                <a16:creationId xmlns:a16="http://schemas.microsoft.com/office/drawing/2014/main" id="{DF7ABA8D-2D6A-49DD-A26C-BA19EE9923D9}"/>
              </a:ext>
            </a:extLst>
          </p:cNvPr>
          <p:cNvPicPr>
            <a:picLocks noChangeAspect="1"/>
          </p:cNvPicPr>
          <p:nvPr/>
        </p:nvPicPr>
        <p:blipFill>
          <a:blip r:embed="rId7"/>
          <a:stretch>
            <a:fillRect/>
          </a:stretch>
        </p:blipFill>
        <p:spPr>
          <a:xfrm>
            <a:off x="8471799" y="3314056"/>
            <a:ext cx="814028" cy="729455"/>
          </a:xfrm>
          <a:prstGeom prst="rect">
            <a:avLst/>
          </a:prstGeom>
        </p:spPr>
      </p:pic>
      <p:pic>
        <p:nvPicPr>
          <p:cNvPr id="14" name="Picture 13">
            <a:extLst>
              <a:ext uri="{FF2B5EF4-FFF2-40B4-BE49-F238E27FC236}">
                <a16:creationId xmlns:a16="http://schemas.microsoft.com/office/drawing/2014/main" id="{0735F6AA-05A9-4A30-BD5F-8FA7F921C47E}"/>
              </a:ext>
            </a:extLst>
          </p:cNvPr>
          <p:cNvPicPr>
            <a:picLocks noChangeAspect="1"/>
          </p:cNvPicPr>
          <p:nvPr/>
        </p:nvPicPr>
        <p:blipFill>
          <a:blip r:embed="rId8"/>
          <a:srcRect/>
          <a:stretch/>
        </p:blipFill>
        <p:spPr>
          <a:xfrm>
            <a:off x="2013767" y="3478877"/>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AC5EB407-3AAD-41AE-A5EA-F9370B007241}"/>
              </a:ext>
            </a:extLst>
          </p:cNvPr>
          <p:cNvSpPr>
            <a:spLocks noGrp="1"/>
          </p:cNvSpPr>
          <p:nvPr>
            <p:ph type="body" sz="quarter" idx="4294967295"/>
          </p:nvPr>
        </p:nvSpPr>
        <p:spPr>
          <a:xfrm>
            <a:off x="392112" y="1040606"/>
            <a:ext cx="3708400" cy="4776787"/>
          </a:xfrm>
        </p:spPr>
        <p:txBody>
          <a:bodyPr>
            <a:noAutofit/>
          </a:bodyPr>
          <a:lstStyle/>
          <a:p>
            <a:pPr marL="50800" indent="0" algn="r" rtl="1">
              <a:buNone/>
            </a:pPr>
            <a:r>
              <a:rPr lang="ar-LB" sz="2400" b="1" dirty="0"/>
              <a:t>الروابط والموارد الأساسية</a:t>
            </a:r>
          </a:p>
          <a:p>
            <a:pPr marL="571500" indent="-571500" algn="r" rtl="1">
              <a:buFont typeface="Arial" panose="020B0604020202020204" pitchFamily="34" charset="0"/>
              <a:buChar char="•"/>
            </a:pPr>
            <a:r>
              <a:rPr lang="es-ES" sz="1500" dirty="0">
                <a:hlinkClick r:id="rId3">
                  <a:extLst>
                    <a:ext uri="{A12FA001-AC4F-418D-AE19-62706E023703}">
                      <ahyp:hlinkClr xmlns:ahyp="http://schemas.microsoft.com/office/drawing/2018/hyperlinkcolor" val="tx"/>
                    </a:ext>
                  </a:extLst>
                </a:hlinkClick>
              </a:rPr>
              <a:t>C</a:t>
            </a:r>
            <a:r>
              <a:rPr lang="en-GB" sz="1500" dirty="0">
                <a:hlinkClick r:id="rId3">
                  <a:extLst>
                    <a:ext uri="{A12FA001-AC4F-418D-AE19-62706E023703}">
                      <ahyp:hlinkClr xmlns:ahyp="http://schemas.microsoft.com/office/drawing/2018/hyperlinkcolor" val="tx"/>
                    </a:ext>
                  </a:extLst>
                </a:hlinkClick>
              </a:rPr>
              <a:t>LTF microsite</a:t>
            </a:r>
            <a:r>
              <a:rPr lang="en-GB" sz="1500" dirty="0"/>
              <a:t> </a:t>
            </a:r>
            <a:r>
              <a:rPr lang="ar-LB" sz="1500" dirty="0"/>
              <a:t> الذي يتضمن رزمة أدوات وحزمة تدريب</a:t>
            </a:r>
          </a:p>
          <a:p>
            <a:pPr marL="571500" indent="-571500" algn="r" rtl="1">
              <a:buFont typeface="Arial" panose="020B0604020202020204" pitchFamily="34" charset="0"/>
              <a:buChar char="•"/>
            </a:pPr>
            <a:r>
              <a:rPr lang="ar-LB" sz="1500" dirty="0"/>
              <a:t>موقع </a:t>
            </a:r>
            <a:r>
              <a:rPr lang="es-ES" sz="1500" dirty="0">
                <a:hlinkClick r:id="rId4">
                  <a:extLst>
                    <a:ext uri="{A12FA001-AC4F-418D-AE19-62706E023703}">
                      <ahyp:hlinkClr xmlns:ahyp="http://schemas.microsoft.com/office/drawing/2018/hyperlinkcolor" val="tx"/>
                    </a:ext>
                  </a:extLst>
                </a:hlinkClick>
              </a:rPr>
              <a:t>CLTF </a:t>
            </a:r>
            <a:r>
              <a:rPr lang="es-ES" sz="1500" dirty="0" err="1">
                <a:hlinkClick r:id="rId4">
                  <a:extLst>
                    <a:ext uri="{A12FA001-AC4F-418D-AE19-62706E023703}">
                      <ahyp:hlinkClr xmlns:ahyp="http://schemas.microsoft.com/office/drawing/2018/hyperlinkcolor" val="tx"/>
                    </a:ext>
                  </a:extLst>
                </a:hlinkClick>
              </a:rPr>
              <a:t>website</a:t>
            </a:r>
            <a:r>
              <a:rPr lang="es-ES" sz="1500" dirty="0">
                <a:hlinkClick r:id="rId4">
                  <a:extLst>
                    <a:ext uri="{A12FA001-AC4F-418D-AE19-62706E023703}">
                      <ahyp:hlinkClr xmlns:ahyp="http://schemas.microsoft.com/office/drawing/2018/hyperlinkcolor" val="tx"/>
                    </a:ext>
                  </a:extLst>
                </a:hlinkClick>
              </a:rPr>
              <a:t> </a:t>
            </a:r>
            <a:r>
              <a:rPr lang="ar-LB" sz="1500" dirty="0"/>
              <a:t> الضي يتضمن خطة عمل، وأحدث المحتويات</a:t>
            </a:r>
          </a:p>
          <a:p>
            <a:pPr marL="571500" indent="-571500" algn="r" rtl="1">
              <a:buFont typeface="Arial" panose="020B0604020202020204" pitchFamily="34" charset="0"/>
              <a:buChar char="•"/>
            </a:pPr>
            <a:r>
              <a:rPr lang="es-ES" sz="1500" dirty="0">
                <a:hlinkClick r:id="rId5">
                  <a:extLst>
                    <a:ext uri="{A12FA001-AC4F-418D-AE19-62706E023703}">
                      <ahyp:hlinkClr xmlns:ahyp="http://schemas.microsoft.com/office/drawing/2018/hyperlinkcolor" val="tx"/>
                    </a:ext>
                  </a:extLst>
                </a:hlinkClick>
              </a:rPr>
              <a:t>COVID-19 </a:t>
            </a:r>
            <a:r>
              <a:rPr lang="es-ES" sz="1500" dirty="0" err="1">
                <a:hlinkClick r:id="rId5">
                  <a:extLst>
                    <a:ext uri="{A12FA001-AC4F-418D-AE19-62706E023703}">
                      <ahyp:hlinkClr xmlns:ahyp="http://schemas.microsoft.com/office/drawing/2018/hyperlinkcolor" val="tx"/>
                    </a:ext>
                  </a:extLst>
                </a:hlinkClick>
              </a:rPr>
              <a:t>resources</a:t>
            </a:r>
            <a:r>
              <a:rPr lang="es-ES" sz="1500" dirty="0">
                <a:hlinkClick r:id="rId5">
                  <a:extLst>
                    <a:ext uri="{A12FA001-AC4F-418D-AE19-62706E023703}">
                      <ahyp:hlinkClr xmlns:ahyp="http://schemas.microsoft.com/office/drawing/2018/hyperlinkcolor" val="tx"/>
                    </a:ext>
                  </a:extLst>
                </a:hlinkClick>
              </a:rPr>
              <a:t> </a:t>
            </a:r>
            <a:r>
              <a:rPr lang="ar-LB" sz="1500" dirty="0"/>
              <a:t> التي تتضمن ملاحظة تقنية وملخصًا وندوة على الإنترنت بودكاست</a:t>
            </a:r>
          </a:p>
          <a:p>
            <a:pPr marL="571500" indent="-571500" algn="r" rtl="1">
              <a:buFont typeface="Arial" panose="020B0604020202020204" pitchFamily="34" charset="0"/>
              <a:buChar char="•"/>
            </a:pPr>
            <a:r>
              <a:rPr lang="ar-LB" sz="1500" dirty="0"/>
              <a:t>الدروس الإلكترونية المتعلقة بالمعايير الدنيا لحماية الطفل، التي تتضمن وحدة عن عمالة الأطفال</a:t>
            </a:r>
          </a:p>
          <a:p>
            <a:pPr marL="571500" indent="-571500" algn="r" rtl="1">
              <a:buFont typeface="Arial" panose="020B0604020202020204" pitchFamily="34" charset="0"/>
              <a:buChar char="•"/>
            </a:pPr>
            <a:r>
              <a:rPr lang="es-ES" sz="1500" dirty="0">
                <a:hlinkClick r:id="rId6">
                  <a:extLst>
                    <a:ext uri="{A12FA001-AC4F-418D-AE19-62706E023703}">
                      <ahyp:hlinkClr xmlns:ahyp="http://schemas.microsoft.com/office/drawing/2018/hyperlinkcolor" val="tx"/>
                    </a:ext>
                  </a:extLst>
                </a:hlinkClick>
              </a:rPr>
              <a:t>CLTF Google drive </a:t>
            </a:r>
            <a:r>
              <a:rPr lang="ar-LB" sz="1500" dirty="0"/>
              <a:t> الذي يتضمن تسجيلات</a:t>
            </a:r>
            <a:r>
              <a:rPr lang="es-ES" sz="1500" dirty="0"/>
              <a:t> </a:t>
            </a:r>
          </a:p>
          <a:p>
            <a:pPr marL="571500" indent="-571500">
              <a:buFont typeface="Arial" panose="020B0604020202020204" pitchFamily="34" charset="0"/>
              <a:buChar char="•"/>
            </a:pPr>
            <a:endParaRPr lang="en-GB" sz="1500" dirty="0"/>
          </a:p>
          <a:p>
            <a:pPr marL="0" indent="0" algn="r" rtl="1">
              <a:buNone/>
            </a:pPr>
            <a:r>
              <a:rPr lang="ar-LB" sz="2400" dirty="0"/>
              <a:t>الاتصال بـ</a:t>
            </a:r>
            <a:r>
              <a:rPr lang="en-GB" sz="2400" dirty="0"/>
              <a:t> : cltf@alliancecpha.org</a:t>
            </a:r>
            <a:endParaRPr lang="es-ES" sz="2400" dirty="0"/>
          </a:p>
          <a:p>
            <a:pPr marL="0" indent="0">
              <a:buNone/>
            </a:pPr>
            <a:endParaRPr lang="es-ES" sz="1600" dirty="0"/>
          </a:p>
          <a:p>
            <a:pPr marL="285750" indent="-285750">
              <a:buFont typeface="Arial" panose="020B0604020202020204" pitchFamily="34" charset="0"/>
              <a:buChar char="•"/>
            </a:pPr>
            <a:endParaRPr lang="en-GB" sz="1600" dirty="0"/>
          </a:p>
        </p:txBody>
      </p:sp>
      <p:graphicFrame>
        <p:nvGraphicFramePr>
          <p:cNvPr id="5" name="Diagrama 4">
            <a:extLst>
              <a:ext uri="{FF2B5EF4-FFF2-40B4-BE49-F238E27FC236}">
                <a16:creationId xmlns:a16="http://schemas.microsoft.com/office/drawing/2014/main" id="{6F373499-DEC7-4BF6-8C50-7A80D46068BD}"/>
              </a:ext>
            </a:extLst>
          </p:cNvPr>
          <p:cNvGraphicFramePr/>
          <p:nvPr>
            <p:extLst>
              <p:ext uri="{D42A27DB-BD31-4B8C-83A1-F6EECF244321}">
                <p14:modId xmlns:p14="http://schemas.microsoft.com/office/powerpoint/2010/main" val="1750193783"/>
              </p:ext>
            </p:extLst>
          </p:nvPr>
        </p:nvGraphicFramePr>
        <p:xfrm>
          <a:off x="4274346" y="1672573"/>
          <a:ext cx="7634287" cy="3512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Marcador de texto 1">
            <a:extLst>
              <a:ext uri="{FF2B5EF4-FFF2-40B4-BE49-F238E27FC236}">
                <a16:creationId xmlns:a16="http://schemas.microsoft.com/office/drawing/2014/main" id="{BB8BF5C6-DAC9-4190-9B2E-16073C4ED852}"/>
              </a:ext>
            </a:extLst>
          </p:cNvPr>
          <p:cNvSpPr txBox="1">
            <a:spLocks/>
          </p:cNvSpPr>
          <p:nvPr/>
        </p:nvSpPr>
        <p:spPr>
          <a:xfrm>
            <a:off x="2124732" y="242299"/>
            <a:ext cx="9030948" cy="12715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LB" sz="4400" b="1" dirty="0">
                <a:solidFill>
                  <a:srgbClr val="415E7C"/>
                </a:solidFill>
                <a:latin typeface="Helvetica Neue"/>
                <a:sym typeface="Helvetica Neue"/>
              </a:rPr>
              <a:t>فرقة عمل حماية الطفل </a:t>
            </a:r>
            <a:endParaRPr lang="es-ES" sz="4400" b="1" dirty="0">
              <a:solidFill>
                <a:srgbClr val="415E7C"/>
              </a:solidFill>
              <a:latin typeface="Helvetica Neue"/>
              <a:sym typeface="Helvetica Neue"/>
            </a:endParaRPr>
          </a:p>
          <a:p>
            <a:endParaRPr lang="en-GB" dirty="0"/>
          </a:p>
        </p:txBody>
      </p:sp>
    </p:spTree>
    <p:extLst>
      <p:ext uri="{BB962C8B-B14F-4D97-AF65-F5344CB8AC3E}">
        <p14:creationId xmlns:p14="http://schemas.microsoft.com/office/powerpoint/2010/main" val="80225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12 1أضيفوا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12</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2604</Words>
  <Application>Microsoft Macintosh PowerPoint</Application>
  <PresentationFormat>Panorámica</PresentationFormat>
  <Paragraphs>210</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Helvetica Neue</vt:lpstr>
      <vt:lpstr>Ink Free</vt:lpstr>
      <vt:lpstr>Simplified Arabic</vt:lpstr>
      <vt:lpstr>Office Theme</vt:lpstr>
      <vt:lpstr>المعايير الدنيا لحماية الطفل في العمل الإنساني  CPMS</vt:lpstr>
      <vt:lpstr>الهدف من المعايير </vt:lpstr>
      <vt:lpstr>Presentación de PowerPoint</vt:lpstr>
      <vt:lpstr>مقدمة عامة عن المعيار 12</vt:lpstr>
      <vt:lpstr>Presentación de PowerPoint</vt:lpstr>
      <vt:lpstr>Presentación de PowerPoint</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139</cp:revision>
  <dcterms:created xsi:type="dcterms:W3CDTF">2017-12-20T18:51:03Z</dcterms:created>
  <dcterms:modified xsi:type="dcterms:W3CDTF">2023-01-17T15:36:22Z</dcterms:modified>
</cp:coreProperties>
</file>