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88" r:id="rId5"/>
    <p:sldId id="261" r:id="rId6"/>
    <p:sldId id="291"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85034" autoAdjust="0"/>
  </p:normalViewPr>
  <p:slideViewPr>
    <p:cSldViewPr snapToGrid="0">
      <p:cViewPr varScale="1">
        <p:scale>
          <a:sx n="103" d="100"/>
          <a:sy n="103" d="100"/>
        </p:scale>
        <p:origin x="1040"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2u0jfk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3fwokq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13</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13: الأطفال غير المصحوبين والمنفصلون عن ذويهم</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التعريف: عند اندلاع نزاع مسلح أو حصول كارثة أخرى، يصير الكثير من الأطفال منفصلين عن أهلهم أو مقدمي الرعاية الآخرين. فيشار إليهم عندئذ على أنهم "أطفال منفصلون" أو "غير مصحوبين" وليس على أنهم أيتام. ويمكن أن ينتج الانفصال العائلي عن اسباب متنوعة، عرضية ومتعمدة. </a:t>
            </a:r>
            <a:r>
              <a:rPr lang="ar-SA" sz="1800" dirty="0">
                <a:effectLst/>
                <a:ea typeface="Calibri" panose="020F0502020204030204" pitchFamily="34" charset="0"/>
                <a:cs typeface="Simplified Arabic" panose="02020603050405020304" pitchFamily="18" charset="-78"/>
              </a:rPr>
              <a:t>بالإضافة إلى التسبّب بالضيق العاطفي، قد يخلق الانفصال عوائق كبيرة تَحول دون الوصول إلى المساعدة الإنسانية. </a:t>
            </a:r>
            <a:r>
              <a:rPr lang="ar-LB" sz="1200" dirty="0">
                <a:effectLst/>
                <a:ea typeface="Calibri" panose="020F0502020204030204" pitchFamily="34" charset="0"/>
                <a:cs typeface="Simplified Arabic" panose="02020603050405020304" pitchFamily="18" charset="-78"/>
              </a:rPr>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ينبغي توفير الرعاية والحماية بطرق آنيةوآمنة وملائمة ويمكن الوصول إليها، بما يتوافق مع حقوق الأطفال ومصالحهم الفضلى.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يسلط هذا المعيار الضوء على ا</a:t>
            </a:r>
            <a:r>
              <a:rPr lang="ar-SA" sz="1800" dirty="0">
                <a:effectLst/>
                <a:ea typeface="Calibri" panose="020F0502020204030204" pitchFamily="34" charset="0"/>
                <a:cs typeface="Simplified Arabic" panose="02020603050405020304" pitchFamily="18" charset="-78"/>
              </a:rPr>
              <a:t>ل</a:t>
            </a:r>
            <a:r>
              <a:rPr lang="ar-LB" sz="1800" dirty="0">
                <a:effectLst/>
                <a:ea typeface="Calibri" panose="020F0502020204030204" pitchFamily="34" charset="0"/>
                <a:cs typeface="Simplified Arabic" panose="02020603050405020304" pitchFamily="18" charset="-78"/>
              </a:rPr>
              <a:t>ال</a:t>
            </a:r>
            <a:r>
              <a:rPr lang="ar-SA" sz="1800" dirty="0">
                <a:effectLst/>
                <a:ea typeface="Calibri" panose="020F0502020204030204" pitchFamily="34" charset="0"/>
                <a:cs typeface="Simplified Arabic" panose="02020603050405020304" pitchFamily="18" charset="-78"/>
              </a:rPr>
              <a:t>تزامٍ بإبقاء الطفل في محور الجهود الإنسانية</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ينبغي أن تعمل الاستجابة الإنسانية على تقليل حالات الانفصال، وإعادة لم شمل الأطفال مع أفراد عائلاتهم، وتوفير الرعاية العائلية المؤقتة ذات الجودة عند الحاجة.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تُعتبر وحدة العائلة أساسية. وعلينا أن نفترض دائمًا ان الأطفال لديهم عائلة يمكن إعادة لم شملهم بها.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توفير إدارة الحالات وتتبع ولم شمل العائلة </a:t>
            </a:r>
            <a:r>
              <a:rPr lang="ar-LB" sz="1200" i="0" dirty="0">
                <a:latin typeface="Arial" panose="020B0604020202020204" pitchFamily="34" charset="0"/>
                <a:ea typeface="Arial"/>
                <a:cs typeface="Arial" panose="020B0604020202020204" pitchFamily="34" charset="0"/>
                <a:sym typeface="Arial"/>
              </a:rPr>
              <a:t>[← أنظروا ال</a:t>
            </a:r>
            <a:r>
              <a:rPr lang="ar-LB" sz="1200" i="0" dirty="0">
                <a:latin typeface="Arial"/>
                <a:ea typeface="Arial"/>
                <a:cs typeface="Arial"/>
                <a:sym typeface="Arial"/>
              </a:rPr>
              <a:t>رمز]</a:t>
            </a:r>
            <a:r>
              <a:rPr lang="ar-SY" sz="1200" dirty="0">
                <a:solidFill>
                  <a:srgbClr val="000000"/>
                </a:solidFill>
                <a:effectLst/>
                <a:ea typeface="Calibri" panose="020F0502020204030204" pitchFamily="34" charset="0"/>
                <a:cs typeface="Simplified Arabic" panose="02020603050405020304" pitchFamily="18" charset="-78"/>
              </a:rPr>
              <a:t> </a:t>
            </a: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mn-lt"/>
              </a:rPr>
              <a:t>ينص المعيار 13 على ما يلي: "</a:t>
            </a:r>
            <a:r>
              <a:rPr lang="ar-SA"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يتمّ منع الانفصال العائلي، ويتلقّى الأطفال غير المصحوبين والمنفصلون عن ذويهم الرعاية والحماية بالسرعة اللازمة، وبطرق آمنة، وملائمة، وميسرة، بطرق تتماشى مع حقوقهم ومصالحهم الفضلى.</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وهو يدعو إلى بذل الجهود المنسقة للوقاية من والاستجابة لانفصال الطفل عن عائلته، وتقديم المساعدة والحماية والخدمات للأطفال </a:t>
            </a:r>
            <a:r>
              <a:rPr lang="ar-SA"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غير المصحوبين والمنفصلون عن ذويهم </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(بما في ذلك في </a:t>
            </a:r>
            <a:r>
              <a:rPr lang="ar-LB" sz="1800" b="1"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سياقات اللاجئين وحالات عبور الحدود</a:t>
            </a:r>
            <a:r>
              <a:rPr lang="ar-LB" sz="1800" dirty="0">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النزوح]</a:t>
            </a:r>
            <a:r>
              <a:rPr lang="ar-LB" sz="1800" i="0" dirty="0">
                <a:solidFill>
                  <a:srgbClr val="000000"/>
                </a:solidFill>
                <a:effectLst/>
                <a:latin typeface="Arial"/>
                <a:ea typeface="Arial"/>
                <a:cs typeface="Simplified Arabic" panose="02020603050405020304" pitchFamily="18" charset="-78"/>
                <a:sym typeface="Arial"/>
              </a:rPr>
              <a:t>. </a:t>
            </a:r>
            <a:r>
              <a:rPr lang="ar-SA" sz="1800" dirty="0">
                <a:effectLst/>
                <a:ea typeface="Calibri" panose="020F0502020204030204" pitchFamily="34" charset="0"/>
                <a:cs typeface="Simplified Arabic" panose="02020603050405020304" pitchFamily="18" charset="-78"/>
              </a:rPr>
              <a:t>وتتّسم التدابير المناسبة للسياق لمنع الانفصال بأهميةٍ خاصّة خارج المخيّمات أو في السياقات الحضرية حيث قد تتفرّق الجماعات</a:t>
            </a:r>
            <a:r>
              <a:rPr lang="ar-SY" sz="1800" dirty="0">
                <a:effectLst/>
                <a:ea typeface="Calibri" panose="020F0502020204030204" pitchFamily="34" charset="0"/>
                <a:cs typeface="Simplified Arabic" panose="02020603050405020304" pitchFamily="18" charset="-78"/>
              </a:rPr>
              <a:t>.</a:t>
            </a:r>
            <a:endParaRPr lang="en-US" sz="1800" b="0" dirty="0">
              <a:latin typeface="Arial"/>
              <a:cs typeface="Arial"/>
              <a:sym typeface="Arial"/>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وتشمل الإجراءات العملية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وضع علامات التعريف أو أساور المعصم للرضّع، والأطفال الصغار، والأطفال ذوي الإعاقة؛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تعليم الأطفال معلومات أساسية عن هوية عائلتهم، ومنزلهم، ونقاط الالتقاء في حالات الطوارئ؛</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المناصرة مع السلطات والجهات الفاعلة الأخرى من أجل معالجة السياسات، أو الإجراءات، أو الممارسات التي تُساهِم في الانفصال</a:t>
            </a:r>
            <a:r>
              <a:rPr lang="ar-LB" sz="1100" dirty="0">
                <a:solidFill>
                  <a:srgbClr val="000000"/>
                </a:solidFill>
                <a:effectLst/>
                <a:latin typeface="Noto Sans Symbols"/>
                <a:ea typeface="Noto Sans Symbols"/>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إذا كان ذلك آمنًا، ينبغي أن يحمل الأطفال مستندات تُثبِت هويتهم القانونية</a:t>
            </a:r>
            <a:r>
              <a:rPr lang="ar-LB" sz="1800" dirty="0">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إعلام العائلات بأهمية تسجيل الولادات</a:t>
            </a:r>
            <a:r>
              <a:rPr lang="ar-LB" sz="1800" dirty="0">
                <a:solidFill>
                  <a:srgbClr val="000000"/>
                </a:solidFill>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تدريب الجهات الفاعلة ذات الصلة</a:t>
            </a:r>
            <a:r>
              <a:rPr lang="ar-SY"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على </a:t>
            </a:r>
            <a:r>
              <a:rPr lang="ar-SA" sz="1800" dirty="0">
                <a:solidFill>
                  <a:srgbClr val="000000"/>
                </a:solidFill>
                <a:effectLst/>
                <a:ea typeface="Calibri" panose="020F0502020204030204" pitchFamily="34" charset="0"/>
                <a:cs typeface="Simplified Arabic" panose="02020603050405020304" pitchFamily="18" charset="-78"/>
              </a:rPr>
              <a:t>طرق منع الانفصال العائلي</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كيفية تحديد الأطفال غير المصحوبين والمنفصلين عن ذويهم</a:t>
            </a:r>
            <a:r>
              <a:rPr lang="ar-LB" sz="1800" dirty="0">
                <a:solidFill>
                  <a:srgbClr val="000000"/>
                </a:solidFill>
                <a:effectLst/>
                <a:ea typeface="Calibri" panose="020F0502020204030204" pitchFamily="34" charset="0"/>
                <a:cs typeface="Simplified Arabic" panose="02020603050405020304" pitchFamily="18" charset="-78"/>
              </a:rPr>
              <a:t>، وإجراءات الاستجابة</a:t>
            </a:r>
            <a:r>
              <a:rPr lang="ar-SA" sz="1800" dirty="0">
                <a:solidFill>
                  <a:srgbClr val="000000"/>
                </a:solidFill>
                <a:effectLst/>
                <a:ea typeface="Calibri" panose="020F0502020204030204" pitchFamily="34" charset="0"/>
                <a:cs typeface="Simplified Arabic" panose="02020603050405020304" pitchFamily="18" charset="-78"/>
              </a:rPr>
              <a:t> </a:t>
            </a:r>
            <a:r>
              <a:rPr lang="ar-SY"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بمَن فيهم مرجعيات التنسيق والمسؤولون الرسميون عن الحدود والهجرة)</a:t>
            </a:r>
            <a:endParaRPr lang="en-US" sz="11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1" dirty="0">
                <a:effectLst/>
                <a:cs typeface="Simplified Arabic" panose="02020603050405020304" pitchFamily="18" charset="-78"/>
              </a:rPr>
              <a:t>إطلاق المناقشة: </a:t>
            </a:r>
            <a:r>
              <a:rPr lang="ar-LB" sz="1200" dirty="0">
                <a:latin typeface="Ink Free" panose="03080402000500000000" pitchFamily="66" charset="0"/>
              </a:rPr>
              <a:t>مَن هي الجهات الفاعلة المشاركة في دعم الأطفال غير المصحوبين والمنفصلين عن ذويهم في كل سياق محدد؟ </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dirty="0"/>
              <a:t>تتطلب السياقات المحددة جهات فاعلة محددة: </a:t>
            </a:r>
            <a:r>
              <a:rPr lang="ar-LB" sz="1800" dirty="0">
                <a:effectLst/>
                <a:ea typeface="Calibri" panose="020F0502020204030204" pitchFamily="34" charset="0"/>
                <a:cs typeface="Simplified Arabic" panose="02020603050405020304" pitchFamily="18" charset="-78"/>
              </a:rPr>
              <a:t>يحدد هذا المعيار</a:t>
            </a:r>
            <a:r>
              <a:rPr lang="ar-SA" sz="1800" dirty="0">
                <a:effectLst/>
                <a:ea typeface="Calibri" panose="020F0502020204030204" pitchFamily="34" charset="0"/>
                <a:cs typeface="Simplified Arabic" panose="02020603050405020304" pitchFamily="18" charset="-78"/>
              </a:rPr>
              <a:t> الجهات الفاعلة </a:t>
            </a:r>
            <a:r>
              <a:rPr lang="ar-SA" sz="1800" u="sng" dirty="0">
                <a:effectLst/>
                <a:ea typeface="Calibri" panose="020F0502020204030204" pitchFamily="34" charset="0"/>
                <a:cs typeface="Simplified Arabic" panose="02020603050405020304" pitchFamily="18" charset="-78"/>
              </a:rPr>
              <a:t>الأساسية</a:t>
            </a:r>
            <a:r>
              <a:rPr lang="ar-SA" sz="1800" dirty="0">
                <a:effectLst/>
                <a:ea typeface="Calibri" panose="020F0502020204030204" pitchFamily="34" charset="0"/>
                <a:cs typeface="Simplified Arabic" panose="02020603050405020304" pitchFamily="18" charset="-78"/>
              </a:rPr>
              <a:t> المُشارِكة في أنشطة تتبّع العائلات على المستويَين الوطني أو الدولي</a:t>
            </a:r>
            <a:r>
              <a:rPr lang="ar-LB" sz="1800" dirty="0">
                <a:effectLst/>
                <a:ea typeface="Calibri" panose="020F0502020204030204" pitchFamily="34" charset="0"/>
                <a:cs typeface="Simplified Arabic" panose="02020603050405020304" pitchFamily="18" charset="-78"/>
              </a:rPr>
              <a:t>، بحسب السياق (النزوح الداخلي، اللاجئون، الهجرة، حالات عبور الحدود، النزاعات المسلحة). </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i="0" dirty="0">
                <a:latin typeface="Arial" panose="020B0604020202020204" pitchFamily="34" charset="0"/>
                <a:ea typeface="Arial"/>
                <a:cs typeface="Arial" panose="020B0604020202020204" pitchFamily="34" charset="0"/>
                <a:sym typeface="Arial"/>
              </a:rPr>
              <a:t>← ناقشوا الأطر الخاصة بالسياق في البلد حيث تعملون، وانقروا ليظهر الجدول</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i="0" dirty="0">
                <a:latin typeface="Arial" panose="020B0604020202020204" pitchFamily="34" charset="0"/>
                <a:ea typeface="Arial"/>
                <a:cs typeface="Arial" panose="020B0604020202020204" pitchFamily="34" charset="0"/>
                <a:sym typeface="Arial"/>
              </a:rPr>
              <a:t>ملاحظة: في حالة سياقات اللاجئين، ينبغي تطبيق إجراءات وخدمات محددة، مثل إجراءات المصالح الفضلى.</a:t>
            </a: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800" dirty="0">
                <a:effectLst/>
                <a:ea typeface="Calibri" panose="020F0502020204030204" pitchFamily="34" charset="0"/>
                <a:cs typeface="Simplified Arabic" panose="02020603050405020304" pitchFamily="18" charset="-78"/>
              </a:rPr>
              <a:t>في غضون أوّل 24</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48 ساعة بعد بداية مفاجِئة لأزمة إنسانية، يجب اتّباع الخطوات الأساسية المبيّنة في </a:t>
            </a:r>
            <a:r>
              <a:rPr lang="ar-SA" sz="1800" u="sng" dirty="0">
                <a:solidFill>
                  <a:srgbClr val="0563C1"/>
                </a:solidFill>
                <a:effectLst/>
                <a:ea typeface="Calibri" panose="020F0502020204030204" pitchFamily="34" charset="0"/>
                <a:cs typeface="Simplified Arabic" panose="02020603050405020304" pitchFamily="18" charset="-78"/>
                <a:hlinkClick r:id="rId3"/>
              </a:rPr>
              <a:t>الرسم التخطيطي</a:t>
            </a:r>
            <a:r>
              <a:rPr lang="ar-SA" sz="1800" dirty="0">
                <a:effectLst/>
                <a:ea typeface="Calibri" panose="020F0502020204030204" pitchFamily="34" charset="0"/>
                <a:cs typeface="Simplified Arabic" panose="02020603050405020304" pitchFamily="18" charset="-78"/>
              </a:rPr>
              <a:t> لمنع الانفصال، ودعم لمّ شمل العائلات، وبدء عمليات تتبّع العائلات.</a:t>
            </a:r>
            <a:endParaRPr lang="en-US" dirty="0"/>
          </a:p>
          <a:p>
            <a:endParaRPr lang="ar-LB" dirty="0"/>
          </a:p>
          <a:p>
            <a:pPr algn="r" rtl="1"/>
            <a:r>
              <a:rPr lang="ar-LB" dirty="0"/>
              <a:t>التحديد:</a:t>
            </a:r>
          </a:p>
          <a:p>
            <a:pPr marL="0" marR="0" algn="just" rtl="1">
              <a:lnSpc>
                <a:spcPct val="106000"/>
              </a:lnSpc>
              <a:spcBef>
                <a:spcPts val="0"/>
              </a:spcBef>
              <a:spcAft>
                <a:spcPts val="800"/>
              </a:spcAft>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تتمثّل الخطوة الأولى في تطوير آلية مشتركة بين الوكالات للتحديد والإحالة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ولا بدّ من إطلاع المجتمع المحلّي على الغرض من تحديد الأطفال غير المصحوبين والمنفصلين عن ذويهم لتجنّب نشوء (أ</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عوامل جذب</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للانفصال أو (ب</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مخاوف من أن يتمّ أخذ الأطفال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إنشاء</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مكاتب مساعدة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أو نقاط تحرٍ خاصّة بحماية الأطفال في المواقع الرئيسية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نقاط التسجيل، المنشآت الطبّية، مناطق الأسواق، إلخ</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لدعم الجهات الفاعلة الأساسية المتعدّدة القطاعات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مسؤولو الهجرة، العاملون في مراكز الاحتجاز، إلخ</a:t>
            </a:r>
            <a:r>
              <a:rPr lang="ar-SY" sz="1800" dirty="0">
                <a:effectLst/>
                <a:ea typeface="Calibri" panose="020F0502020204030204" pitchFamily="34" charset="0"/>
                <a:cs typeface="Simplified Arabic" panose="02020603050405020304" pitchFamily="18" charset="-78"/>
              </a:rPr>
              <a:t>).</a:t>
            </a:r>
            <a:r>
              <a:rPr lang="ar-LB" dirty="0"/>
              <a:t> </a:t>
            </a:r>
            <a:endParaRPr lang="fr-FR" dirty="0"/>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b="0" dirty="0">
              <a:solidFill>
                <a:srgbClr val="1690BF"/>
              </a:solidFill>
              <a:effectLst/>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b="0" dirty="0">
                <a:solidFill>
                  <a:srgbClr val="1690BF"/>
                </a:solidFill>
                <a:effectLst/>
              </a:rPr>
              <a:t>التسجيل، والتقييم، والتوثيق</a:t>
            </a: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اتّباع المعايير والإجراءات الملائمة لإدارة المعلومات والحالات عند جمع وتخزين البيانات عن الأطفال، بما في ذلك المعلومات المتعلّقة بترتيبات الرعاية المؤقّتة وتتبّع العائلة ولمّ شملها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ويتعين على الموظّفين المُدرَّبين إجراء التسجيل لإدارة الحالات، والتوثيق، والتقييمات، بطرق تتجنّب الضيق غير الضروري أو زيادة حالات الانفصال</a:t>
            </a:r>
            <a:r>
              <a:rPr lang="ar-SY" sz="1800" dirty="0">
                <a:effectLst/>
                <a:ea typeface="Calibri" panose="020F0502020204030204" pitchFamily="34" charset="0"/>
                <a:cs typeface="Simplified Arabic" panose="02020603050405020304" pitchFamily="18" charset="-78"/>
              </a:rPr>
              <a:t>.</a:t>
            </a:r>
            <a:endParaRPr lang="fr-FR" b="0" dirty="0">
              <a:solidFill>
                <a:srgbClr val="1690BF"/>
              </a:solidFill>
              <a:effectLst/>
            </a:endParaRPr>
          </a:p>
          <a:p>
            <a:pPr marL="228600" indent="0" algn="r" rtl="1">
              <a:buFont typeface="Arial" panose="020B0604020202020204" pitchFamily="34" charset="0"/>
              <a:buNone/>
            </a:pPr>
            <a:endParaRPr lang="ar-LB" dirty="0"/>
          </a:p>
          <a:p>
            <a:pPr marL="228600" indent="0" algn="r" rtl="1">
              <a:buFont typeface="Arial" panose="020B0604020202020204" pitchFamily="34" charset="0"/>
              <a:buNone/>
            </a:pPr>
            <a:r>
              <a:rPr lang="ar-LB" dirty="0"/>
              <a:t>التتبع:</a:t>
            </a:r>
          </a:p>
          <a:p>
            <a:pPr marL="514350" indent="-285750"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"التتبّع</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هو عملية البحث إمّا عن طفل مفقود وإمّا عن الوالدَين الغائبَين، أو عن مقدّمي الرعاية الرئيسيين بالقانون أو العُرف، أو غيرهم من أفراد العائلة المُقرَّبين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يمكن أن تستغرق عملية التتبّع عدّة أشهر أو سنوات. لذلك، من الضروري إيجاد خيارات رعاية مؤقّتة فورية، ومن الأفضل أن تكون ضمن العائلة، للأطفال الذين يفتقرون إلى الرعاية الكافية</a:t>
            </a:r>
            <a:r>
              <a:rPr lang="ar-LB" sz="1800" dirty="0">
                <a:effectLst/>
                <a:ea typeface="Calibri" panose="020F0502020204030204" pitchFamily="34" charset="0"/>
                <a:cs typeface="Simplified Arabic" panose="02020603050405020304" pitchFamily="18" charset="-78"/>
              </a:rPr>
              <a:t>.</a:t>
            </a:r>
          </a:p>
          <a:p>
            <a:pPr marL="514350" indent="-285750"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تسلك أنشطة التتبّع توجيهًا ملائمًا، يتضمّن تحليل المخاطر التي قد تشكّلها الطرق المختلفة على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ومن المهمّ أن نتذكّر أنَّ عملية التتبّع الناجحة قد لا تؤدّي دائمًا إلى لمّ شمل العائلة</a:t>
            </a:r>
            <a:r>
              <a:rPr lang="ar-SY" sz="1800" dirty="0">
                <a:effectLst/>
                <a:ea typeface="Calibri" panose="020F0502020204030204" pitchFamily="34" charset="0"/>
                <a:cs typeface="Simplified Arabic" panose="02020603050405020304" pitchFamily="18" charset="-78"/>
              </a:rPr>
              <a:t>.</a:t>
            </a:r>
            <a:endParaRPr lang="en-US" dirty="0"/>
          </a:p>
          <a:p>
            <a:pPr marL="228600" indent="0" algn="r" rtl="1">
              <a:buFont typeface="Arial" panose="020B0604020202020204" pitchFamily="34" charset="0"/>
              <a:buNone/>
            </a:pPr>
            <a:endParaRPr lang="ar-LB" dirty="0"/>
          </a:p>
          <a:p>
            <a:pPr marL="228600" indent="0" algn="r" rtl="1">
              <a:buFont typeface="Arial" panose="020B0604020202020204" pitchFamily="34" charset="0"/>
              <a:buNone/>
            </a:pPr>
            <a:r>
              <a:rPr lang="ar-LB" dirty="0"/>
              <a:t>التحقق:</a:t>
            </a:r>
          </a:p>
          <a:p>
            <a:pPr marL="57150" marR="0" indent="-285750" algn="just" rtl="1">
              <a:lnSpc>
                <a:spcPct val="106000"/>
              </a:lnSpc>
              <a:spcBef>
                <a:spcPts val="0"/>
              </a:spcBef>
              <a:spcAft>
                <a:spcPts val="800"/>
              </a:spcAft>
              <a:buFont typeface="Arial" panose="020B0604020202020204" pitchFamily="34" charset="0"/>
              <a:buChar char="•"/>
            </a:pP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التحقّق" هو عملية تقوم على ت</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حديد ما إذا كانت العلاقة المزعومة حقيقية؛ </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تقييم مصالح الطفل الفضلى؛ </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التأكّد من رغبة كلّ من الطفل وأفراد العائلة في لمّ الشمل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يساعد التحقّق على تقييم الظروف الموجودة من أجل لمّ شمل الأطفال والحرص على عدم تسليم الأطفال إلى الأشخاص غير المناسبين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ويمكن أن تساعد الاتّفاقات مع السجلّات المدنية الوطنية في التحقّق من الهوية عندما يكون ذلك ملائمًا، وبما يصبّ في </a:t>
            </a:r>
            <a:r>
              <a:rPr lang="ar-SA" sz="1800" u="sng" dirty="0">
                <a:solidFill>
                  <a:srgbClr val="0563C1"/>
                </a:solidFill>
                <a:effectLst/>
                <a:ea typeface="Calibri" panose="020F0502020204030204" pitchFamily="34" charset="0"/>
                <a:cs typeface="Simplified Arabic" panose="02020603050405020304" pitchFamily="18" charset="-78"/>
                <a:hlinkClick r:id="rId4"/>
              </a:rPr>
              <a:t>مصالح الطفل الفضلى</a:t>
            </a:r>
            <a:r>
              <a:rPr lang="ar-SY" sz="1800" u="sng" dirty="0">
                <a:solidFill>
                  <a:srgbClr val="0563C1"/>
                </a:solidFill>
                <a:effectLst/>
                <a:ea typeface="Calibri" panose="020F0502020204030204" pitchFamily="34" charset="0"/>
                <a:cs typeface="Simplified Arabic" panose="02020603050405020304" pitchFamily="18" charset="-78"/>
                <a:hlinkClick r:id="rId4"/>
              </a:rPr>
              <a:t>.</a:t>
            </a:r>
            <a:r>
              <a:rPr lang="ar-SA" sz="1800" dirty="0">
                <a:effectLst/>
                <a:ea typeface="Calibri" panose="020F0502020204030204" pitchFamily="34" charset="0"/>
                <a:cs typeface="Simplified Arabic" panose="02020603050405020304" pitchFamily="18" charset="-78"/>
              </a:rPr>
              <a:t> </a:t>
            </a:r>
            <a:endParaRPr lang="en-US" dirty="0"/>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b="1" dirty="0">
              <a:solidFill>
                <a:srgbClr val="1690BF"/>
              </a:solidFill>
              <a:effectLst/>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b="0" dirty="0">
                <a:solidFill>
                  <a:srgbClr val="1690BF"/>
                </a:solidFill>
                <a:effectLst/>
              </a:rPr>
              <a:t>لم شمل العائلة وإعادة الدمج:</a:t>
            </a: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"لمّ الشمل" هو عملية الجمع بين الطفل والعائلة أو مقدّم الرعاية الرئيسي السابق، بهدف إنشاء أو إعادة إنشاء الرعاية الطويلة الأجل عندما يكون ذلك ممكنًا، وآمنًا، ويصبّ في مصالح الطفل الفضلى</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إن </a:t>
            </a:r>
            <a:r>
              <a:rPr lang="ar-SA" sz="1800" dirty="0">
                <a:effectLst/>
                <a:ea typeface="Calibri" panose="020F0502020204030204" pitchFamily="34" charset="0"/>
                <a:cs typeface="Simplified Arabic" panose="02020603050405020304" pitchFamily="18" charset="-78"/>
              </a:rPr>
              <a:t>إعادة الإدماج الآمنة والفعّالة هي عملية مصمّمة خصيصًا، وليست حدثًا منفردًا</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أن يتمّ تنسيق وإجراء عملية لمّ شمل العائلة على نحو جيّد ووفقًا للمبادئ التوجيهية الدولية والأطر القانونية الوطنية ذات الصلة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أن يكون الطفل، والعائلة، والمجتمع المحلّي، ومقدّم الرعاية المؤقّتة على استعداد لعملية لمّ الشمل من خلال الدعم المنسَّق، والمتعدّد القطاعات، على مستوى العائلة وعلى مستوى المجتمع المحلّي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وتُعتبَر النُهُج التي تعالج أسباب الانفصال الجذرية قيّمةً عند تهيئة العائلات لإعادة الإدماج</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4000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في حالة الأطفال اللاجئين، من الضروري اتّباع إجراءات العودة الطوعية إلى الوطن، بالإضافة إلى إجراءات المصالح الفضلى</a:t>
            </a:r>
            <a:r>
              <a:rPr lang="ar-SY" sz="1200" dirty="0">
                <a:effectLst/>
                <a:ea typeface="Calibri" panose="020F0502020204030204" pitchFamily="34" charset="0"/>
                <a:cs typeface="Simplified Arabic" panose="02020603050405020304" pitchFamily="18" charset="-78"/>
              </a:rPr>
              <a:t>.</a:t>
            </a:r>
            <a:endParaRPr lang="fr-FR" b="0" dirty="0">
              <a:solidFill>
                <a:srgbClr val="1690BF"/>
              </a:solidFill>
              <a:effectLst/>
            </a:endParaRPr>
          </a:p>
          <a:p>
            <a:pPr marL="400050" indent="-171450">
              <a:buFont typeface="Arial" panose="020B0604020202020204" pitchFamily="34" charset="0"/>
              <a:buChar char="•"/>
            </a:pPr>
            <a:endParaRPr lang="en-US" dirty="0"/>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b="0" dirty="0">
                <a:solidFill>
                  <a:srgbClr val="1690BF"/>
                </a:solidFill>
                <a:effectLst/>
              </a:rPr>
              <a:t>المتابعة:</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النظر في أشكال مختلفة من الدعم والمتابعة المصمّمَين خصيصًا استجابةً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للتقييمات المستمرّة لحالة الطفل والعائلة و(ب</a:t>
            </a:r>
            <a:r>
              <a:rPr lang="ar-SY" sz="1800" dirty="0">
                <a:effectLst/>
                <a:ea typeface="Calibri" panose="020F0502020204030204" pitchFamily="34" charset="0"/>
                <a:cs typeface="Simplified Arabic" panose="02020603050405020304" pitchFamily="18" charset="-78"/>
              </a:rPr>
              <a:t>) </a:t>
            </a:r>
            <a:r>
              <a:rPr lang="ar-SA" sz="1800" u="sng" dirty="0">
                <a:effectLst/>
                <a:ea typeface="Calibri" panose="020F0502020204030204" pitchFamily="34" charset="0"/>
                <a:cs typeface="Simplified Arabic" panose="02020603050405020304" pitchFamily="18" charset="-78"/>
              </a:rPr>
              <a:t>لمشاركة </a:t>
            </a:r>
            <a:r>
              <a:rPr lang="ar-SA" sz="1800" u="sng" dirty="0">
                <a:solidFill>
                  <a:srgbClr val="0563C1"/>
                </a:solidFill>
                <a:effectLst/>
                <a:ea typeface="Calibri" panose="020F0502020204030204" pitchFamily="34" charset="0"/>
                <a:cs typeface="Simplified Arabic" panose="02020603050405020304" pitchFamily="18" charset="-78"/>
              </a:rPr>
              <a:t>الطفل الآمن</a:t>
            </a:r>
            <a:r>
              <a:rPr lang="ar-LB" sz="1800" u="sng" dirty="0">
                <a:solidFill>
                  <a:srgbClr val="0563C1"/>
                </a:solidFill>
                <a:effectLst/>
                <a:ea typeface="Calibri" panose="020F0502020204030204" pitchFamily="34" charset="0"/>
                <a:cs typeface="Simplified Arabic" panose="02020603050405020304" pitchFamily="18" charset="-78"/>
              </a:rPr>
              <a:t>ة </a:t>
            </a:r>
            <a:r>
              <a:rPr lang="ar-SA" sz="1800" u="sng" dirty="0">
                <a:solidFill>
                  <a:srgbClr val="5B9BD5"/>
                </a:solidFill>
                <a:effectLst/>
                <a:ea typeface="Calibri" panose="020F0502020204030204" pitchFamily="34" charset="0"/>
                <a:cs typeface="Simplified Arabic" panose="02020603050405020304" pitchFamily="18" charset="-78"/>
              </a:rPr>
              <a:t>والم</a:t>
            </a:r>
            <a:r>
              <a:rPr lang="ar-LB" sz="1800" u="sng" dirty="0">
                <a:solidFill>
                  <a:srgbClr val="5B9BD5"/>
                </a:solidFill>
                <a:effectLst/>
                <a:ea typeface="Calibri" panose="020F0502020204030204" pitchFamily="34" charset="0"/>
                <a:cs typeface="Simplified Arabic" panose="02020603050405020304" pitchFamily="18" charset="-78"/>
              </a:rPr>
              <a:t>ج</a:t>
            </a:r>
            <a:r>
              <a:rPr lang="ar-SA" sz="1800" u="sng" dirty="0">
                <a:solidFill>
                  <a:srgbClr val="5B9BD5"/>
                </a:solidFill>
                <a:effectLst/>
                <a:ea typeface="Calibri" panose="020F0502020204030204" pitchFamily="34" charset="0"/>
                <a:cs typeface="Simplified Arabic" panose="02020603050405020304" pitchFamily="18" charset="-78"/>
              </a:rPr>
              <a:t>دي</a:t>
            </a:r>
            <a:r>
              <a:rPr lang="ar-LB" sz="1800" u="sng" dirty="0">
                <a:solidFill>
                  <a:srgbClr val="5B9BD5"/>
                </a:solidFill>
                <a:effectLst/>
                <a:ea typeface="Calibri" panose="020F0502020204030204" pitchFamily="34" charset="0"/>
                <a:cs typeface="Simplified Arabic" panose="02020603050405020304" pitchFamily="18" charset="-78"/>
              </a:rPr>
              <a:t>ة </a:t>
            </a:r>
            <a:r>
              <a:rPr lang="ar-LB" sz="1800" dirty="0">
                <a:effectLst/>
                <a:ea typeface="Calibri" panose="020F0502020204030204" pitchFamily="34" charset="0"/>
                <a:cs typeface="Simplified Arabic" panose="02020603050405020304" pitchFamily="18" charset="-78"/>
              </a:rPr>
              <a:t>وتغذيته الراجعة.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ويمكن للرصد المجتمعي أن يدعم آلية المتابعة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الوصول إلى المساعدة، والحماية، والخدمات</a:t>
            </a:r>
            <a:r>
              <a:rPr lang="ar-LB"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بشكلٍ متكافئ وآمن، بما في ذلك التعليم</a:t>
            </a:r>
            <a:r>
              <a:rPr lang="ar-LB" sz="1800" dirty="0">
                <a:solidFill>
                  <a:srgbClr val="000000"/>
                </a:solidFill>
                <a:effectLst/>
                <a:ea typeface="Calibri" panose="020F0502020204030204" pitchFamily="34" charset="0"/>
                <a:cs typeface="Simplified Arabic" panose="02020603050405020304" pitchFamily="18" charset="-78"/>
              </a:rPr>
              <a:t> للأطفال غير المصحوبين والمنفصلين عن ذويهم (بما في ذلك اللاجئون).</a:t>
            </a:r>
            <a:r>
              <a:rPr lang="ar-SY" sz="1800" dirty="0">
                <a:solidFill>
                  <a:srgbClr val="000000"/>
                </a:solidFill>
                <a:effectLst/>
                <a:ea typeface="Calibri" panose="020F0502020204030204" pitchFamily="34" charset="0"/>
                <a:cs typeface="Simplified Arabic" panose="02020603050405020304" pitchFamily="18" charset="-78"/>
              </a:rPr>
              <a:t> </a:t>
            </a:r>
            <a:endParaRPr lang="ar-LB" b="0" dirty="0">
              <a:solidFill>
                <a:srgbClr val="1690BF"/>
              </a:solidFill>
              <a:effectLst/>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87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13</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7AE84916-8261-89D7-B09C-BE247B51EC18}"/>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2234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0160"/>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marL="342900" indent="-342900" algn="r" rtl="1">
              <a:spcBef>
                <a:spcPts val="0"/>
              </a:spcBef>
              <a:buClr>
                <a:schemeClr val="accent3"/>
              </a:buClr>
            </a:pPr>
            <a:endParaRPr lang="en-US" dirty="0">
              <a:solidFill>
                <a:schemeClr val="bg2"/>
              </a:solidFill>
              <a:latin typeface="Helvetica Neue" panose="020B0604020202020204" charset="0"/>
            </a:endParaRPr>
          </a:p>
          <a:p>
            <a:pPr marL="342900" indent="-342900" algn="r" rtl="1">
              <a:spcBef>
                <a:spcPts val="0"/>
              </a:spcBef>
              <a:buClr>
                <a:schemeClr val="accent3"/>
              </a:buClr>
            </a:pPr>
            <a:endParaRPr lang="en-US"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الحقوق، ومصالح الطفل الفضلى، والمكانة المركزية للأطفال</a:t>
            </a:r>
          </a:p>
          <a:p>
            <a:pPr marL="342900" indent="-342900" algn="r" rtl="1">
              <a:spcBef>
                <a:spcPts val="0"/>
              </a:spcBef>
              <a:buClr>
                <a:schemeClr val="accent3"/>
              </a:buClr>
            </a:pPr>
            <a:r>
              <a:rPr lang="ar-LB" dirty="0">
                <a:solidFill>
                  <a:schemeClr val="bg2"/>
                </a:solidFill>
                <a:latin typeface="Helvetica Neue" panose="020B0604020202020204" charset="0"/>
              </a:rPr>
              <a:t>وحدة العائلة هي أولوية</a:t>
            </a:r>
          </a:p>
          <a:p>
            <a:pPr marL="342900" indent="-342900" algn="r" rtl="1">
              <a:spcBef>
                <a:spcPts val="0"/>
              </a:spcBef>
              <a:buClr>
                <a:schemeClr val="accent3"/>
              </a:buClr>
            </a:pPr>
            <a:r>
              <a:rPr lang="ar-LB" dirty="0">
                <a:solidFill>
                  <a:schemeClr val="bg2"/>
                </a:solidFill>
                <a:latin typeface="Helvetica Neue" panose="020B0604020202020204" charset="0"/>
              </a:rPr>
              <a:t>إدارة الحالات </a:t>
            </a:r>
            <a:r>
              <a:rPr lang="ar-SA" dirty="0"/>
              <a:t>وتتبّع العائلة ولمّ شملها على الفور</a:t>
            </a:r>
            <a:endParaRPr lang="ar-LB" dirty="0">
              <a:solidFill>
                <a:schemeClr val="bg2"/>
              </a:solidFill>
              <a:latin typeface="Helvetica Neue" panose="020B0604020202020204" charset="0"/>
            </a:endParaRPr>
          </a:p>
          <a:p>
            <a:pPr marL="0" indent="0">
              <a:spcBef>
                <a:spcPts val="0"/>
              </a:spcBef>
              <a:buClr>
                <a:schemeClr val="accent3"/>
              </a:buClr>
              <a:buNone/>
            </a:pPr>
            <a:endParaRPr lang="en-US" dirty="0">
              <a:solidFill>
                <a:schemeClr val="bg2"/>
              </a:solidFill>
              <a:latin typeface="Helvetica Neue" panose="020B0604020202020204" charset="0"/>
            </a:endParaRPr>
          </a:p>
        </p:txBody>
      </p:sp>
      <p:pic>
        <p:nvPicPr>
          <p:cNvPr id="15" name="Image 14">
            <a:extLst>
              <a:ext uri="{FF2B5EF4-FFF2-40B4-BE49-F238E27FC236}">
                <a16:creationId xmlns:a16="http://schemas.microsoft.com/office/drawing/2014/main" id="{E5AAA16D-83BF-4B65-A3AE-FFFF6019E4AD}"/>
              </a:ext>
            </a:extLst>
          </p:cNvPr>
          <p:cNvPicPr>
            <a:picLocks noChangeAspect="1"/>
          </p:cNvPicPr>
          <p:nvPr/>
        </p:nvPicPr>
        <p:blipFill>
          <a:blip r:embed="rId3"/>
          <a:stretch>
            <a:fillRect/>
          </a:stretch>
        </p:blipFill>
        <p:spPr>
          <a:xfrm>
            <a:off x="7887650" y="4885143"/>
            <a:ext cx="971494" cy="828628"/>
          </a:xfrm>
          <a:prstGeom prst="rect">
            <a:avLst/>
          </a:prstGeom>
        </p:spPr>
      </p:pic>
      <p:pic>
        <p:nvPicPr>
          <p:cNvPr id="6" name="Picture 5">
            <a:extLst>
              <a:ext uri="{FF2B5EF4-FFF2-40B4-BE49-F238E27FC236}">
                <a16:creationId xmlns:a16="http://schemas.microsoft.com/office/drawing/2014/main" id="{4B0D0E1B-4CEA-4AFC-94DD-A2718DDDFF7A}"/>
              </a:ext>
            </a:extLst>
          </p:cNvPr>
          <p:cNvPicPr>
            <a:picLocks noChangeAspect="1"/>
          </p:cNvPicPr>
          <p:nvPr/>
        </p:nvPicPr>
        <p:blipFill>
          <a:blip r:embed="rId4"/>
          <a:stretch>
            <a:fillRect/>
          </a:stretch>
        </p:blipFill>
        <p:spPr>
          <a:xfrm>
            <a:off x="1463721" y="1212741"/>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1" y="914628"/>
            <a:ext cx="6076521" cy="2075408"/>
          </a:xfrm>
        </p:spPr>
        <p:txBody>
          <a:bodyPr>
            <a:normAutofit fontScale="92500" lnSpcReduction="10000"/>
          </a:bodyPr>
          <a:lstStyle/>
          <a:p>
            <a:pPr marL="50800" indent="0" algn="ctr" rtl="1">
              <a:buNone/>
            </a:pPr>
            <a:r>
              <a:rPr lang="ar-LB" sz="3500" dirty="0">
                <a:solidFill>
                  <a:schemeClr val="bg2"/>
                </a:solidFill>
              </a:rPr>
              <a:t>المعيار 13:</a:t>
            </a:r>
          </a:p>
          <a:p>
            <a:pPr marL="50800" indent="0" algn="ctr" rtl="1">
              <a:buNone/>
            </a:pPr>
            <a:r>
              <a:rPr lang="ar-LB" sz="2400" dirty="0">
                <a:solidFill>
                  <a:schemeClr val="bg2"/>
                </a:solidFill>
              </a:rPr>
              <a:t>"</a:t>
            </a:r>
            <a:r>
              <a:rPr lang="ar-SA" dirty="0"/>
              <a:t> يتمّ منع الانفصال العائلي، ويتلقّى الأطفال غير المصحوبين والمنفصلون عن ذويهم الرعاية والحماية بالسرعة اللازمة، وبطرق آمنة، وملائمة، وميسرة، بطرق تتماشى مع حقوقهم ومصالحهم الفضلى.</a:t>
            </a:r>
            <a:r>
              <a:rPr lang="ar-LB" dirty="0"/>
              <a:t>"</a:t>
            </a:r>
            <a:endParaRPr lang="en-US" dirty="0"/>
          </a:p>
        </p:txBody>
      </p:sp>
      <p:sp>
        <p:nvSpPr>
          <p:cNvPr id="15" name="ZoneTexte 14">
            <a:extLst>
              <a:ext uri="{FF2B5EF4-FFF2-40B4-BE49-F238E27FC236}">
                <a16:creationId xmlns:a16="http://schemas.microsoft.com/office/drawing/2014/main" id="{61C58B18-FF9B-4A0B-B6DA-68B677C0C157}"/>
              </a:ext>
            </a:extLst>
          </p:cNvPr>
          <p:cNvSpPr txBox="1"/>
          <p:nvPr/>
        </p:nvSpPr>
        <p:spPr>
          <a:xfrm>
            <a:off x="6202680" y="1954398"/>
            <a:ext cx="4672653" cy="1754326"/>
          </a:xfrm>
          <a:prstGeom prst="rect">
            <a:avLst/>
          </a:prstGeom>
          <a:noFill/>
        </p:spPr>
        <p:txBody>
          <a:bodyPr wrap="square">
            <a:spAutoFit/>
          </a:bodyPr>
          <a:lstStyle/>
          <a:p>
            <a:pPr algn="r" rtl="1"/>
            <a:r>
              <a:rPr lang="ar-LB" sz="2400" dirty="0">
                <a:latin typeface="Ink Free" panose="03080402000500000000" pitchFamily="66" charset="0"/>
              </a:rPr>
              <a:t>مَن هي الجهات الفاعلة المشاركة في دعم الأطفال غير المصحوبين والمنفصلين عن ذويهم في كل سياق محدد؟ </a:t>
            </a:r>
          </a:p>
          <a:p>
            <a:pPr algn="r" rtl="1"/>
            <a:endParaRPr lang="ar-LB" sz="2400" dirty="0">
              <a:latin typeface="Ink Free" panose="03080402000500000000" pitchFamily="66" charset="0"/>
            </a:endParaRPr>
          </a:p>
          <a:p>
            <a:pPr algn="r" rtl="1"/>
            <a:r>
              <a:rPr lang="ar-LB" sz="1200" dirty="0">
                <a:latin typeface="Ink Free" panose="03080402000500000000" pitchFamily="66" charset="0"/>
              </a:rPr>
              <a:t>الجهات الفاعلة التي تدعم الأطفال غير المصحوبين والمنفصلين عن ذويهم في  سياقات محددة؟</a:t>
            </a:r>
          </a:p>
        </p:txBody>
      </p:sp>
      <p:grpSp>
        <p:nvGrpSpPr>
          <p:cNvPr id="16" name="Groupe 15">
            <a:extLst>
              <a:ext uri="{FF2B5EF4-FFF2-40B4-BE49-F238E27FC236}">
                <a16:creationId xmlns:a16="http://schemas.microsoft.com/office/drawing/2014/main" id="{52846973-A145-4B44-A007-C5E4A274A545}"/>
              </a:ext>
            </a:extLst>
          </p:cNvPr>
          <p:cNvGrpSpPr/>
          <p:nvPr/>
        </p:nvGrpSpPr>
        <p:grpSpPr>
          <a:xfrm rot="1415781">
            <a:off x="11045342" y="1982787"/>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9" name="Image 18">
            <a:extLst>
              <a:ext uri="{FF2B5EF4-FFF2-40B4-BE49-F238E27FC236}">
                <a16:creationId xmlns:a16="http://schemas.microsoft.com/office/drawing/2014/main" id="{4A84775C-C139-4FCE-829F-46DFC2A1B1BA}"/>
              </a:ext>
            </a:extLst>
          </p:cNvPr>
          <p:cNvPicPr>
            <a:picLocks noChangeAspect="1"/>
          </p:cNvPicPr>
          <p:nvPr/>
        </p:nvPicPr>
        <p:blipFill rotWithShape="1">
          <a:blip r:embed="rId6"/>
          <a:srcRect l="-353" t="10332"/>
          <a:stretch/>
        </p:blipFill>
        <p:spPr>
          <a:xfrm>
            <a:off x="8802680" y="1240608"/>
            <a:ext cx="990978" cy="782166"/>
          </a:xfrm>
          <a:prstGeom prst="rect">
            <a:avLst/>
          </a:prstGeom>
        </p:spPr>
      </p:pic>
      <p:pic>
        <p:nvPicPr>
          <p:cNvPr id="12" name="Picture 11">
            <a:extLst>
              <a:ext uri="{FF2B5EF4-FFF2-40B4-BE49-F238E27FC236}">
                <a16:creationId xmlns:a16="http://schemas.microsoft.com/office/drawing/2014/main" id="{4284D2D3-EEC6-42ED-9A7E-24A894F56AC2}"/>
              </a:ext>
            </a:extLst>
          </p:cNvPr>
          <p:cNvPicPr>
            <a:picLocks noChangeAspect="1"/>
          </p:cNvPicPr>
          <p:nvPr/>
        </p:nvPicPr>
        <p:blipFill>
          <a:blip r:embed="rId7"/>
          <a:srcRect/>
          <a:stretch/>
        </p:blipFill>
        <p:spPr>
          <a:xfrm>
            <a:off x="1442739" y="3456488"/>
            <a:ext cx="1784811" cy="2465922"/>
          </a:xfrm>
          <a:prstGeom prst="rect">
            <a:avLst/>
          </a:prstGeom>
        </p:spPr>
      </p:pic>
      <p:graphicFrame>
        <p:nvGraphicFramePr>
          <p:cNvPr id="13" name="Table 12">
            <a:extLst>
              <a:ext uri="{FF2B5EF4-FFF2-40B4-BE49-F238E27FC236}">
                <a16:creationId xmlns:a16="http://schemas.microsoft.com/office/drawing/2014/main" id="{91865600-5B60-4F9E-9BD8-93096A4EB3F9}"/>
              </a:ext>
            </a:extLst>
          </p:cNvPr>
          <p:cNvGraphicFramePr>
            <a:graphicFrameLocks noGrp="1"/>
          </p:cNvGraphicFramePr>
          <p:nvPr>
            <p:extLst>
              <p:ext uri="{D42A27DB-BD31-4B8C-83A1-F6EECF244321}">
                <p14:modId xmlns:p14="http://schemas.microsoft.com/office/powerpoint/2010/main" val="3990645239"/>
              </p:ext>
            </p:extLst>
          </p:nvPr>
        </p:nvGraphicFramePr>
        <p:xfrm>
          <a:off x="4472072" y="3782334"/>
          <a:ext cx="6491824" cy="2529565"/>
        </p:xfrm>
        <a:graphic>
          <a:graphicData uri="http://schemas.openxmlformats.org/drawingml/2006/table">
            <a:tbl>
              <a:tblPr rtl="1" bandRow="1">
                <a:tableStyleId>{5C22544A-7EE6-4342-B048-85BDC9FD1C3A}</a:tableStyleId>
              </a:tblPr>
              <a:tblGrid>
                <a:gridCol w="1741447">
                  <a:extLst>
                    <a:ext uri="{9D8B030D-6E8A-4147-A177-3AD203B41FA5}">
                      <a16:colId xmlns:a16="http://schemas.microsoft.com/office/drawing/2014/main" val="3051697329"/>
                    </a:ext>
                  </a:extLst>
                </a:gridCol>
                <a:gridCol w="2948095">
                  <a:extLst>
                    <a:ext uri="{9D8B030D-6E8A-4147-A177-3AD203B41FA5}">
                      <a16:colId xmlns:a16="http://schemas.microsoft.com/office/drawing/2014/main" val="552791682"/>
                    </a:ext>
                  </a:extLst>
                </a:gridCol>
                <a:gridCol w="1802282">
                  <a:extLst>
                    <a:ext uri="{9D8B030D-6E8A-4147-A177-3AD203B41FA5}">
                      <a16:colId xmlns:a16="http://schemas.microsoft.com/office/drawing/2014/main" val="1756446740"/>
                    </a:ext>
                  </a:extLst>
                </a:gridCol>
              </a:tblGrid>
              <a:tr h="334390">
                <a:tc>
                  <a:txBody>
                    <a:bodyPr/>
                    <a:lstStyle/>
                    <a:p>
                      <a:pPr marL="0" marR="0" algn="just" rtl="1">
                        <a:lnSpc>
                          <a:spcPct val="106000"/>
                        </a:lnSpc>
                        <a:spcBef>
                          <a:spcPts val="0"/>
                        </a:spcBef>
                        <a:spcAft>
                          <a:spcPts val="600"/>
                        </a:spcAft>
                      </a:pPr>
                      <a:r>
                        <a:rPr lang="ar-SA" sz="1100">
                          <a:effectLst/>
                        </a:rPr>
                        <a:t>السياق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rtl="1">
                        <a:lnSpc>
                          <a:spcPct val="106000"/>
                        </a:lnSpc>
                        <a:spcBef>
                          <a:spcPts val="0"/>
                        </a:spcBef>
                        <a:spcAft>
                          <a:spcPts val="600"/>
                        </a:spcAft>
                      </a:pPr>
                      <a:r>
                        <a:rPr lang="ar-SA" sz="1100">
                          <a:effectLst/>
                        </a:rPr>
                        <a:t>الجهات الفاعلة الأساسية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rtl="1">
                        <a:lnSpc>
                          <a:spcPct val="106000"/>
                        </a:lnSpc>
                        <a:spcBef>
                          <a:spcPts val="0"/>
                        </a:spcBef>
                        <a:spcAft>
                          <a:spcPts val="600"/>
                        </a:spcAft>
                      </a:pPr>
                      <a:r>
                        <a:rPr lang="ar-SA" sz="1100">
                          <a:effectLst/>
                        </a:rPr>
                        <a:t>الخدمات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70957646"/>
                  </a:ext>
                </a:extLst>
              </a:tr>
              <a:tr h="354060">
                <a:tc>
                  <a:txBody>
                    <a:bodyPr/>
                    <a:lstStyle/>
                    <a:p>
                      <a:pPr marL="0" marR="0" algn="just" rtl="1">
                        <a:lnSpc>
                          <a:spcPct val="106000"/>
                        </a:lnSpc>
                        <a:spcBef>
                          <a:spcPts val="0"/>
                        </a:spcBef>
                        <a:spcAft>
                          <a:spcPts val="800"/>
                        </a:spcAft>
                      </a:pPr>
                      <a:r>
                        <a:rPr lang="ar-SA" sz="1100">
                          <a:effectLst/>
                        </a:rPr>
                        <a:t> النزوح الداخلي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a:effectLst/>
                        </a:rPr>
                        <a:t>المجموعات والسلطات الوطنية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4032008"/>
                  </a:ext>
                </a:extLst>
              </a:tr>
              <a:tr h="969635">
                <a:tc>
                  <a:txBody>
                    <a:bodyPr/>
                    <a:lstStyle/>
                    <a:p>
                      <a:pPr marL="0" marR="0" algn="r" rtl="1">
                        <a:lnSpc>
                          <a:spcPct val="106000"/>
                        </a:lnSpc>
                        <a:spcBef>
                          <a:spcPts val="0"/>
                        </a:spcBef>
                        <a:spcAft>
                          <a:spcPts val="800"/>
                        </a:spcAft>
                      </a:pPr>
                      <a:r>
                        <a:rPr lang="ar-SA" sz="1100" dirty="0">
                          <a:effectLst/>
                        </a:rPr>
                        <a:t>النـزاعات المسلّحة</a:t>
                      </a:r>
                      <a:br>
                        <a:rPr lang="ar-SA" sz="1100" dirty="0">
                          <a:effectLst/>
                        </a:rPr>
                      </a:br>
                      <a:r>
                        <a:rPr lang="ar-SA" sz="1100" dirty="0">
                          <a:effectLst/>
                        </a:rPr>
                        <a:t>التحرّكات عبر الحدود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dirty="0">
                          <a:effectLst/>
                        </a:rPr>
                        <a:t>اللجنة الدولية للصليب الأحمر</a:t>
                      </a:r>
                      <a:endParaRPr lang="en-US" sz="1100" dirty="0">
                        <a:effectLst/>
                      </a:endParaRPr>
                    </a:p>
                    <a:p>
                      <a:pPr marL="0" marR="0" algn="just" rtl="1">
                        <a:lnSpc>
                          <a:spcPct val="106000"/>
                        </a:lnSpc>
                        <a:spcBef>
                          <a:spcPts val="0"/>
                        </a:spcBef>
                        <a:spcAft>
                          <a:spcPts val="800"/>
                        </a:spcAft>
                      </a:pPr>
                      <a:r>
                        <a:rPr lang="ar-SA" sz="1100" dirty="0">
                          <a:effectLst/>
                        </a:rPr>
                        <a:t>الجمعيات الوطنية للصليب الأحمر والهلال الأحمر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a:effectLst/>
                        </a:rPr>
                        <a:t>إعادة الروابط العائلية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0318555"/>
                  </a:ext>
                </a:extLst>
              </a:tr>
              <a:tr h="537090">
                <a:tc>
                  <a:txBody>
                    <a:bodyPr/>
                    <a:lstStyle/>
                    <a:p>
                      <a:pPr marL="0" marR="0" algn="just" rtl="1">
                        <a:lnSpc>
                          <a:spcPct val="106000"/>
                        </a:lnSpc>
                        <a:spcBef>
                          <a:spcPts val="0"/>
                        </a:spcBef>
                        <a:spcAft>
                          <a:spcPts val="800"/>
                        </a:spcAft>
                      </a:pPr>
                      <a:r>
                        <a:rPr lang="ar-SA" sz="1100">
                          <a:effectLst/>
                        </a:rPr>
                        <a:t>سياقات اللاجئين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a:effectLst/>
                        </a:rPr>
                        <a:t>مفوّضية الأمم المتّحدة لشؤون اللاجئين والسلطات الوطنية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a:effectLst/>
                        </a:rPr>
                        <a:t>الإجراءات التي تصبّ في مصالح الطفل الفضلى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7454967"/>
                  </a:ext>
                </a:extLst>
              </a:tr>
              <a:tr h="334390">
                <a:tc>
                  <a:txBody>
                    <a:bodyPr/>
                    <a:lstStyle/>
                    <a:p>
                      <a:pPr marL="0" marR="0" algn="just" rtl="1">
                        <a:lnSpc>
                          <a:spcPct val="106000"/>
                        </a:lnSpc>
                        <a:spcBef>
                          <a:spcPts val="0"/>
                        </a:spcBef>
                        <a:spcAft>
                          <a:spcPts val="800"/>
                        </a:spcAft>
                      </a:pPr>
                      <a:r>
                        <a:rPr lang="ar-SA" sz="1100" dirty="0">
                          <a:effectLst/>
                        </a:rPr>
                        <a:t>سياقات الهجرة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dirty="0">
                          <a:effectLst/>
                        </a:rPr>
                        <a:t>المنظّمة الدولية للهجرة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6000"/>
                        </a:lnSpc>
                        <a:spcBef>
                          <a:spcPts val="0"/>
                        </a:spcBef>
                        <a:spcAft>
                          <a:spcPts val="80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200759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C1146A7-948F-49ED-ABAB-4F69FD3E3A54}"/>
              </a:ext>
            </a:extLst>
          </p:cNvPr>
          <p:cNvSpPr>
            <a:spLocks noGrp="1"/>
          </p:cNvSpPr>
          <p:nvPr>
            <p:ph sz="half" idx="2"/>
          </p:nvPr>
        </p:nvSpPr>
        <p:spPr/>
        <p:txBody>
          <a:bodyPr>
            <a:normAutofit/>
          </a:bodyPr>
          <a:lstStyle/>
          <a:p>
            <a:pPr algn="r" rtl="1"/>
            <a:r>
              <a:rPr lang="ar-LB" dirty="0"/>
              <a:t>التحديد</a:t>
            </a:r>
          </a:p>
          <a:p>
            <a:pPr algn="r" rtl="1"/>
            <a:r>
              <a:rPr lang="ar-LB" dirty="0"/>
              <a:t>التسجيل، والتقييم، والوثائق</a:t>
            </a:r>
          </a:p>
          <a:p>
            <a:pPr algn="r" rtl="1"/>
            <a:r>
              <a:rPr lang="ar-LB" dirty="0"/>
              <a:t>التتبع</a:t>
            </a:r>
          </a:p>
          <a:p>
            <a:pPr algn="r" rtl="1"/>
            <a:r>
              <a:rPr lang="ar-LB" dirty="0"/>
              <a:t>التحقق</a:t>
            </a:r>
          </a:p>
          <a:p>
            <a:pPr algn="r" rtl="1"/>
            <a:r>
              <a:rPr lang="ar-LB" dirty="0"/>
              <a:t>إعادة لم شمل العائلة وإعادة دمجها</a:t>
            </a:r>
          </a:p>
          <a:p>
            <a:pPr algn="r" rtl="1"/>
            <a:r>
              <a:rPr lang="ar-LB" dirty="0"/>
              <a:t>المتابعة</a:t>
            </a:r>
            <a:endParaRPr lang="fr-FR" b="0" dirty="0">
              <a:solidFill>
                <a:srgbClr val="1690BF"/>
              </a:solidFill>
              <a:effectLst/>
            </a:endParaRPr>
          </a:p>
          <a:p>
            <a:endParaRPr lang="fr-FR" b="1" dirty="0">
              <a:solidFill>
                <a:srgbClr val="1690BF"/>
              </a:solidFill>
              <a:effectLst/>
            </a:endParaRPr>
          </a:p>
          <a:p>
            <a:endParaRPr lang="fr-FR" dirty="0"/>
          </a:p>
        </p:txBody>
      </p:sp>
      <p:sp>
        <p:nvSpPr>
          <p:cNvPr id="5" name="Espace réservé du contenu 3">
            <a:extLst>
              <a:ext uri="{FF2B5EF4-FFF2-40B4-BE49-F238E27FC236}">
                <a16:creationId xmlns:a16="http://schemas.microsoft.com/office/drawing/2014/main" id="{1D33C44A-C760-4156-806E-A3305916D347}"/>
              </a:ext>
            </a:extLst>
          </p:cNvPr>
          <p:cNvSpPr txBox="1">
            <a:spLocks/>
          </p:cNvSpPr>
          <p:nvPr/>
        </p:nvSpPr>
        <p:spPr>
          <a:xfrm>
            <a:off x="92287" y="5124180"/>
            <a:ext cx="6079914" cy="13686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r" rtl="1">
              <a:buFont typeface="Arial"/>
              <a:buNone/>
            </a:pPr>
            <a:r>
              <a:rPr lang="ar-LB" sz="2400" i="1" dirty="0"/>
              <a:t>... لمنع الانفصال، إعادة لم شمل العائلات والبدء بتتبع العائلة</a:t>
            </a:r>
          </a:p>
          <a:p>
            <a:pPr algn="r" rtl="1"/>
            <a:r>
              <a:rPr lang="ar-LB" sz="2400" i="1" dirty="0"/>
              <a:t>خلال الساعات الـ24 الأولى</a:t>
            </a:r>
          </a:p>
          <a:p>
            <a:pPr marL="50800" indent="0">
              <a:buFont typeface="Arial"/>
              <a:buNone/>
            </a:pPr>
            <a:endParaRPr lang="fr-FR" sz="2400" dirty="0"/>
          </a:p>
        </p:txBody>
      </p:sp>
      <p:sp>
        <p:nvSpPr>
          <p:cNvPr id="7" name="Titre 1">
            <a:extLst>
              <a:ext uri="{FF2B5EF4-FFF2-40B4-BE49-F238E27FC236}">
                <a16:creationId xmlns:a16="http://schemas.microsoft.com/office/drawing/2014/main" id="{60559110-8996-43CD-9D0E-0F94A507CFA3}"/>
              </a:ext>
            </a:extLst>
          </p:cNvPr>
          <p:cNvSpPr>
            <a:spLocks noGrp="1"/>
          </p:cNvSpPr>
          <p:nvPr>
            <p:ph type="title"/>
          </p:nvPr>
        </p:nvSpPr>
        <p:spPr>
          <a:xfrm>
            <a:off x="838201" y="365125"/>
            <a:ext cx="3974432" cy="1325563"/>
          </a:xfrm>
        </p:spPr>
        <p:txBody>
          <a:bodyPr/>
          <a:lstStyle/>
          <a:p>
            <a:pPr algn="r" rtl="1"/>
            <a:r>
              <a:rPr lang="ar-LB" dirty="0"/>
              <a:t>الخطوات الأساسية...</a:t>
            </a:r>
            <a:endParaRPr lang="fr-FR" dirty="0"/>
          </a:p>
        </p:txBody>
      </p:sp>
      <p:sp>
        <p:nvSpPr>
          <p:cNvPr id="10" name="Titre 1">
            <a:extLst>
              <a:ext uri="{FF2B5EF4-FFF2-40B4-BE49-F238E27FC236}">
                <a16:creationId xmlns:a16="http://schemas.microsoft.com/office/drawing/2014/main" id="{8CEBBC67-BE50-4B7D-BF2B-262CA8A62426}"/>
              </a:ext>
            </a:extLst>
          </p:cNvPr>
          <p:cNvSpPr txBox="1">
            <a:spLocks/>
          </p:cNvSpPr>
          <p:nvPr/>
        </p:nvSpPr>
        <p:spPr>
          <a:xfrm>
            <a:off x="6387963" y="365125"/>
            <a:ext cx="397443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rtl="1"/>
            <a:r>
              <a:rPr lang="ar-LB" dirty="0"/>
              <a:t>العملية</a:t>
            </a:r>
            <a:endParaRPr lang="fr-FR" dirty="0"/>
          </a:p>
        </p:txBody>
      </p:sp>
      <p:pic>
        <p:nvPicPr>
          <p:cNvPr id="9" name="Picture 8">
            <a:extLst>
              <a:ext uri="{FF2B5EF4-FFF2-40B4-BE49-F238E27FC236}">
                <a16:creationId xmlns:a16="http://schemas.microsoft.com/office/drawing/2014/main" id="{34B14ACE-A84A-4D5D-8606-EF257BB28823}"/>
              </a:ext>
            </a:extLst>
          </p:cNvPr>
          <p:cNvPicPr>
            <a:picLocks noChangeAspect="1"/>
          </p:cNvPicPr>
          <p:nvPr/>
        </p:nvPicPr>
        <p:blipFill>
          <a:blip r:embed="rId3"/>
          <a:stretch>
            <a:fillRect/>
          </a:stretch>
        </p:blipFill>
        <p:spPr>
          <a:xfrm>
            <a:off x="470039" y="1533599"/>
            <a:ext cx="5549762" cy="3251200"/>
          </a:xfrm>
          <a:prstGeom prst="rect">
            <a:avLst/>
          </a:prstGeom>
        </p:spPr>
      </p:pic>
    </p:spTree>
    <p:extLst>
      <p:ext uri="{BB962C8B-B14F-4D97-AF65-F5344CB8AC3E}">
        <p14:creationId xmlns:p14="http://schemas.microsoft.com/office/powerpoint/2010/main" val="222355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13 1أضيفوا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13</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2704</Words>
  <Application>Microsoft Macintosh PowerPoint</Application>
  <PresentationFormat>Panorámica</PresentationFormat>
  <Paragraphs>208</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Helvetica Neue</vt:lpstr>
      <vt:lpstr>Ink Free</vt:lpstr>
      <vt:lpstr>Simplified Arabic</vt:lpstr>
      <vt:lpstr>Office Theme</vt:lpstr>
      <vt:lpstr>المعايير الدنيا لحماية الطفل في العمل الإنساني  CPMS</vt:lpstr>
      <vt:lpstr>الهدف من المعايير </vt:lpstr>
      <vt:lpstr>Presentación de PowerPoint</vt:lpstr>
      <vt:lpstr>مقدمة عامة عن المعيار 13</vt:lpstr>
      <vt:lpstr>Presentación de PowerPoint</vt:lpstr>
      <vt:lpstr>الخطوات الأساسية...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147</cp:revision>
  <dcterms:created xsi:type="dcterms:W3CDTF">2017-12-20T18:51:03Z</dcterms:created>
  <dcterms:modified xsi:type="dcterms:W3CDTF">2023-01-17T15:35:40Z</dcterms:modified>
</cp:coreProperties>
</file>