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2" r:id="rId3"/>
    <p:sldId id="293" r:id="rId4"/>
    <p:sldId id="259" r:id="rId5"/>
    <p:sldId id="260" r:id="rId6"/>
    <p:sldId id="261" r:id="rId7"/>
    <p:sldId id="294" r:id="rId8"/>
    <p:sldId id="295"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qE99ShWJ4mFQ/dDAcisW7uKUr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98"/>
    <p:restoredTop sz="83946" autoAdjust="0"/>
  </p:normalViewPr>
  <p:slideViewPr>
    <p:cSldViewPr snapToGrid="0">
      <p:cViewPr varScale="1">
        <p:scale>
          <a:sx n="102" d="100"/>
          <a:sy n="102" d="100"/>
        </p:scale>
        <p:origin x="1152"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28" Type="http://schemas.openxmlformats.org/officeDocument/2006/relationships/presProps" Target="presProps.xml"/><Relationship Id="rId10"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meukd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file:///C:/Users/Caudy/Desktop/CPMS%20ref%20group%20comments/CPMS%20complete%20for%20final%20delivery%20with%20ref%20group%20comments%20included.docx#_1hmsyy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17</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 dirty="0"/>
              <a:t>يركّز هذا العرض على </a:t>
            </a:r>
            <a:r>
              <a:rPr lang="ar-LB" dirty="0"/>
              <a:t>المعيار 17: النُهُج على مستوى المجتمع المحلي</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dirty="0"/>
          </a:p>
          <a:p>
            <a:pPr marL="171450" marR="0" lvl="0" indent="-1714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dirty="0"/>
              <a:t>يشكل هذا المعيار جزءًا من الركيزة 3 من المعايير المتعلقة بتطوير استراتيجيات ونُهُج وتدخلات ملائمة للوقاية من والاستجابة لمخاطر حماية الطفل </a:t>
            </a:r>
            <a:r>
              <a:rPr lang="ar-SA" sz="1200" dirty="0">
                <a:effectLst/>
                <a:ea typeface="Calibri" panose="020F0502020204030204" pitchFamily="34" charset="0"/>
                <a:cs typeface="Simplified Arabic" panose="02020603050405020304" pitchFamily="18" charset="-78"/>
              </a:rPr>
              <a:t>المُبيَّنة في </a:t>
            </a:r>
            <a:r>
              <a:rPr lang="ar-SA" sz="1200" u="sng" dirty="0">
                <a:solidFill>
                  <a:srgbClr val="0563C1"/>
                </a:solidFill>
                <a:effectLst/>
                <a:ea typeface="Calibri" panose="020F0502020204030204" pitchFamily="34" charset="0"/>
                <a:cs typeface="Simplified Arabic" panose="02020603050405020304" pitchFamily="18" charset="-78"/>
                <a:hlinkClick r:id="rId3"/>
              </a:rPr>
              <a:t>الركيزة 2</a:t>
            </a:r>
            <a:r>
              <a:rPr lang="ar-LB" dirty="0"/>
              <a:t>. </a:t>
            </a:r>
            <a:r>
              <a:rPr lang="ar-SA" sz="1200" dirty="0">
                <a:effectLst/>
                <a:ea typeface="Calibri" panose="020F0502020204030204" pitchFamily="34" charset="0"/>
                <a:cs typeface="Simplified Arabic" panose="02020603050405020304" pitchFamily="18" charset="-78"/>
              </a:rPr>
              <a:t>وتمّ إعداد الركيزة 3 لتعكس التفكير الموجود في النموذج الاجتماعي الإيكولوجي، وهي تتوافق، عندما يكون ذلك ملائمًا، مع استراتيجيات</a:t>
            </a:r>
            <a:r>
              <a:rPr lang="ar-LB" sz="1200" dirty="0">
                <a:effectLst/>
                <a:ea typeface="Calibri" panose="020F0502020204030204" pitchFamily="34" charset="0"/>
                <a:cs typeface="Simplified Arabic" panose="02020603050405020304" pitchFamily="18" charset="-78"/>
              </a:rPr>
              <a:t> إنسباير، وتبني على </a:t>
            </a:r>
            <a:r>
              <a:rPr lang="ar-SA" sz="1200" dirty="0">
                <a:effectLst/>
                <a:ea typeface="Calibri" panose="020F0502020204030204" pitchFamily="34" charset="0"/>
                <a:cs typeface="Simplified Arabic" panose="02020603050405020304" pitchFamily="18" charset="-78"/>
              </a:rPr>
              <a:t>استراتيجيات</a:t>
            </a:r>
            <a:r>
              <a:rPr lang="ar-LB" sz="1200" dirty="0">
                <a:effectLst/>
                <a:ea typeface="Calibri" panose="020F0502020204030204" pitchFamily="34" charset="0"/>
                <a:cs typeface="Simplified Arabic" panose="02020603050405020304" pitchFamily="18" charset="-78"/>
              </a:rPr>
              <a:t>هما</a:t>
            </a:r>
            <a:r>
              <a:rPr lang="ar-SA"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ال</a:t>
            </a:r>
            <a:r>
              <a:rPr lang="ar-SA" sz="1200" dirty="0">
                <a:effectLst/>
                <a:ea typeface="Calibri" panose="020F0502020204030204" pitchFamily="34" charset="0"/>
                <a:cs typeface="Simplified Arabic" panose="02020603050405020304" pitchFamily="18" charset="-78"/>
              </a:rPr>
              <a:t>قائمة على الأدلّة لمنع العنف ضدّ الأطفال </a:t>
            </a:r>
            <a:r>
              <a:rPr lang="ar-LB" sz="1200" dirty="0">
                <a:effectLst/>
                <a:ea typeface="Calibri" panose="020F0502020204030204" pitchFamily="34" charset="0"/>
                <a:cs typeface="Simplified Arabic" panose="02020603050405020304" pitchFamily="18" charset="-78"/>
              </a:rPr>
              <a:t>. ولهذا السبب، نجد الرمز في الزاوية. </a:t>
            </a:r>
            <a:r>
              <a:rPr lang="ar-SA" sz="1200" dirty="0">
                <a:effectLst/>
                <a:ea typeface="Calibri" panose="020F0502020204030204" pitchFamily="34" charset="0"/>
                <a:cs typeface="Simplified Arabic" panose="02020603050405020304" pitchFamily="18" charset="-78"/>
              </a:rPr>
              <a:t>وتعتمد حزمة</a:t>
            </a:r>
            <a:r>
              <a:rPr lang="ar-LB" sz="1200" dirty="0">
                <a:effectLst/>
                <a:ea typeface="Calibri" panose="020F0502020204030204" pitchFamily="34" charset="0"/>
                <a:cs typeface="Simplified Arabic" panose="02020603050405020304" pitchFamily="18" charset="-78"/>
              </a:rPr>
              <a:t> إنسباير</a:t>
            </a:r>
            <a:r>
              <a:rPr lang="ar-SA" sz="1200" dirty="0">
                <a:effectLst/>
                <a:ea typeface="Calibri" panose="020F0502020204030204" pitchFamily="34" charset="0"/>
                <a:cs typeface="Simplified Arabic" panose="02020603050405020304" pitchFamily="18" charset="-78"/>
              </a:rPr>
              <a:t> غاية مشابهة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استراتيجيات قائمة على الأدلّة لمنع العنف ضدّ الأطفال</a:t>
            </a:r>
            <a:r>
              <a:rPr lang="ar-LB" sz="1200" dirty="0">
                <a:effectLst/>
                <a:ea typeface="Calibri" panose="020F0502020204030204" pitchFamily="34" charset="0"/>
                <a:cs typeface="Simplified Arabic" panose="02020603050405020304" pitchFamily="18" charset="-78"/>
              </a:rPr>
              <a:t>. يمكن إيجاد المزيد من المعلومات عن استراتيجيات إنسباير على الرابط التالي: </a:t>
            </a:r>
            <a:r>
              <a:rPr lang="en-US" sz="1200" dirty="0"/>
              <a:t>http://inspire-strategies.org/</a:t>
            </a:r>
          </a:p>
          <a:p>
            <a:pPr marL="171450" marR="0" lvl="0" indent="-95250" algn="l" rtl="0">
              <a:lnSpc>
                <a:spcPct val="100000"/>
              </a:lnSpc>
              <a:spcBef>
                <a:spcPts val="0"/>
              </a:spcBef>
              <a:spcAft>
                <a:spcPts val="0"/>
              </a:spcAft>
              <a:buClr>
                <a:schemeClr val="dk1"/>
              </a:buClr>
              <a:buSzPts val="1200"/>
              <a:buFont typeface="Arial"/>
              <a:buNone/>
            </a:pPr>
            <a:endParaRPr lang="ar-LB" dirty="0"/>
          </a:p>
          <a:p>
            <a:pPr marL="0" marR="0" algn="just" rtl="1">
              <a:lnSpc>
                <a:spcPct val="106000"/>
              </a:lnSpc>
              <a:spcBef>
                <a:spcPts val="0"/>
              </a:spcBef>
              <a:spcAft>
                <a:spcPts val="800"/>
              </a:spcAft>
            </a:pPr>
            <a:r>
              <a:rPr lang="ar-LB" dirty="0"/>
              <a:t>التعريف: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تدعم النُهُج على مستوى المجتمع المحلي أفراد المجتمع المحلّي لحماية الأطفال وضمان حقّهم</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في النموّ السليم</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وينبغي أن تسعى الجهات الفاعلة في المجال الإنساني إلى فهم القدرات الموجودة لدى المجتمع المحلّي، التي تعزّز حقوق الأطفال، وسلامتهم، ونموّهم، ورفاههم، ومشاركتهم</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وهي تشتمل على المبادرات، والهيكليات، والعمليات، والشبكات التي يقودها وينظّمها أفراد المجتمع المحلّي، بمَن فيهم الأطفال</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وتتطلّب النُهُج على مستوى المجتمع المحلّي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فهمًا معمّقًا للسياق؛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فهمًا للاحتياجات وتحديدًا للأولويات بينها؛</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ea typeface="Calibri" panose="020F0502020204030204" pitchFamily="34" charset="0"/>
                <a:cs typeface="Simplified Arabic" panose="02020603050405020304" pitchFamily="18" charset="-78"/>
              </a:rPr>
              <a:t>فهمًا للممارسات الموجودة</a:t>
            </a:r>
            <a:r>
              <a:rPr lang="ar-SY" sz="1100" dirty="0">
                <a:solidFill>
                  <a:srgbClr val="000000"/>
                </a:solidFill>
                <a:effectLst/>
                <a:ea typeface="Calibri" panose="020F0502020204030204" pitchFamily="34" charset="0"/>
                <a:cs typeface="Simplified Arabic" panose="02020603050405020304" pitchFamily="18" charset="-78"/>
              </a:rPr>
              <a:t>.</a:t>
            </a:r>
            <a:endParaRPr lang="ar-LB" sz="1100" dirty="0">
              <a:solidFill>
                <a:srgbClr val="000000"/>
              </a:solidFill>
              <a:effectLst/>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LB" sz="1800" i="0" dirty="0">
                <a:latin typeface="Arial" panose="020B0604020202020204" pitchFamily="34" charset="0"/>
                <a:ea typeface="Arial"/>
                <a:cs typeface="Arial" panose="020B0604020202020204" pitchFamily="34" charset="0"/>
                <a:sym typeface="Arial"/>
              </a:rPr>
              <a:t>← </a:t>
            </a:r>
            <a:r>
              <a:rPr lang="ar-SA" sz="1800" dirty="0">
                <a:effectLst/>
                <a:ea typeface="Calibri" panose="020F0502020204030204" pitchFamily="34" charset="0"/>
                <a:cs typeface="Simplified Arabic" panose="02020603050405020304" pitchFamily="18" charset="-78"/>
              </a:rPr>
              <a:t>غالبًا ما تلجأ الجهات الفاعلة في المجال الإنساني إلى النُهُج التنازلية من أعلى إلى أسفل، التي يتمّ تطبيقها في المجتمع المحلّي، لكنّها </a:t>
            </a:r>
            <a:r>
              <a:rPr lang="ar-SA" sz="1800" b="1" dirty="0">
                <a:effectLst/>
                <a:ea typeface="Calibri" panose="020F0502020204030204" pitchFamily="34" charset="0"/>
                <a:cs typeface="Simplified Arabic" panose="02020603050405020304" pitchFamily="18" charset="-78"/>
              </a:rPr>
              <a:t>لا</a:t>
            </a:r>
            <a:r>
              <a:rPr lang="ar-SA" sz="1800" dirty="0">
                <a:effectLst/>
                <a:ea typeface="Calibri" panose="020F0502020204030204" pitchFamily="34" charset="0"/>
                <a:cs typeface="Simplified Arabic" panose="02020603050405020304" pitchFamily="18" charset="-78"/>
              </a:rPr>
              <a:t> تنبع منه</a:t>
            </a:r>
            <a:r>
              <a:rPr lang="ar-SY" sz="1800" dirty="0">
                <a:effectLst/>
                <a:ea typeface="Calibri" panose="020F0502020204030204" pitchFamily="34" charset="0"/>
                <a:cs typeface="Simplified Arabic" panose="02020603050405020304" pitchFamily="18" charset="-78"/>
              </a:rPr>
              <a:t>.</a:t>
            </a:r>
            <a:endParaRPr lang="ar-LB" sz="1100" dirty="0">
              <a:solidFill>
                <a:srgbClr val="000000"/>
              </a:solidFill>
              <a:effectLst/>
              <a:cs typeface="Simplified Arabic" panose="02020603050405020304" pitchFamily="18" charset="-78"/>
            </a:endParaRPr>
          </a:p>
          <a:p>
            <a:pPr marL="457200" lvl="0" indent="-228600" algn="l" rtl="0">
              <a:lnSpc>
                <a:spcPct val="100000"/>
              </a:lnSpc>
              <a:spcBef>
                <a:spcPts val="0"/>
              </a:spcBef>
              <a:spcAft>
                <a:spcPts val="0"/>
              </a:spcAft>
              <a:buSzPts val="1400"/>
              <a:buNone/>
            </a:pPr>
            <a:endParaRPr dirty="0"/>
          </a:p>
          <a:p>
            <a:pPr marL="171450" lvl="0" indent="-171450" algn="r" rtl="1">
              <a:lnSpc>
                <a:spcPct val="100000"/>
              </a:lnSpc>
              <a:spcBef>
                <a:spcPts val="0"/>
              </a:spcBef>
              <a:spcAft>
                <a:spcPts val="0"/>
              </a:spcAft>
              <a:buSzPts val="1400"/>
              <a:buFont typeface="Arial"/>
              <a:buChar char="•"/>
            </a:pPr>
            <a:r>
              <a:rPr lang="ar-SA" sz="1800" dirty="0">
                <a:effectLst/>
                <a:ea typeface="Calibri" panose="020F0502020204030204" pitchFamily="34" charset="0"/>
                <a:cs typeface="Simplified Arabic" panose="02020603050405020304" pitchFamily="18" charset="-78"/>
              </a:rPr>
              <a:t>تؤدي المجتمعات المحلّية أدوارًا هامّة في منع المخاطر التي يواجهها الأطفال في الأوضاع الإنسانية والاستجابة لها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وتُنظِّم المجتمعات المحلّية نفسها بطرق متنوّعة لحماية الأطفال</a:t>
            </a:r>
            <a:r>
              <a:rPr lang="ar-LB" sz="1800" dirty="0">
                <a:effectLst/>
                <a:ea typeface="Calibri" panose="020F0502020204030204" pitchFamily="34" charset="0"/>
                <a:cs typeface="Simplified Arabic" panose="02020603050405020304" pitchFamily="18" charset="-78"/>
              </a:rPr>
              <a:t>، لكن هذه الطرق قد تتعطل في الأزمات الإنسانية، لا سيما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أوضاع النزوح</a:t>
            </a:r>
            <a:r>
              <a:rPr lang="ar-LB" sz="1800" dirty="0">
                <a:effectLst/>
                <a:ea typeface="Calibri" panose="020F0502020204030204" pitchFamily="34" charset="0"/>
                <a:cs typeface="Simplified Arabic" panose="02020603050405020304" pitchFamily="18" charset="-78"/>
              </a:rPr>
              <a:t>. وينبغي أن نتفادى النهج الواحد الذي </a:t>
            </a:r>
            <a:r>
              <a:rPr lang="ar-SA" sz="1800" dirty="0">
                <a:effectLst/>
                <a:ea typeface="Calibri" panose="020F0502020204030204" pitchFamily="34" charset="0"/>
                <a:cs typeface="Simplified Arabic" panose="02020603050405020304" pitchFamily="18" charset="-78"/>
              </a:rPr>
              <a:t>يُناسِب جميع الحالات</a:t>
            </a:r>
            <a:r>
              <a:rPr lang="ar-LB" sz="1800" dirty="0">
                <a:effectLst/>
                <a:ea typeface="Calibri" panose="020F0502020204030204" pitchFamily="34" charset="0"/>
                <a:cs typeface="Simplified Arabic" panose="02020603050405020304" pitchFamily="18" charset="-78"/>
              </a:rPr>
              <a:t>، وأن نبني النُهُج المجتمعية بالأحرى على تحليل ومسح معمقَين للسياق. </a:t>
            </a:r>
          </a:p>
          <a:p>
            <a:pPr marL="171450" lvl="0" indent="-171450" algn="r" rtl="1">
              <a:lnSpc>
                <a:spcPct val="100000"/>
              </a:lnSpc>
              <a:spcBef>
                <a:spcPts val="0"/>
              </a:spcBef>
              <a:spcAft>
                <a:spcPts val="0"/>
              </a:spcAft>
              <a:buSzPts val="1400"/>
              <a:buFont typeface="Arial"/>
              <a:buChar char="•"/>
            </a:pPr>
            <a:r>
              <a:rPr lang="ar-LB" dirty="0"/>
              <a:t>يجب أن نسعى إلى تقوية ودعم الممارسات التي تدعم حماية الأطفال وتؤثر على التغيرات في الممارسات التي تشكل خطرًا عليهم.</a:t>
            </a:r>
          </a:p>
          <a:p>
            <a:pPr marL="171450" lvl="0" indent="-82550" algn="r" rtl="1">
              <a:lnSpc>
                <a:spcPct val="100000"/>
              </a:lnSpc>
              <a:spcBef>
                <a:spcPts val="0"/>
              </a:spcBef>
              <a:spcAft>
                <a:spcPts val="0"/>
              </a:spcAft>
              <a:buSzPts val="1400"/>
              <a:buFont typeface="Arial"/>
              <a:buNone/>
            </a:pPr>
            <a:endParaRPr lang="ar-LB" dirty="0"/>
          </a:p>
          <a:p>
            <a:pPr marL="171450" lvl="0" indent="-82550" algn="r" rtl="1">
              <a:lnSpc>
                <a:spcPct val="100000"/>
              </a:lnSpc>
              <a:spcBef>
                <a:spcPts val="0"/>
              </a:spcBef>
              <a:spcAft>
                <a:spcPts val="0"/>
              </a:spcAft>
              <a:buSzPts val="1400"/>
              <a:buFont typeface="Arial"/>
              <a:buNone/>
            </a:pPr>
            <a:r>
              <a:rPr lang="ar-LB" b="1" dirty="0"/>
              <a:t>الرموز: </a:t>
            </a:r>
            <a:r>
              <a:rPr lang="ar-LB" dirty="0"/>
              <a:t>يرتبط هذا المعيار باستراتيجيتَي إنسباير: البيئات الآمنة، والقواعد والقيم.</a:t>
            </a:r>
          </a:p>
          <a:p>
            <a:pPr marL="171450" lvl="0" indent="-82550" algn="r" rtl="1">
              <a:lnSpc>
                <a:spcPct val="100000"/>
              </a:lnSpc>
              <a:spcBef>
                <a:spcPts val="0"/>
              </a:spcBef>
              <a:spcAft>
                <a:spcPts val="0"/>
              </a:spcAft>
              <a:buSzPts val="1400"/>
              <a:buFont typeface="Arial"/>
              <a:buNone/>
            </a:pPr>
            <a:r>
              <a:rPr lang="ar-SA" sz="1800" dirty="0">
                <a:effectLst/>
                <a:ea typeface="Calibri" panose="020F0502020204030204" pitchFamily="34" charset="0"/>
                <a:cs typeface="Simplified Arabic" panose="02020603050405020304" pitchFamily="18" charset="-78"/>
              </a:rPr>
              <a:t>يجب قراءة ما يلي مع هذا المعيار</a:t>
            </a:r>
            <a:r>
              <a:rPr lang="ar-SY" sz="1800" dirty="0">
                <a:effectLst/>
                <a:ea typeface="Calibri" panose="020F0502020204030204" pitchFamily="34" charset="0"/>
                <a:cs typeface="Simplified Arabic" panose="02020603050405020304" pitchFamily="18" charset="-78"/>
              </a:rPr>
              <a:t>: </a:t>
            </a:r>
            <a:r>
              <a:rPr lang="ar-SA" sz="1800" u="sng" strike="noStrike" dirty="0">
                <a:solidFill>
                  <a:schemeClr val="tx1"/>
                </a:solidFill>
                <a:effectLst/>
                <a:ea typeface="Calibri" panose="020F0502020204030204" pitchFamily="34" charset="0"/>
                <a:cs typeface="Simplified Arabic" panose="02020603050405020304" pitchFamily="18" charset="-78"/>
                <a:hlinkClick r:id="rId4">
                  <a:extLst>
                    <a:ext uri="{A12FA001-AC4F-418D-AE19-62706E023703}">
                      <ahyp:hlinkClr xmlns:ahyp="http://schemas.microsoft.com/office/drawing/2018/hyperlinkcolor" val="tx"/>
                    </a:ext>
                  </a:extLst>
                </a:hlinkClick>
              </a:rPr>
              <a:t>المبادئ</a:t>
            </a:r>
            <a:r>
              <a:rPr lang="ar-SA" sz="1800" dirty="0">
                <a:effectLst/>
                <a:ea typeface="Calibri" panose="020F0502020204030204" pitchFamily="34" charset="0"/>
                <a:cs typeface="Simplified Arabic" panose="02020603050405020304" pitchFamily="18" charset="-78"/>
              </a:rPr>
              <a:t> والمعيار 14</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تطبيق النهج الاجتماعي الإيكولوجي على برامج حماية الطفل</a:t>
            </a:r>
            <a:r>
              <a:rPr lang="ar-LB" sz="1800" dirty="0">
                <a:effectLst/>
                <a:latin typeface="Calibri"/>
                <a:ea typeface="Calibri" panose="020F0502020204030204" pitchFamily="34" charset="0"/>
                <a:cs typeface="Calibri"/>
                <a:sym typeface="Calibri"/>
              </a:rPr>
              <a:t>.</a:t>
            </a:r>
            <a:endParaRPr dirty="0">
              <a:latin typeface="Arial"/>
              <a:ea typeface="Arial"/>
              <a:cs typeface="Arial"/>
              <a:sym typeface="Arial"/>
            </a:endParaRPr>
          </a:p>
          <a:p>
            <a:pPr marL="171450" marR="0" lvl="0" indent="-82550" algn="l" rtl="0">
              <a:lnSpc>
                <a:spcPct val="100000"/>
              </a:lnSpc>
              <a:spcBef>
                <a:spcPts val="0"/>
              </a:spcBef>
              <a:spcAft>
                <a:spcPts val="0"/>
              </a:spcAft>
              <a:buClr>
                <a:srgbClr val="000000"/>
              </a:buClr>
              <a:buSzPts val="1400"/>
              <a:buFont typeface="Arial"/>
              <a:buNone/>
            </a:pPr>
            <a:endParaRPr b="0" dirty="0"/>
          </a:p>
        </p:txBody>
      </p:sp>
      <p:sp>
        <p:nvSpPr>
          <p:cNvPr id="206" name="Google Shape;20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dirty="0">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dirty="0">
                <a:latin typeface="Calibri"/>
                <a:ea typeface="Calibri"/>
                <a:cs typeface="Calibri"/>
                <a:sym typeface="Calibri"/>
              </a:rPr>
              <a:t>ينص المعيار 17 على ما يلي: </a:t>
            </a:r>
            <a:r>
              <a:rPr lang="ar-LB" sz="1200" b="0" i="1" u="none" strike="noStrike" dirty="0">
                <a:latin typeface="Calibri"/>
                <a:ea typeface="Calibri"/>
                <a:cs typeface="Calibri"/>
                <a:sym typeface="Calibri"/>
              </a:rPr>
              <a:t>"</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يعيش الأطفال في مجتمعات محلّية تعزز رفاههم، وتمنع الإساءة، والإهمال، والاستغلال، والعنف تجاه الأطفال، قبل الأزمات الإنسانية، وأثناءها، وبعدها.</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endParaRPr lang="en-US" b="1" dirty="0">
              <a:latin typeface="Arial"/>
              <a:ea typeface="Arial"/>
              <a:cs typeface="Arial"/>
              <a:sym typeface="Arial"/>
            </a:endParaRPr>
          </a:p>
          <a:p>
            <a:pPr marL="0" marR="0" indent="0" algn="just" rtl="1">
              <a:lnSpc>
                <a:spcPct val="106000"/>
              </a:lnSpc>
              <a:spcBef>
                <a:spcPts val="0"/>
              </a:spcBef>
              <a:spcAft>
                <a:spcPts val="800"/>
              </a:spcAft>
              <a:buFont typeface="Arial" panose="020B0604020202020204" pitchFamily="34" charset="0"/>
              <a:buNone/>
            </a:pPr>
            <a:r>
              <a:rPr lang="ar-LB" sz="1200" b="1" dirty="0">
                <a:solidFill>
                  <a:srgbClr val="000000"/>
                </a:solidFill>
                <a:effectLst/>
                <a:ea typeface="Calibri" panose="020F0502020204030204" pitchFamily="34" charset="0"/>
                <a:cs typeface="Simplified Arabic" panose="02020603050405020304" pitchFamily="18" charset="-78"/>
              </a:rPr>
              <a:t>إطلاق المناقشة: </a:t>
            </a:r>
            <a:r>
              <a:rPr lang="ar-LB" sz="1200" b="0" dirty="0">
                <a:solidFill>
                  <a:srgbClr val="000000"/>
                </a:solidFill>
                <a:effectLst/>
                <a:ea typeface="Calibri" panose="020F0502020204030204" pitchFamily="34" charset="0"/>
                <a:cs typeface="Simplified Arabic" panose="02020603050405020304" pitchFamily="18" charset="-78"/>
              </a:rPr>
              <a:t>ماذا يعني "المجتمع المحلي" بالنسبة إليكم</a:t>
            </a:r>
            <a:r>
              <a:rPr lang="ar-LB" sz="1200" dirty="0">
                <a:solidFill>
                  <a:srgbClr val="000000"/>
                </a:solidFill>
                <a:effectLst/>
                <a:ea typeface="Calibri" panose="020F0502020204030204" pitchFamily="34" charset="0"/>
                <a:cs typeface="Simplified Arabic" panose="02020603050405020304" pitchFamily="18" charset="-78"/>
              </a:rPr>
              <a:t>؟</a:t>
            </a:r>
          </a:p>
          <a:p>
            <a:pPr marL="0" marR="0" indent="0" algn="r" rtl="1">
              <a:lnSpc>
                <a:spcPct val="106000"/>
              </a:lnSpc>
              <a:spcBef>
                <a:spcPts val="0"/>
              </a:spcBef>
              <a:spcAft>
                <a:spcPts val="800"/>
              </a:spcAft>
              <a:buFont typeface="Arial" panose="020B0604020202020204" pitchFamily="34" charset="0"/>
              <a:buNone/>
            </a:pPr>
            <a:r>
              <a:rPr lang="ar-LB" sz="1200" dirty="0">
                <a:solidFill>
                  <a:srgbClr val="000000"/>
                </a:solidFill>
                <a:effectLst/>
                <a:ea typeface="Calibri" panose="020F0502020204030204" pitchFamily="34" charset="0"/>
                <a:cs typeface="Simplified Arabic" panose="02020603050405020304" pitchFamily="18" charset="-78"/>
              </a:rPr>
              <a:t>مناقشة المفاهيم وطرق الفهم المحلية والمكيفة وفقًا للسياق الخاصة بالمجتمع المحلي. عند الحاجة، استكملوا الإجابات بما يلي:  </a:t>
            </a:r>
          </a:p>
          <a:p>
            <a:pPr algn="r" rtl="1"/>
            <a:r>
              <a:rPr lang="ar-LB" sz="1200" i="0" dirty="0">
                <a:latin typeface="Arial" panose="020B0604020202020204" pitchFamily="34" charset="0"/>
                <a:ea typeface="Arial"/>
                <a:cs typeface="Arial" panose="020B0604020202020204" pitchFamily="34" charset="0"/>
                <a:sym typeface="Arial"/>
              </a:rPr>
              <a:t>← لقد طور تحالف حماية االطفل </a:t>
            </a:r>
            <a:r>
              <a:rPr lang="ar-LB" b="0" i="0" dirty="0">
                <a:solidFill>
                  <a:srgbClr val="333333"/>
                </a:solidFill>
                <a:effectLst/>
                <a:latin typeface="Open Sans" panose="020B0606030504020204" pitchFamily="34" charset="0"/>
              </a:rPr>
              <a:t>موردًا يوفر قائمة بالتعاريف والمصطلحات المتعلقة بأنشطة حماية الطفل القائمة على المجتمع، وهو يهدف إلى عرض التعاريف المتعلقة بهذه الأنشطة وتطورها مع الزمن. وتتضمن هذه المصطلحات:</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القائم على المجتمع</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حماية الطفل القائمة على المجتمع</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تقوده المجتمعات المحلية</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القنوات الرسمية لحماية الطفل</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القنوات غير الرسمية لحماية الطفل</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البنى العائلية وبنى القرابة</a:t>
            </a:r>
          </a:p>
          <a:p>
            <a:pPr algn="r" rtl="1">
              <a:buFont typeface="Arial" panose="020B0604020202020204" pitchFamily="34" charset="0"/>
              <a:buChar char="•"/>
            </a:pPr>
            <a:r>
              <a:rPr lang="ar-LB" b="0" i="0" dirty="0">
                <a:solidFill>
                  <a:srgbClr val="333333"/>
                </a:solidFill>
                <a:effectLst/>
                <a:latin typeface="Open Sans" panose="020B0606030504020204" pitchFamily="34" charset="0"/>
              </a:rPr>
              <a:t>قوة العمل المعنيّة برفاه الطفل</a:t>
            </a:r>
          </a:p>
          <a:p>
            <a:pPr marL="0" marR="0" algn="just" rtl="1">
              <a:lnSpc>
                <a:spcPct val="106000"/>
              </a:lnSpc>
              <a:spcBef>
                <a:spcPts val="0"/>
              </a:spcBef>
              <a:spcAft>
                <a:spcPts val="800"/>
              </a:spcAft>
            </a:pPr>
            <a:endParaRPr lang="ar-LB" sz="1200" i="0" dirty="0">
              <a:latin typeface="Arial" panose="020B0604020202020204" pitchFamily="34" charset="0"/>
              <a:ea typeface="Arial"/>
              <a:cs typeface="Arial" panose="020B0604020202020204" pitchFamily="34" charset="0"/>
              <a:sym typeface="Arial"/>
            </a:endParaRPr>
          </a:p>
          <a:p>
            <a:pPr marL="457200" marR="0" lvl="0" indent="-228600" algn="r" rtl="1">
              <a:lnSpc>
                <a:spcPct val="100000"/>
              </a:lnSpc>
              <a:spcBef>
                <a:spcPts val="0"/>
              </a:spcBef>
              <a:spcAft>
                <a:spcPts val="0"/>
              </a:spcAft>
              <a:buSzPts val="1400"/>
              <a:buNone/>
            </a:pPr>
            <a:r>
              <a:rPr lang="ar-LB" sz="1200" b="0" i="0" dirty="0">
                <a:latin typeface="Arial" panose="020B0604020202020204" pitchFamily="34" charset="0"/>
                <a:cs typeface="Arial" panose="020B0604020202020204" pitchFamily="34" charset="0"/>
                <a:sym typeface="Arial"/>
              </a:rPr>
              <a:t>في هذا المورد، يمكننا قراءة أن </a:t>
            </a:r>
            <a:r>
              <a:rPr lang="ar-LB" sz="1200" b="1" i="0" dirty="0">
                <a:latin typeface="Arial" panose="020B0604020202020204" pitchFamily="34" charset="0"/>
                <a:cs typeface="Arial" panose="020B0604020202020204" pitchFamily="34" charset="0"/>
                <a:sym typeface="Arial"/>
              </a:rPr>
              <a:t>المجتمع المحلي </a:t>
            </a:r>
            <a:r>
              <a:rPr lang="ar-LB" sz="1200" b="0" i="0" dirty="0">
                <a:latin typeface="Arial" panose="020B0604020202020204" pitchFamily="34" charset="0"/>
                <a:cs typeface="Arial" panose="020B0604020202020204" pitchFamily="34" charset="0"/>
                <a:sym typeface="Arial"/>
              </a:rPr>
              <a:t>يعرَّف على أساس جغرافي، ويضم مجموعة من الأشخاص الذين يتفاعلون ويعيشون في جوار بعضهم البعض في مكان محدد، مثل قرية أو حي حضري. وغالبًا ما يتألف من مجموعات فرعية متعددة تختلف بحسب الدين، والوضع الاجتماعي الاقتصادي، والإثنية، وقد تتمتع بعض المجموعات بالنفوذ والتأثير أكثر من سواها بكثير. </a:t>
            </a:r>
          </a:p>
          <a:p>
            <a:pPr marL="457200" marR="0" lvl="0" indent="-228600" algn="r" rtl="1">
              <a:lnSpc>
                <a:spcPct val="100000"/>
              </a:lnSpc>
              <a:spcBef>
                <a:spcPts val="0"/>
              </a:spcBef>
              <a:spcAft>
                <a:spcPts val="0"/>
              </a:spcAft>
              <a:buSzPts val="1400"/>
              <a:buNone/>
            </a:pPr>
            <a:r>
              <a:rPr lang="ar-LB" sz="1200" b="0" i="0" dirty="0">
                <a:latin typeface="Arial" panose="020B0604020202020204" pitchFamily="34" charset="0"/>
                <a:cs typeface="Arial" panose="020B0604020202020204" pitchFamily="34" charset="0"/>
                <a:sym typeface="Arial"/>
              </a:rPr>
              <a:t>للاطلاع على المزيد: </a:t>
            </a:r>
            <a:r>
              <a:rPr lang="en-US" b="1" dirty="0">
                <a:latin typeface="Arial"/>
                <a:ea typeface="Arial"/>
                <a:cs typeface="Arial"/>
                <a:sym typeface="Arial"/>
              </a:rPr>
              <a:t>https://alliancecpha.org/en/system/tdf/library/attachments/terminology_and_definitions_reference_list_lowres_0.pdf?file=1&amp;type=node&amp;id=33504</a:t>
            </a:r>
            <a:endParaRPr dirty="0"/>
          </a:p>
          <a:p>
            <a:pPr marL="0" marR="0" lvl="0" indent="0" algn="l" rtl="0">
              <a:lnSpc>
                <a:spcPct val="100000"/>
              </a:lnSpc>
              <a:spcBef>
                <a:spcPts val="0"/>
              </a:spcBef>
              <a:spcAft>
                <a:spcPts val="0"/>
              </a:spcAft>
              <a:buClr>
                <a:schemeClr val="dk1"/>
              </a:buClr>
              <a:buSzPts val="1200"/>
              <a:buFont typeface="Arial"/>
              <a:buNone/>
            </a:pPr>
            <a:endParaRPr b="1" dirty="0">
              <a:latin typeface="Arial"/>
              <a:ea typeface="Arial"/>
              <a:cs typeface="Arial"/>
              <a:sym typeface="Arial"/>
            </a:endParaRPr>
          </a:p>
          <a:p>
            <a:pPr marL="171450" marR="0" lvl="0" indent="-171450" algn="r" rtl="1">
              <a:lnSpc>
                <a:spcPct val="100000"/>
              </a:lnSpc>
              <a:spcBef>
                <a:spcPts val="0"/>
              </a:spcBef>
              <a:spcAft>
                <a:spcPts val="0"/>
              </a:spcAft>
              <a:buClr>
                <a:schemeClr val="dk1"/>
              </a:buClr>
              <a:buSzPts val="1200"/>
              <a:buFont typeface="Arial"/>
              <a:buChar char="•"/>
            </a:pPr>
            <a:r>
              <a:rPr lang="ar-LB" b="0" dirty="0">
                <a:latin typeface="Arial"/>
                <a:ea typeface="Arial"/>
                <a:cs typeface="Arial"/>
                <a:sym typeface="Arial"/>
              </a:rPr>
              <a:t>ينبغي أن نأخذ في الاعتبار </a:t>
            </a:r>
            <a:r>
              <a:rPr lang="ar-LB" sz="1800" b="0" dirty="0">
                <a:solidFill>
                  <a:srgbClr val="000000"/>
                </a:solidFill>
                <a:effectLst/>
                <a:latin typeface="Arial"/>
                <a:ea typeface="Arial"/>
                <a:cs typeface="Simplified Arabic" panose="02020603050405020304" pitchFamily="18" charset="-78"/>
                <a:sym typeface="Arial"/>
              </a:rPr>
              <a:t>ا</a:t>
            </a:r>
            <a:r>
              <a:rPr lang="ar-SA" sz="1800" dirty="0">
                <a:solidFill>
                  <a:srgbClr val="000000"/>
                </a:solidFill>
                <a:effectLst/>
                <a:ea typeface="Calibri" panose="020F0502020204030204" pitchFamily="34" charset="0"/>
                <a:cs typeface="Simplified Arabic" panose="02020603050405020304" pitchFamily="18" charset="-78"/>
              </a:rPr>
              <a:t>لقواعد والمواقف الاجتماعية التي تدعم أو تُضعِف</a:t>
            </a:r>
            <a:r>
              <a:rPr lang="ar-LB" sz="1800" dirty="0">
                <a:solidFill>
                  <a:srgbClr val="000000"/>
                </a:solidFill>
                <a:effectLst/>
                <a:ea typeface="Calibri" panose="020F0502020204030204" pitchFamily="34" charset="0"/>
                <a:cs typeface="Simplified Arabic" panose="02020603050405020304" pitchFamily="18" charset="-78"/>
              </a:rPr>
              <a:t> حماية الطفل، والقدرات الموجودة لحماية الطفل، والتدخلات وعوامل الخطر، من أجل تطوير </a:t>
            </a:r>
            <a:r>
              <a:rPr lang="ar-SA" sz="1800" dirty="0">
                <a:solidFill>
                  <a:srgbClr val="000000"/>
                </a:solidFill>
                <a:effectLst/>
                <a:ea typeface="Calibri" panose="020F0502020204030204" pitchFamily="34" charset="0"/>
                <a:cs typeface="Simplified Arabic" panose="02020603050405020304" pitchFamily="18" charset="-78"/>
              </a:rPr>
              <a:t>استراتيجيات للتقليل من أيّ مخاطر محدّدة</a:t>
            </a:r>
            <a:r>
              <a:rPr lang="ar-LB" sz="1800" dirty="0">
                <a:solidFill>
                  <a:srgbClr val="000000"/>
                </a:solidFill>
                <a:effectLst/>
                <a:ea typeface="Calibri" panose="020F0502020204030204" pitchFamily="34" charset="0"/>
                <a:cs typeface="Simplified Arabic" panose="02020603050405020304" pitchFamily="18" charset="-78"/>
              </a:rPr>
              <a:t> وتناول (أ) </a:t>
            </a:r>
            <a:r>
              <a:rPr lang="ar-SA" sz="1800" dirty="0">
                <a:solidFill>
                  <a:srgbClr val="000000"/>
                </a:solidFill>
                <a:effectLst/>
                <a:ea typeface="Calibri" panose="020F0502020204030204" pitchFamily="34" charset="0"/>
                <a:cs typeface="Simplified Arabic" panose="02020603050405020304" pitchFamily="18" charset="-78"/>
              </a:rPr>
              <a:t>القواعد السلبية المتعلّقة بالمجتمع، والسلطة، والنوع الاجتماعي، و(ب) الممارسات المجتمعية المؤذية للأطفال</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171450" marR="0" lvl="0" indent="-171450" algn="r" rtl="1">
              <a:lnSpc>
                <a:spcPct val="100000"/>
              </a:lnSpc>
              <a:spcBef>
                <a:spcPts val="0"/>
              </a:spcBef>
              <a:spcAft>
                <a:spcPts val="0"/>
              </a:spcAft>
              <a:buClr>
                <a:schemeClr val="dk1"/>
              </a:buClr>
              <a:buSzPts val="1200"/>
              <a:buFont typeface="Arial"/>
              <a:buChar char="•"/>
            </a:pPr>
            <a:r>
              <a:rPr lang="ar-SA" sz="1800" dirty="0">
                <a:solidFill>
                  <a:srgbClr val="000000"/>
                </a:solidFill>
                <a:effectLst/>
                <a:ea typeface="Calibri" panose="020F0502020204030204" pitchFamily="34" charset="0"/>
                <a:cs typeface="Simplified Arabic" panose="02020603050405020304" pitchFamily="18" charset="-78"/>
              </a:rPr>
              <a:t>بناء علاقات</a:t>
            </a:r>
            <a:r>
              <a:rPr lang="ar-LB" sz="1800" dirty="0">
                <a:solidFill>
                  <a:srgbClr val="000000"/>
                </a:solidFill>
                <a:effectLst/>
                <a:ea typeface="Calibri" panose="020F0502020204030204" pitchFamily="34" charset="0"/>
                <a:cs typeface="Simplified Arabic" panose="02020603050405020304" pitchFamily="18" charset="-78"/>
              </a:rPr>
              <a:t> تعاونية</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مع منظّمات المجتمع المدني المحلّية، والقادة الدينيين والتقليديين، وغيرهم من ذوي التأثير من أفراد المجتمع المحلّي</a:t>
            </a:r>
            <a:r>
              <a:rPr lang="ar-LB"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لرصد ودعم الأطفال والعائلات المُعرّضين للخطر</a:t>
            </a:r>
            <a:r>
              <a:rPr lang="ar-SY" sz="1800" dirty="0">
                <a:solidFill>
                  <a:srgbClr val="000000"/>
                </a:solidFill>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a:t>
            </a:r>
          </a:p>
          <a:p>
            <a:pPr marL="171450" marR="0" lvl="0" indent="-171450" algn="r" rtl="1">
              <a:lnSpc>
                <a:spcPct val="100000"/>
              </a:lnSpc>
              <a:spcBef>
                <a:spcPts val="0"/>
              </a:spcBef>
              <a:spcAft>
                <a:spcPts val="0"/>
              </a:spcAft>
              <a:buClr>
                <a:schemeClr val="dk1"/>
              </a:buClr>
              <a:buSzPts val="1200"/>
              <a:buFont typeface="Arial"/>
              <a:buChar char="•"/>
            </a:pPr>
            <a:r>
              <a:rPr lang="ar-SA" sz="1800" dirty="0">
                <a:effectLst/>
                <a:ea typeface="Calibri" panose="020F0502020204030204" pitchFamily="34" charset="0"/>
                <a:cs typeface="Simplified Arabic" panose="02020603050405020304" pitchFamily="18" charset="-78"/>
              </a:rPr>
              <a:t>ينبغي أن تتجنّب الوكالات الخارجية إدخال عمليات، أو مفاهيم، أو هيكليات، أو مجموعات غير مألوفة يمكن أن تُضعِف الموارد الحالية وتقدّم نُهُجًا غير مستدامة وغير مُراعية ثقافيًا</a:t>
            </a:r>
            <a:r>
              <a:rPr lang="ar-SY" sz="1800" dirty="0">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وينبغي لها بالأحرى </a:t>
            </a:r>
            <a:r>
              <a:rPr lang="ar-SA" sz="1800" dirty="0">
                <a:effectLst/>
                <a:ea typeface="Calibri" panose="020F0502020204030204" pitchFamily="34" charset="0"/>
                <a:cs typeface="Simplified Arabic" panose="02020603050405020304" pitchFamily="18" charset="-78"/>
              </a:rPr>
              <a:t>أن تبني على موارد المجتمعات المحلّية من أجل الأطفال والتزامها حيالهم</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a:t>
            </a:r>
            <a:r>
              <a:rPr lang="ar-SA" sz="1800" dirty="0">
                <a:effectLst/>
                <a:ea typeface="Calibri" panose="020F0502020204030204" pitchFamily="34" charset="0"/>
                <a:cs typeface="Simplified Arabic" panose="02020603050405020304" pitchFamily="18" charset="-78"/>
              </a:rPr>
              <a:t>تُعتبَر النُهُج على مستوى المجتمع المحلّي أكثر فعاليةً واستدامةً عندما تراها المجتمعات المحلّية على أنّها وسيلة للإيفاء بمسؤوليتها المشتركة تجاه الأطفال</a:t>
            </a:r>
            <a:r>
              <a:rPr lang="ar-SY" sz="1800" dirty="0">
                <a:effectLst/>
                <a:ea typeface="Calibri" panose="020F0502020204030204" pitchFamily="34" charset="0"/>
                <a:cs typeface="Simplified Arabic" panose="02020603050405020304" pitchFamily="18" charset="-78"/>
              </a:rPr>
              <a:t>.</a:t>
            </a:r>
            <a:r>
              <a:rPr lang="ar-LB" sz="1800" dirty="0">
                <a:solidFill>
                  <a:srgbClr val="000000"/>
                </a:solidFill>
                <a:effectLst/>
                <a:ea typeface="Calibri" panose="020F0502020204030204" pitchFamily="34" charset="0"/>
                <a:cs typeface="Simplified Arabic" panose="02020603050405020304" pitchFamily="18" charset="-78"/>
              </a:rPr>
              <a:t> </a:t>
            </a:r>
          </a:p>
          <a:p>
            <a:pPr marL="171450" marR="0" lvl="0" indent="-171450" algn="r" rtl="1">
              <a:lnSpc>
                <a:spcPct val="100000"/>
              </a:lnSpc>
              <a:spcBef>
                <a:spcPts val="0"/>
              </a:spcBef>
              <a:spcAft>
                <a:spcPts val="0"/>
              </a:spcAft>
              <a:buClr>
                <a:schemeClr val="dk1"/>
              </a:buClr>
              <a:buSzPts val="1200"/>
              <a:buFont typeface="Arial"/>
              <a:buChar char="•"/>
            </a:pPr>
            <a:r>
              <a:rPr lang="ar-SA" sz="1800" dirty="0">
                <a:effectLst/>
                <a:ea typeface="Calibri" panose="020F0502020204030204" pitchFamily="34" charset="0"/>
                <a:cs typeface="Simplified Arabic" panose="02020603050405020304" pitchFamily="18" charset="-78"/>
              </a:rPr>
              <a:t>عندما يكون ذلك ملائمًا، يجب دعم روابط المجتمع المحلّي مع أنظمة حماية الطفل الرسمية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الشرطة، والعاملون الاجتماعيون، والعاملون في مجال الصحّة، وخدمات رعاية الطفل، والخدمات التعليمية، وخدمات الصحّة الجنسية والإنجابية، والنظام القضائي للأحداث، وخدمات الصحّة العقلية، إلخ</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a:t>
            </a:r>
            <a:endParaRPr b="1" dirty="0">
              <a:latin typeface="Arial"/>
              <a:ea typeface="Arial"/>
              <a:cs typeface="Arial"/>
              <a:sym typeface="Arial"/>
            </a:endParaRPr>
          </a:p>
        </p:txBody>
      </p:sp>
      <p:sp>
        <p:nvSpPr>
          <p:cNvPr id="217" name="Google Shape;21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just" rtl="1">
              <a:lnSpc>
                <a:spcPct val="106000"/>
              </a:lnSpc>
              <a:spcBef>
                <a:spcPts val="0"/>
              </a:spcBef>
              <a:spcAft>
                <a:spcPts val="800"/>
              </a:spcAft>
              <a:buFont typeface="Arial" panose="020B0604020202020204" pitchFamily="34" charset="0"/>
              <a:buChar char="•"/>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يتعين على الوكالات أن تعمل مع</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مختلف أفراد المجتمع المحلّي وأن تُكرِّس الوقت الكافي من أجل السماح للمجتمع المحلّي بما يلي:</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إعطاء الأولوية لشواغلهم؛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اقتراح الحلول؛</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تعبئة الموارد</a:t>
            </a:r>
            <a:r>
              <a:rPr lang="ar-SY" sz="1100" dirty="0">
                <a:solidFill>
                  <a:srgbClr val="000000"/>
                </a:solidFill>
                <a:effectLst/>
                <a:latin typeface="Noto Sans Symbols"/>
                <a:ea typeface="Noto Sans Symbols"/>
                <a:cs typeface="Simplified Arabic" panose="02020603050405020304" pitchFamily="18" charset="-78"/>
              </a:rPr>
              <a:t>.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 typeface="Arial" panose="020B0604020202020204" pitchFamily="34" charset="0"/>
              <a:buChar char="•"/>
            </a:pPr>
            <a:r>
              <a:rPr lang="ar-SA" sz="1100" dirty="0">
                <a:effectLst/>
                <a:ea typeface="Calibri" panose="020F0502020204030204" pitchFamily="34" charset="0"/>
                <a:cs typeface="Simplified Arabic" panose="02020603050405020304" pitchFamily="18" charset="-78"/>
              </a:rPr>
              <a:t>يجب تعزيز النُهُج التي تُراعي الاعتبارات الثقافية وتتماشى مع المعايير القانونية ومعايير حقوق الإنسان الدولية</a:t>
            </a:r>
            <a:r>
              <a:rPr lang="ar-SY" sz="1100" dirty="0">
                <a:effectLst/>
                <a:ea typeface="Calibri" panose="020F0502020204030204" pitchFamily="34" charset="0"/>
                <a:cs typeface="Simplified Arabic" panose="02020603050405020304" pitchFamily="18" charset="-78"/>
              </a:rPr>
              <a:t>.</a:t>
            </a:r>
            <a:endParaRPr lang="ar-LB" sz="1100" dirty="0">
              <a:effectLst/>
              <a:ea typeface="Calibri" panose="020F0502020204030204" pitchFamily="34" charset="0"/>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endParaRPr lang="ar-LB" sz="1100" dirty="0">
              <a:effectLst/>
              <a:cs typeface="Simplified Arabic" panose="02020603050405020304" pitchFamily="18" charset="-78"/>
            </a:endParaRPr>
          </a:p>
          <a:p>
            <a:pPr marL="171450" marR="0" indent="-171450" algn="just" rtl="1">
              <a:lnSpc>
                <a:spcPct val="106000"/>
              </a:lnSpc>
              <a:spcBef>
                <a:spcPts val="0"/>
              </a:spcBef>
              <a:spcAft>
                <a:spcPts val="800"/>
              </a:spcAft>
              <a:buFont typeface="Arial" panose="020B0604020202020204" pitchFamily="34" charset="0"/>
              <a:buChar char="•"/>
            </a:pPr>
            <a:r>
              <a:rPr lang="ar-LB" sz="1100" dirty="0">
                <a:effectLst/>
                <a:cs typeface="Simplified Arabic" panose="02020603050405020304" pitchFamily="18" charset="-78"/>
              </a:rPr>
              <a:t>التمثيل والشمول: </a:t>
            </a:r>
          </a:p>
          <a:p>
            <a:pPr marL="285750" marR="0" indent="-285750" algn="just" rtl="1">
              <a:lnSpc>
                <a:spcPct val="106000"/>
              </a:lnSpc>
              <a:spcBef>
                <a:spcPts val="0"/>
              </a:spcBef>
              <a:spcAft>
                <a:spcPts val="800"/>
              </a:spcAft>
              <a:buFontTx/>
              <a:buChar char="-"/>
            </a:pPr>
            <a:r>
              <a:rPr lang="ar-SA" sz="1800" dirty="0">
                <a:effectLst/>
                <a:ea typeface="Calibri" panose="020F0502020204030204" pitchFamily="34" charset="0"/>
                <a:cs typeface="Simplified Arabic" panose="02020603050405020304" pitchFamily="18" charset="-78"/>
              </a:rPr>
              <a:t>يجب أن تفهم الوكالات الخارجية الديناميات المحلّية حول مشاركة الأطفال في العمليات المجتمعية، لمنع المخاطر المحتملة وتيسير مشاركة الاطفال بشكل آمن، وطوعي، ومُجدٍ</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ويجب أن تشمل وتراعي المشاركة حقوقَ جميع الأطفال المعرّضين لخطر التمييز</a:t>
            </a:r>
            <a:r>
              <a:rPr lang="ar-SY" sz="1800" dirty="0">
                <a:effectLst/>
                <a:ea typeface="Calibri" panose="020F0502020204030204" pitchFamily="34" charset="0"/>
                <a:cs typeface="Simplified Arabic" panose="02020603050405020304" pitchFamily="18" charset="-78"/>
              </a:rPr>
              <a:t>.</a:t>
            </a:r>
            <a:endParaRPr lang="ar-LB" sz="1100" dirty="0">
              <a:effectLst/>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800" dirty="0">
                <a:effectLst/>
                <a:ea typeface="Calibri" panose="020F0502020204030204" pitchFamily="34" charset="0"/>
                <a:cs typeface="Simplified Arabic" panose="02020603050405020304" pitchFamily="18" charset="-78"/>
              </a:rPr>
              <a:t>يجب الحرص على عدم حدوث أيّ اذى لأيّ شخص أو مجموعة، لا سيما الأشخاص الأكثر عرضة لخطر التمييز</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LB" sz="1800" dirty="0">
                <a:effectLst/>
                <a:cs typeface="Simplified Arabic" panose="02020603050405020304" pitchFamily="18" charset="-78"/>
              </a:rPr>
              <a:t>التفكير في كيفية توفير المأوى </a:t>
            </a:r>
            <a:r>
              <a:rPr lang="ar-SA" sz="1800" dirty="0">
                <a:effectLst/>
                <a:ea typeface="Calibri" panose="020F0502020204030204" pitchFamily="34" charset="0"/>
                <a:cs typeface="Simplified Arabic" panose="02020603050405020304" pitchFamily="18" charset="-78"/>
              </a:rPr>
              <a:t>للاجئين، أو النازحين داخليًا، أو الأفراد عديمي الجنسية، أو الأشخاص غير حاملي جنسية البلدان</a:t>
            </a:r>
            <a:r>
              <a:rPr lang="ar-LB" sz="1800" dirty="0">
                <a:effectLst/>
                <a:ea typeface="Calibri" panose="020F0502020204030204" pitchFamily="34" charset="0"/>
                <a:cs typeface="Simplified Arabic" panose="02020603050405020304" pitchFamily="18" charset="-78"/>
              </a:rPr>
              <a:t> التي يعيشون فيها، وفي </a:t>
            </a:r>
            <a:r>
              <a:rPr lang="ar-SA" sz="1800" dirty="0">
                <a:effectLst/>
                <a:ea typeface="Calibri" panose="020F0502020204030204" pitchFamily="34" charset="0"/>
                <a:cs typeface="Simplified Arabic" panose="02020603050405020304" pitchFamily="18" charset="-78"/>
              </a:rPr>
              <a:t>إحالة الأطفال المعرّضين للخطر إلى إدارة الحالات</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رمزا </a:t>
            </a:r>
            <a:r>
              <a:rPr lang="ar-LB" sz="1200" b="1" i="0" dirty="0">
                <a:latin typeface="Arial"/>
                <a:ea typeface="Arial"/>
                <a:cs typeface="Arial"/>
                <a:sym typeface="Arial"/>
              </a:rPr>
              <a:t>النزوح وإدارة الحالات</a:t>
            </a:r>
            <a:r>
              <a:rPr lang="ar-LB" sz="1200" i="0" dirty="0">
                <a:latin typeface="Arial"/>
                <a:ea typeface="Arial"/>
                <a:cs typeface="Arial"/>
                <a:sym typeface="Arial"/>
              </a:rPr>
              <a:t>]</a:t>
            </a:r>
          </a:p>
          <a:p>
            <a:pPr marL="0" marR="0" indent="0" algn="just" rtl="1">
              <a:lnSpc>
                <a:spcPct val="106000"/>
              </a:lnSpc>
              <a:spcBef>
                <a:spcPts val="0"/>
              </a:spcBef>
              <a:spcAft>
                <a:spcPts val="800"/>
              </a:spcAft>
              <a:buFontTx/>
              <a:buNone/>
            </a:pPr>
            <a:endParaRPr lang="ar-LB" sz="1200" i="0" dirty="0">
              <a:latin typeface="Arial"/>
              <a:cs typeface="Arial"/>
              <a:sym typeface="Arial"/>
            </a:endParaRPr>
          </a:p>
          <a:p>
            <a:pPr marL="171450" marR="0" lvl="0" indent="-17145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ولكن،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تبيّن الأدلّة أنَّ ضخّ كميات كبيرة من الموارد المالية أو المادّية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بما في ذلك الدفع للأفراد لقاء مشاركتهم في الأنشطة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يمكن أن يُضعِف التبنّي المجتمعي ويحُدّ من الاستدامة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قد يتمّ تقديم استثناءات لأشكال الدعم الصغير</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مثل أرصدة الهاتف، أو أجهزة الكمبيوتر المحمولة، أو الوجبات الخفيفة، أو الزيّ الرسمي</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التي تُعطى مقابل أداء المسؤوليات المتّفق عليها</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وقد يكون من المفيد النظر في الدعم المالي للمبادرات على نطاق المجتمع المحلّي بأكمله بدلاً من توفير الموارد للأفراد</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8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lvl="0" indent="-171450" algn="just" defTabSz="914400" rtl="1" eaLnBrk="1" fontAlgn="auto" latinLnBrk="0" hangingPunct="1">
              <a:lnSpc>
                <a:spcPct val="106000"/>
              </a:lnSpc>
              <a:spcBef>
                <a:spcPts val="0"/>
              </a:spcBef>
              <a:spcAft>
                <a:spcPts val="800"/>
              </a:spcAft>
              <a:buClr>
                <a:srgbClr val="000000"/>
              </a:buClr>
              <a:buSzPts val="14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ينبغي أن يكون بناء القدرات شاملًا وميسَّرا وملائمًا من الناحية الثقافية، ومن ناحية مرحلة النموّ، والعمر، والنوع الاجتماعي</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وينبغي </a:t>
            </a:r>
            <a:r>
              <a:rPr lang="ar-LB" sz="1800" dirty="0">
                <a:effectLst/>
                <a:ea typeface="Calibri" panose="020F0502020204030204" pitchFamily="34" charset="0"/>
                <a:cs typeface="Simplified Arabic" panose="02020603050405020304" pitchFamily="18" charset="-78"/>
              </a:rPr>
              <a:t>أن ن</a:t>
            </a:r>
            <a:r>
              <a:rPr lang="ar-SA" sz="1800" dirty="0">
                <a:effectLst/>
                <a:ea typeface="Calibri" panose="020F0502020204030204" pitchFamily="34" charset="0"/>
                <a:cs typeface="Simplified Arabic" panose="02020603050405020304" pitchFamily="18" charset="-78"/>
              </a:rPr>
              <a:t>ستخدم الطرق التشاركية للبناء على المفاهيم المحلّية لحماية الطفل، ولضمان الشمولية الحقيقية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ولا بدّ من إشراك ممثّلين من شرائح متنوّعة، وليس فقط أفراد المجتمع المحلّي الأقوى أو الأكثر نفوذًا</a:t>
            </a:r>
            <a:r>
              <a:rPr lang="ar-SY" sz="1800" dirty="0">
                <a:effectLst/>
                <a:ea typeface="Calibri" panose="020F0502020204030204" pitchFamily="34" charset="0"/>
                <a:cs typeface="Simplified Arabic" panose="02020603050405020304" pitchFamily="18" charset="-78"/>
              </a:rPr>
              <a:t>. </a:t>
            </a:r>
            <a:endParaRPr lang="ar-LB" dirty="0"/>
          </a:p>
        </p:txBody>
      </p:sp>
      <p:sp>
        <p:nvSpPr>
          <p:cNvPr id="231" name="Google Shape;231;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17</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2"/>
        <p:cNvGrpSpPr/>
        <p:nvPr/>
      </p:nvGrpSpPr>
      <p:grpSpPr>
        <a:xfrm>
          <a:off x="0" y="0"/>
          <a:ext cx="0" cy="0"/>
          <a:chOff x="0" y="0"/>
          <a:chExt cx="0" cy="0"/>
        </a:xfrm>
      </p:grpSpPr>
      <p:sp>
        <p:nvSpPr>
          <p:cNvPr id="13" name="Google Shape;13;p59"/>
          <p:cNvSpPr txBox="1">
            <a:spLocks noGrp="1"/>
          </p:cNvSpPr>
          <p:nvPr>
            <p:ph type="ctrTitle"/>
          </p:nvPr>
        </p:nvSpPr>
        <p:spPr>
          <a:xfrm>
            <a:off x="5210339" y="1180054"/>
            <a:ext cx="6631372"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SzPts val="4400"/>
              <a:buNone/>
              <a:defRPr sz="5000"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9"/>
          <p:cNvSpPr txBox="1">
            <a:spLocks noGrp="1"/>
          </p:cNvSpPr>
          <p:nvPr>
            <p:ph type="subTitle" idx="1"/>
          </p:nvPr>
        </p:nvSpPr>
        <p:spPr>
          <a:xfrm>
            <a:off x="5210338" y="3659729"/>
            <a:ext cx="6631373" cy="1655762"/>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SzPts val="2800"/>
              <a:buNone/>
              <a:defRPr sz="2400"/>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grpSp>
        <p:nvGrpSpPr>
          <p:cNvPr id="15" name="Google Shape;15;p59"/>
          <p:cNvGrpSpPr/>
          <p:nvPr/>
        </p:nvGrpSpPr>
        <p:grpSpPr>
          <a:xfrm>
            <a:off x="0" y="-1"/>
            <a:ext cx="7876133" cy="6873467"/>
            <a:chOff x="0" y="0"/>
            <a:chExt cx="9161786" cy="7995450"/>
          </a:xfrm>
        </p:grpSpPr>
        <p:sp>
          <p:nvSpPr>
            <p:cNvPr id="16" name="Google Shape;16;p59"/>
            <p:cNvSpPr/>
            <p:nvPr/>
          </p:nvSpPr>
          <p:spPr>
            <a:xfrm>
              <a:off x="5155957" y="4728538"/>
              <a:ext cx="682625" cy="682625"/>
            </a:xfrm>
            <a:custGeom>
              <a:avLst/>
              <a:gdLst/>
              <a:ahLst/>
              <a:cxnLst/>
              <a:rect l="l" t="t" r="r" b="b"/>
              <a:pathLst>
                <a:path w="682625" h="682625" extrusionOk="0">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7" name="Google Shape;17;p59"/>
            <p:cNvPicPr preferRelativeResize="0"/>
            <p:nvPr/>
          </p:nvPicPr>
          <p:blipFill rotWithShape="1">
            <a:blip r:embed="rId2">
              <a:alphaModFix/>
            </a:blip>
            <a:srcRect/>
            <a:stretch/>
          </p:blipFill>
          <p:spPr>
            <a:xfrm>
              <a:off x="0" y="0"/>
              <a:ext cx="9161786" cy="7995450"/>
            </a:xfrm>
            <a:prstGeom prst="rect">
              <a:avLst/>
            </a:prstGeom>
            <a:noFill/>
            <a:ln>
              <a:noFill/>
            </a:ln>
          </p:spPr>
        </p:pic>
        <p:sp>
          <p:nvSpPr>
            <p:cNvPr id="18" name="Google Shape;18;p59"/>
            <p:cNvSpPr/>
            <p:nvPr/>
          </p:nvSpPr>
          <p:spPr>
            <a:xfrm>
              <a:off x="6989405" y="6285375"/>
              <a:ext cx="319405" cy="319405"/>
            </a:xfrm>
            <a:custGeom>
              <a:avLst/>
              <a:gdLst/>
              <a:ahLst/>
              <a:cxnLst/>
              <a:rect l="l" t="t" r="r" b="b"/>
              <a:pathLst>
                <a:path w="319404" h="319404" extrusionOk="0">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2" name="Imagen 1">
            <a:extLst>
              <a:ext uri="{FF2B5EF4-FFF2-40B4-BE49-F238E27FC236}">
                <a16:creationId xmlns:a16="http://schemas.microsoft.com/office/drawing/2014/main" id="{FAB7ABEC-3CD8-D910-840F-47D31348E670}"/>
              </a:ext>
            </a:extLst>
          </p:cNvPr>
          <p:cNvPicPr>
            <a:picLocks noChangeAspect="1"/>
          </p:cNvPicPr>
          <p:nvPr userDrawn="1"/>
        </p:nvPicPr>
        <p:blipFill>
          <a:blip r:embed="rId3"/>
          <a:srcRect/>
          <a:stretch/>
        </p:blipFill>
        <p:spPr>
          <a:xfrm>
            <a:off x="8163775" y="5540654"/>
            <a:ext cx="3499408" cy="110347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4"/>
        <p:cNvGrpSpPr/>
        <p:nvPr/>
      </p:nvGrpSpPr>
      <p:grpSpPr>
        <a:xfrm>
          <a:off x="0" y="0"/>
          <a:ext cx="0" cy="0"/>
          <a:chOff x="0" y="0"/>
          <a:chExt cx="0" cy="0"/>
        </a:xfrm>
      </p:grpSpPr>
      <p:sp>
        <p:nvSpPr>
          <p:cNvPr id="105" name="Google Shape;105;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6" name="Google Shape;106;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07" name="Google Shape;107;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0"/>
        <p:cNvGrpSpPr/>
        <p:nvPr/>
      </p:nvGrpSpPr>
      <p:grpSpPr>
        <a:xfrm>
          <a:off x="0" y="0"/>
          <a:ext cx="0" cy="0"/>
          <a:chOff x="0" y="0"/>
          <a:chExt cx="0" cy="0"/>
        </a:xfrm>
      </p:grpSpPr>
      <p:sp>
        <p:nvSpPr>
          <p:cNvPr id="111" name="Google Shape;111;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2" name="Google Shape;112;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3" name="Google Shape;113;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16"/>
        <p:cNvGrpSpPr/>
        <p:nvPr/>
      </p:nvGrpSpPr>
      <p:grpSpPr>
        <a:xfrm>
          <a:off x="0" y="0"/>
          <a:ext cx="0" cy="0"/>
          <a:chOff x="0" y="0"/>
          <a:chExt cx="0" cy="0"/>
        </a:xfrm>
      </p:grpSpPr>
      <p:sp>
        <p:nvSpPr>
          <p:cNvPr id="117" name="Google Shape;117;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8" name="Google Shape;118;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19" name="Google Shape;119;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0" name="Google Shape;120;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2"/>
        <p:cNvGrpSpPr/>
        <p:nvPr/>
      </p:nvGrpSpPr>
      <p:grpSpPr>
        <a:xfrm>
          <a:off x="0" y="0"/>
          <a:ext cx="0" cy="0"/>
          <a:chOff x="0" y="0"/>
          <a:chExt cx="0" cy="0"/>
        </a:xfrm>
      </p:grpSpPr>
      <p:grpSp>
        <p:nvGrpSpPr>
          <p:cNvPr id="123" name="Google Shape;123;p46"/>
          <p:cNvGrpSpPr/>
          <p:nvPr/>
        </p:nvGrpSpPr>
        <p:grpSpPr>
          <a:xfrm>
            <a:off x="0" y="5303521"/>
            <a:ext cx="12192000" cy="1639827"/>
            <a:chOff x="0" y="5303521"/>
            <a:chExt cx="12192000" cy="1639827"/>
          </a:xfrm>
        </p:grpSpPr>
        <p:pic>
          <p:nvPicPr>
            <p:cNvPr id="124" name="Google Shape;124;p46"/>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25" name="Google Shape;125;p46"/>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
        <p:nvSpPr>
          <p:cNvPr id="126" name="Google Shape;126;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29"/>
        <p:cNvGrpSpPr/>
        <p:nvPr/>
      </p:nvGrpSpPr>
      <p:grpSpPr>
        <a:xfrm>
          <a:off x="0" y="0"/>
          <a:ext cx="0" cy="0"/>
          <a:chOff x="0" y="0"/>
          <a:chExt cx="0" cy="0"/>
        </a:xfrm>
      </p:grpSpPr>
      <p:sp>
        <p:nvSpPr>
          <p:cNvPr id="130" name="Google Shape;130;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3" name="Google Shape;133;p47"/>
          <p:cNvGrpSpPr/>
          <p:nvPr/>
        </p:nvGrpSpPr>
        <p:grpSpPr>
          <a:xfrm>
            <a:off x="0" y="5303521"/>
            <a:ext cx="12192000" cy="1639827"/>
            <a:chOff x="0" y="5303521"/>
            <a:chExt cx="12192000" cy="1639827"/>
          </a:xfrm>
        </p:grpSpPr>
        <p:pic>
          <p:nvPicPr>
            <p:cNvPr id="134" name="Google Shape;134;p47"/>
            <p:cNvPicPr preferRelativeResize="0"/>
            <p:nvPr/>
          </p:nvPicPr>
          <p:blipFill rotWithShape="1">
            <a:blip r:embed="rId2">
              <a:alphaModFix amt="20000"/>
            </a:blip>
            <a:srcRect l="59835" t="10673" r="12104" b="6770"/>
            <a:stretch/>
          </p:blipFill>
          <p:spPr>
            <a:xfrm rot="5400000">
              <a:off x="2302155" y="3001365"/>
              <a:ext cx="1639827" cy="6244138"/>
            </a:xfrm>
            <a:prstGeom prst="rect">
              <a:avLst/>
            </a:prstGeom>
            <a:noFill/>
            <a:ln>
              <a:noFill/>
            </a:ln>
          </p:spPr>
        </p:pic>
        <p:pic>
          <p:nvPicPr>
            <p:cNvPr id="135" name="Google Shape;135;p47"/>
            <p:cNvPicPr preferRelativeResize="0"/>
            <p:nvPr/>
          </p:nvPicPr>
          <p:blipFill rotWithShape="1">
            <a:blip r:embed="rId2">
              <a:alphaModFix amt="20000"/>
            </a:blip>
            <a:srcRect l="60063" t="10673" r="11952"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36"/>
        <p:cNvGrpSpPr/>
        <p:nvPr/>
      </p:nvGrpSpPr>
      <p:grpSpPr>
        <a:xfrm>
          <a:off x="0" y="0"/>
          <a:ext cx="0" cy="0"/>
          <a:chOff x="0" y="0"/>
          <a:chExt cx="0" cy="0"/>
        </a:xfrm>
      </p:grpSpPr>
      <p:sp>
        <p:nvSpPr>
          <p:cNvPr id="137" name="Google Shape;137;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138" name="Google Shape;138;p51"/>
          <p:cNvGrpSpPr/>
          <p:nvPr/>
        </p:nvGrpSpPr>
        <p:grpSpPr>
          <a:xfrm>
            <a:off x="-208789" y="0"/>
            <a:ext cx="12609575" cy="2174491"/>
            <a:chOff x="-1" y="5043119"/>
            <a:chExt cx="12192000" cy="1814883"/>
          </a:xfrm>
        </p:grpSpPr>
        <p:pic>
          <p:nvPicPr>
            <p:cNvPr id="139" name="Google Shape;139;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40" name="Google Shape;140;p51"/>
            <p:cNvPicPr preferRelativeResize="0"/>
            <p:nvPr/>
          </p:nvPicPr>
          <p:blipFill rotWithShape="1">
            <a:blip r:embed="rId2">
              <a:alphaModFix amt="20000"/>
            </a:blip>
            <a:srcRect l="54597" t="31445" r="16825" b="9028"/>
            <a:stretch/>
          </p:blipFill>
          <p:spPr>
            <a:xfrm rot="5400000">
              <a:off x="8435259" y="3077812"/>
              <a:ext cx="1791433" cy="5722047"/>
            </a:xfrm>
            <a:prstGeom prst="rect">
              <a:avLst/>
            </a:prstGeom>
            <a:noFill/>
            <a:ln>
              <a:noFill/>
            </a:ln>
          </p:spPr>
        </p:pic>
      </p:grpSp>
      <p:cxnSp>
        <p:nvCxnSpPr>
          <p:cNvPr id="141" name="Google Shape;141;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42" name="Google Shape;142;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49"/>
        <p:cNvGrpSpPr/>
        <p:nvPr/>
      </p:nvGrpSpPr>
      <p:grpSpPr>
        <a:xfrm>
          <a:off x="0" y="0"/>
          <a:ext cx="0" cy="0"/>
          <a:chOff x="0" y="0"/>
          <a:chExt cx="0" cy="0"/>
        </a:xfrm>
      </p:grpSpPr>
      <p:sp>
        <p:nvSpPr>
          <p:cNvPr id="150" name="Google Shape;150;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1" name="Google Shape;151;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2" name="Google Shape;152;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2"/>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54" name="Google Shape;154;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156"/>
        <p:cNvGrpSpPr/>
        <p:nvPr/>
      </p:nvGrpSpPr>
      <p:grpSpPr>
        <a:xfrm>
          <a:off x="0" y="0"/>
          <a:ext cx="0" cy="0"/>
          <a:chOff x="0" y="0"/>
          <a:chExt cx="0" cy="0"/>
        </a:xfrm>
      </p:grpSpPr>
      <p:sp>
        <p:nvSpPr>
          <p:cNvPr id="157" name="Google Shape;157;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0" name="Google Shape;160;p53"/>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1" name="Google Shape;161;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163"/>
        <p:cNvGrpSpPr/>
        <p:nvPr/>
      </p:nvGrpSpPr>
      <p:grpSpPr>
        <a:xfrm>
          <a:off x="0" y="0"/>
          <a:ext cx="0" cy="0"/>
          <a:chOff x="0" y="0"/>
          <a:chExt cx="0" cy="0"/>
        </a:xfrm>
      </p:grpSpPr>
      <p:sp>
        <p:nvSpPr>
          <p:cNvPr id="164" name="Google Shape;164;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54"/>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68" name="Google Shape;168;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170"/>
        <p:cNvGrpSpPr/>
        <p:nvPr/>
      </p:nvGrpSpPr>
      <p:grpSpPr>
        <a:xfrm>
          <a:off x="0" y="0"/>
          <a:ext cx="0" cy="0"/>
          <a:chOff x="0" y="0"/>
          <a:chExt cx="0" cy="0"/>
        </a:xfrm>
      </p:grpSpPr>
      <p:sp>
        <p:nvSpPr>
          <p:cNvPr id="171" name="Google Shape;171;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4" name="Google Shape;174;p55"/>
          <p:cNvPicPr preferRelativeResize="0"/>
          <p:nvPr/>
        </p:nvPicPr>
        <p:blipFill rotWithShape="1">
          <a:blip r:embed="rId2">
            <a:alphaModFix amt="20000"/>
          </a:blip>
          <a:srcRect l="60398" t="16294" r="3320" b="6458"/>
          <a:stretch/>
        </p:blipFill>
        <p:spPr>
          <a:xfrm rot="5400000">
            <a:off x="4171319" y="95874"/>
            <a:ext cx="3849350" cy="12192003"/>
          </a:xfrm>
          <a:prstGeom prst="rect">
            <a:avLst/>
          </a:prstGeom>
          <a:noFill/>
          <a:ln>
            <a:noFill/>
          </a:ln>
        </p:spPr>
      </p:pic>
      <p:sp>
        <p:nvSpPr>
          <p:cNvPr id="175" name="Google Shape;175;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6" name="Google Shape;176;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type="titleOnly">
  <p:cSld name="TITLE_ONLY">
    <p:spTree>
      <p:nvGrpSpPr>
        <p:cNvPr id="1" name="Shape 20"/>
        <p:cNvGrpSpPr/>
        <p:nvPr/>
      </p:nvGrpSpPr>
      <p:grpSpPr>
        <a:xfrm>
          <a:off x="0" y="0"/>
          <a:ext cx="0" cy="0"/>
          <a:chOff x="0" y="0"/>
          <a:chExt cx="0" cy="0"/>
        </a:xfrm>
      </p:grpSpPr>
      <p:sp>
        <p:nvSpPr>
          <p:cNvPr id="21" name="Google Shape;21;p6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 name="Google Shape;22;p60"/>
          <p:cNvGrpSpPr/>
          <p:nvPr/>
        </p:nvGrpSpPr>
        <p:grpSpPr>
          <a:xfrm>
            <a:off x="114714" y="5834381"/>
            <a:ext cx="11955892" cy="1023226"/>
            <a:chOff x="129463" y="5834381"/>
            <a:chExt cx="11955892" cy="1023226"/>
          </a:xfrm>
        </p:grpSpPr>
        <p:pic>
          <p:nvPicPr>
            <p:cNvPr id="23" name="Google Shape;23;p60"/>
            <p:cNvPicPr preferRelativeResize="0"/>
            <p:nvPr/>
          </p:nvPicPr>
          <p:blipFill rotWithShape="1">
            <a:blip r:embed="rId2">
              <a:alphaModFix/>
            </a:blip>
            <a:srcRect/>
            <a:stretch/>
          </p:blipFill>
          <p:spPr>
            <a:xfrm>
              <a:off x="2286730" y="6724373"/>
              <a:ext cx="196087" cy="132623"/>
            </a:xfrm>
            <a:prstGeom prst="rect">
              <a:avLst/>
            </a:prstGeom>
            <a:noFill/>
            <a:ln>
              <a:noFill/>
            </a:ln>
          </p:spPr>
        </p:pic>
        <p:sp>
          <p:nvSpPr>
            <p:cNvPr id="24" name="Google Shape;24;p60"/>
            <p:cNvSpPr/>
            <p:nvPr/>
          </p:nvSpPr>
          <p:spPr>
            <a:xfrm>
              <a:off x="1854177" y="5834381"/>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 name="Google Shape;25;p60"/>
            <p:cNvSpPr/>
            <p:nvPr/>
          </p:nvSpPr>
          <p:spPr>
            <a:xfrm>
              <a:off x="3597898" y="6424361"/>
              <a:ext cx="734695" cy="433070"/>
            </a:xfrm>
            <a:custGeom>
              <a:avLst/>
              <a:gdLst/>
              <a:ahLst/>
              <a:cxnLst/>
              <a:rect l="l" t="t" r="r" b="b"/>
              <a:pathLst>
                <a:path w="734695" h="433070" extrusionOk="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 name="Google Shape;26;p60"/>
            <p:cNvSpPr/>
            <p:nvPr/>
          </p:nvSpPr>
          <p:spPr>
            <a:xfrm>
              <a:off x="4543957" y="6017589"/>
              <a:ext cx="1167130" cy="839469"/>
            </a:xfrm>
            <a:custGeom>
              <a:avLst/>
              <a:gdLst/>
              <a:ahLst/>
              <a:cxnLst/>
              <a:rect l="l" t="t" r="r" b="b"/>
              <a:pathLst>
                <a:path w="1167129" h="839470" extrusionOk="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 name="Google Shape;27;p60"/>
            <p:cNvSpPr/>
            <p:nvPr/>
          </p:nvSpPr>
          <p:spPr>
            <a:xfrm>
              <a:off x="5662307" y="5942698"/>
              <a:ext cx="1104265" cy="914400"/>
            </a:xfrm>
            <a:custGeom>
              <a:avLst/>
              <a:gdLst/>
              <a:ahLst/>
              <a:cxnLst/>
              <a:rect l="l" t="t" r="r" b="b"/>
              <a:pathLst>
                <a:path w="1104265" h="914400" extrusionOk="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extrusionOk="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 name="Google Shape;28;p60"/>
            <p:cNvSpPr/>
            <p:nvPr/>
          </p:nvSpPr>
          <p:spPr>
            <a:xfrm>
              <a:off x="3402074" y="5876809"/>
              <a:ext cx="524510" cy="524510"/>
            </a:xfrm>
            <a:custGeom>
              <a:avLst/>
              <a:gdLst/>
              <a:ahLst/>
              <a:cxnLst/>
              <a:rect l="l" t="t" r="r" b="b"/>
              <a:pathLst>
                <a:path w="524510" h="524510" extrusionOk="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 name="Google Shape;29;p60"/>
            <p:cNvSpPr/>
            <p:nvPr/>
          </p:nvSpPr>
          <p:spPr>
            <a:xfrm>
              <a:off x="4132060" y="5873460"/>
              <a:ext cx="343535" cy="343535"/>
            </a:xfrm>
            <a:custGeom>
              <a:avLst/>
              <a:gdLst/>
              <a:ahLst/>
              <a:cxnLst/>
              <a:rect l="l" t="t" r="r" b="b"/>
              <a:pathLst>
                <a:path w="343535" h="343535" extrusionOk="0">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 name="Google Shape;30;p60"/>
            <p:cNvSpPr/>
            <p:nvPr/>
          </p:nvSpPr>
          <p:spPr>
            <a:xfrm>
              <a:off x="2697889" y="6375092"/>
              <a:ext cx="687070" cy="481965"/>
            </a:xfrm>
            <a:custGeom>
              <a:avLst/>
              <a:gdLst/>
              <a:ahLst/>
              <a:cxnLst/>
              <a:rect l="l" t="t" r="r" b="b"/>
              <a:pathLst>
                <a:path w="687070" h="481965" extrusionOk="0">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 name="Google Shape;31;p60"/>
            <p:cNvSpPr/>
            <p:nvPr/>
          </p:nvSpPr>
          <p:spPr>
            <a:xfrm>
              <a:off x="2967334" y="5953587"/>
              <a:ext cx="341630" cy="341630"/>
            </a:xfrm>
            <a:custGeom>
              <a:avLst/>
              <a:gdLst/>
              <a:ahLst/>
              <a:cxnLst/>
              <a:rect l="l" t="t" r="r" b="b"/>
              <a:pathLst>
                <a:path w="341629" h="341629" extrusionOk="0">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 name="Google Shape;32;p60"/>
            <p:cNvSpPr/>
            <p:nvPr/>
          </p:nvSpPr>
          <p:spPr>
            <a:xfrm>
              <a:off x="1562369" y="6544742"/>
              <a:ext cx="520700" cy="312420"/>
            </a:xfrm>
            <a:custGeom>
              <a:avLst/>
              <a:gdLst/>
              <a:ahLst/>
              <a:cxnLst/>
              <a:rect l="l" t="t" r="r" b="b"/>
              <a:pathLst>
                <a:path w="520700" h="312420" extrusionOk="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 name="Google Shape;33;p60"/>
            <p:cNvSpPr/>
            <p:nvPr/>
          </p:nvSpPr>
          <p:spPr>
            <a:xfrm>
              <a:off x="1165620" y="6273641"/>
              <a:ext cx="351155" cy="351155"/>
            </a:xfrm>
            <a:custGeom>
              <a:avLst/>
              <a:gdLst/>
              <a:ahLst/>
              <a:cxnLst/>
              <a:rect l="l" t="t" r="r" b="b"/>
              <a:pathLst>
                <a:path w="351155" h="351154" extrusionOk="0">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 name="Google Shape;34;p60"/>
            <p:cNvSpPr/>
            <p:nvPr/>
          </p:nvSpPr>
          <p:spPr>
            <a:xfrm>
              <a:off x="129463" y="5971578"/>
              <a:ext cx="1127125" cy="885825"/>
            </a:xfrm>
            <a:custGeom>
              <a:avLst/>
              <a:gdLst/>
              <a:ahLst/>
              <a:cxnLst/>
              <a:rect l="l" t="t" r="r" b="b"/>
              <a:pathLst>
                <a:path w="1127125" h="885825" extrusionOk="0">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extrusionOk="0">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 name="Google Shape;35;p60"/>
            <p:cNvPicPr preferRelativeResize="0"/>
            <p:nvPr/>
          </p:nvPicPr>
          <p:blipFill rotWithShape="1">
            <a:blip r:embed="rId3">
              <a:alphaModFix/>
            </a:blip>
            <a:srcRect/>
            <a:stretch/>
          </p:blipFill>
          <p:spPr>
            <a:xfrm>
              <a:off x="7893903" y="6099785"/>
              <a:ext cx="196088" cy="196087"/>
            </a:xfrm>
            <a:prstGeom prst="rect">
              <a:avLst/>
            </a:prstGeom>
            <a:noFill/>
            <a:ln>
              <a:noFill/>
            </a:ln>
          </p:spPr>
        </p:pic>
        <p:sp>
          <p:nvSpPr>
            <p:cNvPr id="36" name="Google Shape;36;p60"/>
            <p:cNvSpPr/>
            <p:nvPr/>
          </p:nvSpPr>
          <p:spPr>
            <a:xfrm>
              <a:off x="7865364" y="6528677"/>
              <a:ext cx="657225" cy="328930"/>
            </a:xfrm>
            <a:custGeom>
              <a:avLst/>
              <a:gdLst/>
              <a:ahLst/>
              <a:cxnLst/>
              <a:rect l="l" t="t" r="r" b="b"/>
              <a:pathLst>
                <a:path w="657225" h="328929" extrusionOk="0">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 name="Google Shape;37;p60"/>
            <p:cNvSpPr/>
            <p:nvPr/>
          </p:nvSpPr>
          <p:spPr>
            <a:xfrm>
              <a:off x="9217532" y="6461680"/>
              <a:ext cx="734695" cy="395605"/>
            </a:xfrm>
            <a:custGeom>
              <a:avLst/>
              <a:gdLst/>
              <a:ahLst/>
              <a:cxnLst/>
              <a:rect l="l" t="t" r="r" b="b"/>
              <a:pathLst>
                <a:path w="734695" h="395604" extrusionOk="0">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 name="Google Shape;38;p60"/>
            <p:cNvSpPr/>
            <p:nvPr/>
          </p:nvSpPr>
          <p:spPr>
            <a:xfrm>
              <a:off x="10212844" y="6200900"/>
              <a:ext cx="986790" cy="656590"/>
            </a:xfrm>
            <a:custGeom>
              <a:avLst/>
              <a:gdLst/>
              <a:ahLst/>
              <a:cxnLst/>
              <a:rect l="l" t="t" r="r" b="b"/>
              <a:pathLst>
                <a:path w="986790" h="656590" extrusionOk="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60"/>
            <p:cNvSpPr/>
            <p:nvPr/>
          </p:nvSpPr>
          <p:spPr>
            <a:xfrm>
              <a:off x="11469405" y="6180409"/>
              <a:ext cx="615950" cy="615950"/>
            </a:xfrm>
            <a:custGeom>
              <a:avLst/>
              <a:gdLst/>
              <a:ahLst/>
              <a:cxnLst/>
              <a:rect l="l" t="t" r="r" b="b"/>
              <a:pathLst>
                <a:path w="615950" h="615950" extrusionOk="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60"/>
            <p:cNvSpPr/>
            <p:nvPr/>
          </p:nvSpPr>
          <p:spPr>
            <a:xfrm>
              <a:off x="9216411" y="6041537"/>
              <a:ext cx="297180" cy="297180"/>
            </a:xfrm>
            <a:custGeom>
              <a:avLst/>
              <a:gdLst/>
              <a:ahLst/>
              <a:cxnLst/>
              <a:rect l="l" t="t" r="r" b="b"/>
              <a:pathLst>
                <a:path w="297179" h="297179" extrusionOk="0">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60"/>
            <p:cNvSpPr/>
            <p:nvPr/>
          </p:nvSpPr>
          <p:spPr>
            <a:xfrm>
              <a:off x="9716972" y="6087973"/>
              <a:ext cx="343535" cy="343535"/>
            </a:xfrm>
            <a:custGeom>
              <a:avLst/>
              <a:gdLst/>
              <a:ahLst/>
              <a:cxnLst/>
              <a:rect l="l" t="t" r="r" b="b"/>
              <a:pathLst>
                <a:path w="343534" h="343535" extrusionOk="0">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60"/>
            <p:cNvSpPr/>
            <p:nvPr/>
          </p:nvSpPr>
          <p:spPr>
            <a:xfrm>
              <a:off x="8365637" y="5918779"/>
              <a:ext cx="687070" cy="687070"/>
            </a:xfrm>
            <a:custGeom>
              <a:avLst/>
              <a:gdLst/>
              <a:ahLst/>
              <a:cxnLst/>
              <a:rect l="l" t="t" r="r" b="b"/>
              <a:pathLst>
                <a:path w="687070" h="687070" extrusionOk="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60"/>
            <p:cNvSpPr/>
            <p:nvPr/>
          </p:nvSpPr>
          <p:spPr>
            <a:xfrm>
              <a:off x="7025197" y="6143323"/>
              <a:ext cx="708660" cy="708660"/>
            </a:xfrm>
            <a:custGeom>
              <a:avLst/>
              <a:gdLst/>
              <a:ahLst/>
              <a:cxnLst/>
              <a:rect l="l" t="t" r="r" b="b"/>
              <a:pathLst>
                <a:path w="708659" h="708659" extrusionOk="0">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7"/>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008997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objects" type="obj">
  <p:cSld name="OBJECT">
    <p:spTree>
      <p:nvGrpSpPr>
        <p:cNvPr id="1" name="Shape 44"/>
        <p:cNvGrpSpPr/>
        <p:nvPr/>
      </p:nvGrpSpPr>
      <p:grpSpPr>
        <a:xfrm>
          <a:off x="0" y="0"/>
          <a:ext cx="0" cy="0"/>
          <a:chOff x="0" y="0"/>
          <a:chExt cx="0" cy="0"/>
        </a:xfrm>
      </p:grpSpPr>
      <p:sp>
        <p:nvSpPr>
          <p:cNvPr id="45" name="Google Shape;45;p61"/>
          <p:cNvSpPr txBox="1">
            <a:spLocks noGrp="1"/>
          </p:cNvSpPr>
          <p:nvPr>
            <p:ph type="title"/>
          </p:nvPr>
        </p:nvSpPr>
        <p:spPr>
          <a:xfrm>
            <a:off x="1787856" y="365125"/>
            <a:ext cx="9565943"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1"/>
          <p:cNvSpPr txBox="1">
            <a:spLocks noGrp="1"/>
          </p:cNvSpPr>
          <p:nvPr>
            <p:ph type="body" idx="1"/>
          </p:nvPr>
        </p:nvSpPr>
        <p:spPr>
          <a:xfrm>
            <a:off x="1787856" y="1825625"/>
            <a:ext cx="9565943"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47" name="Google Shape;47;p61"/>
          <p:cNvGrpSpPr/>
          <p:nvPr/>
        </p:nvGrpSpPr>
        <p:grpSpPr>
          <a:xfrm>
            <a:off x="0" y="118224"/>
            <a:ext cx="1313073" cy="6650279"/>
            <a:chOff x="0" y="118224"/>
            <a:chExt cx="1313073" cy="6650279"/>
          </a:xfrm>
        </p:grpSpPr>
        <p:pic>
          <p:nvPicPr>
            <p:cNvPr id="48" name="Google Shape;48;p61"/>
            <p:cNvPicPr preferRelativeResize="0"/>
            <p:nvPr/>
          </p:nvPicPr>
          <p:blipFill rotWithShape="1">
            <a:blip r:embed="rId2">
              <a:alphaModFix/>
            </a:blip>
            <a:srcRect/>
            <a:stretch/>
          </p:blipFill>
          <p:spPr>
            <a:xfrm>
              <a:off x="6940" y="2275488"/>
              <a:ext cx="196075" cy="196088"/>
            </a:xfrm>
            <a:prstGeom prst="rect">
              <a:avLst/>
            </a:prstGeom>
            <a:noFill/>
            <a:ln>
              <a:noFill/>
            </a:ln>
          </p:spPr>
        </p:pic>
        <p:sp>
          <p:nvSpPr>
            <p:cNvPr id="49" name="Google Shape;49;p61"/>
            <p:cNvSpPr/>
            <p:nvPr/>
          </p:nvSpPr>
          <p:spPr>
            <a:xfrm>
              <a:off x="435820" y="1842935"/>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61"/>
            <p:cNvSpPr/>
            <p:nvPr/>
          </p:nvSpPr>
          <p:spPr>
            <a:xfrm>
              <a:off x="0" y="3507418"/>
              <a:ext cx="675005" cy="734695"/>
            </a:xfrm>
            <a:custGeom>
              <a:avLst/>
              <a:gdLst/>
              <a:ahLst/>
              <a:cxnLst/>
              <a:rect l="l" t="t" r="r" b="b"/>
              <a:pathLst>
                <a:path w="675005" h="734695" extrusionOk="0">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61"/>
            <p:cNvSpPr/>
            <p:nvPr/>
          </p:nvSpPr>
          <p:spPr>
            <a:xfrm>
              <a:off x="0" y="4506305"/>
              <a:ext cx="1028700" cy="1167130"/>
            </a:xfrm>
            <a:custGeom>
              <a:avLst/>
              <a:gdLst/>
              <a:ahLst/>
              <a:cxnLst/>
              <a:rect l="l" t="t" r="r" b="b"/>
              <a:pathLst>
                <a:path w="1028700" h="1167129" extrusionOk="0">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61"/>
            <p:cNvSpPr/>
            <p:nvPr/>
          </p:nvSpPr>
          <p:spPr>
            <a:xfrm>
              <a:off x="0" y="5923953"/>
              <a:ext cx="816610" cy="844550"/>
            </a:xfrm>
            <a:custGeom>
              <a:avLst/>
              <a:gdLst/>
              <a:ahLst/>
              <a:cxnLst/>
              <a:rect l="l" t="t" r="r" b="b"/>
              <a:pathLst>
                <a:path w="816610" h="844550" extrusionOk="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 name="Google Shape;53;p61"/>
            <p:cNvSpPr/>
            <p:nvPr/>
          </p:nvSpPr>
          <p:spPr>
            <a:xfrm>
              <a:off x="895737" y="5666113"/>
              <a:ext cx="343535" cy="343535"/>
            </a:xfrm>
            <a:custGeom>
              <a:avLst/>
              <a:gdLst/>
              <a:ahLst/>
              <a:cxnLst/>
              <a:rect l="l" t="t" r="r" b="b"/>
              <a:pathLst>
                <a:path w="343534" h="343535" extrusionOk="0">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 name="Google Shape;54;p61"/>
            <p:cNvSpPr/>
            <p:nvPr/>
          </p:nvSpPr>
          <p:spPr>
            <a:xfrm>
              <a:off x="788563" y="3390832"/>
              <a:ext cx="524510" cy="524510"/>
            </a:xfrm>
            <a:custGeom>
              <a:avLst/>
              <a:gdLst/>
              <a:ahLst/>
              <a:cxnLst/>
              <a:rect l="l" t="t" r="r" b="b"/>
              <a:pathLst>
                <a:path w="524510" h="524510" extrusionOk="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61"/>
            <p:cNvSpPr/>
            <p:nvPr/>
          </p:nvSpPr>
          <p:spPr>
            <a:xfrm>
              <a:off x="710570" y="4120818"/>
              <a:ext cx="343535" cy="343535"/>
            </a:xfrm>
            <a:custGeom>
              <a:avLst/>
              <a:gdLst/>
              <a:ahLst/>
              <a:cxnLst/>
              <a:rect l="l" t="t" r="r" b="b"/>
              <a:pathLst>
                <a:path w="343534" h="343535" extrusionOk="0">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61"/>
            <p:cNvSpPr/>
            <p:nvPr/>
          </p:nvSpPr>
          <p:spPr>
            <a:xfrm>
              <a:off x="0" y="2686642"/>
              <a:ext cx="552450" cy="687070"/>
            </a:xfrm>
            <a:custGeom>
              <a:avLst/>
              <a:gdLst/>
              <a:ahLst/>
              <a:cxnLst/>
              <a:rect l="l" t="t" r="r" b="b"/>
              <a:pathLst>
                <a:path w="552450" h="687070" extrusionOk="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61"/>
            <p:cNvSpPr/>
            <p:nvPr/>
          </p:nvSpPr>
          <p:spPr>
            <a:xfrm>
              <a:off x="632360" y="2956092"/>
              <a:ext cx="341630" cy="341630"/>
            </a:xfrm>
            <a:custGeom>
              <a:avLst/>
              <a:gdLst/>
              <a:ahLst/>
              <a:cxnLst/>
              <a:rect l="l" t="t" r="r" b="b"/>
              <a:pathLst>
                <a:path w="341630" h="341629" extrusionOk="0">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61"/>
            <p:cNvSpPr/>
            <p:nvPr/>
          </p:nvSpPr>
          <p:spPr>
            <a:xfrm>
              <a:off x="0" y="1551123"/>
              <a:ext cx="382905" cy="520700"/>
            </a:xfrm>
            <a:custGeom>
              <a:avLst/>
              <a:gdLst/>
              <a:ahLst/>
              <a:cxnLst/>
              <a:rect l="l" t="t" r="r" b="b"/>
              <a:pathLst>
                <a:path w="382905" h="520700" extrusionOk="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61"/>
            <p:cNvSpPr/>
            <p:nvPr/>
          </p:nvSpPr>
          <p:spPr>
            <a:xfrm>
              <a:off x="302763" y="1154378"/>
              <a:ext cx="351155" cy="351155"/>
            </a:xfrm>
            <a:custGeom>
              <a:avLst/>
              <a:gdLst/>
              <a:ahLst/>
              <a:cxnLst/>
              <a:rect l="l" t="t" r="r" b="b"/>
              <a:pathLst>
                <a:path w="351155" h="351155" extrusionOk="0">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61"/>
            <p:cNvSpPr/>
            <p:nvPr/>
          </p:nvSpPr>
          <p:spPr>
            <a:xfrm>
              <a:off x="0" y="118224"/>
              <a:ext cx="956310" cy="1144270"/>
            </a:xfrm>
            <a:custGeom>
              <a:avLst/>
              <a:gdLst/>
              <a:ahLst/>
              <a:cxnLst/>
              <a:rect l="l" t="t" r="r" b="b"/>
              <a:pathLst>
                <a:path w="956310" h="1144270" extrusionOk="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extrusionOk="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and objects2" type="twoObj">
  <p:cSld name="TWO_OBJECTS">
    <p:spTree>
      <p:nvGrpSpPr>
        <p:cNvPr id="1" name="Shape 61"/>
        <p:cNvGrpSpPr/>
        <p:nvPr/>
      </p:nvGrpSpPr>
      <p:grpSpPr>
        <a:xfrm>
          <a:off x="0" y="0"/>
          <a:ext cx="0" cy="0"/>
          <a:chOff x="0" y="0"/>
          <a:chExt cx="0" cy="0"/>
        </a:xfrm>
      </p:grpSpPr>
      <p:sp>
        <p:nvSpPr>
          <p:cNvPr id="62" name="Google Shape;62;p62"/>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b="1">
                <a:solidFill>
                  <a:srgbClr val="415E7C"/>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6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4" name="Google Shape;64;p6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grpSp>
        <p:nvGrpSpPr>
          <p:cNvPr id="65" name="Google Shape;65;p62"/>
          <p:cNvGrpSpPr/>
          <p:nvPr/>
        </p:nvGrpSpPr>
        <p:grpSpPr>
          <a:xfrm rot="-5713666">
            <a:off x="10623557" y="78627"/>
            <a:ext cx="1765287" cy="1591083"/>
            <a:chOff x="65562" y="75628"/>
            <a:chExt cx="1385843" cy="1249083"/>
          </a:xfrm>
        </p:grpSpPr>
        <p:sp>
          <p:nvSpPr>
            <p:cNvPr id="66" name="Google Shape;66;p62"/>
            <p:cNvSpPr/>
            <p:nvPr/>
          </p:nvSpPr>
          <p:spPr>
            <a:xfrm>
              <a:off x="214786" y="235907"/>
              <a:ext cx="657225" cy="657225"/>
            </a:xfrm>
            <a:custGeom>
              <a:avLst/>
              <a:gdLst/>
              <a:ahLst/>
              <a:cxnLst/>
              <a:rect l="l" t="t" r="r" b="b"/>
              <a:pathLst>
                <a:path w="657225" h="657225" extrusionOk="0">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62"/>
            <p:cNvSpPr/>
            <p:nvPr/>
          </p:nvSpPr>
          <p:spPr>
            <a:xfrm>
              <a:off x="922324" y="191725"/>
              <a:ext cx="341630" cy="341630"/>
            </a:xfrm>
            <a:custGeom>
              <a:avLst/>
              <a:gdLst/>
              <a:ahLst/>
              <a:cxnLst/>
              <a:rect l="l" t="t" r="r" b="b"/>
              <a:pathLst>
                <a:path w="341630" h="341630" extrusionOk="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62"/>
            <p:cNvSpPr/>
            <p:nvPr/>
          </p:nvSpPr>
          <p:spPr>
            <a:xfrm>
              <a:off x="835455" y="708761"/>
              <a:ext cx="615950" cy="615950"/>
            </a:xfrm>
            <a:custGeom>
              <a:avLst/>
              <a:gdLst/>
              <a:ahLst/>
              <a:cxnLst/>
              <a:rect l="l" t="t" r="r" b="b"/>
              <a:pathLst>
                <a:path w="615950" h="615950" extrusionOk="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69" name="Google Shape;69;p62"/>
            <p:cNvPicPr preferRelativeResize="0"/>
            <p:nvPr/>
          </p:nvPicPr>
          <p:blipFill rotWithShape="1">
            <a:blip r:embed="rId2">
              <a:alphaModFix/>
            </a:blip>
            <a:srcRect/>
            <a:stretch/>
          </p:blipFill>
          <p:spPr>
            <a:xfrm>
              <a:off x="65562" y="688900"/>
              <a:ext cx="152260" cy="152260"/>
            </a:xfrm>
            <a:prstGeom prst="rect">
              <a:avLst/>
            </a:prstGeom>
            <a:noFill/>
            <a:ln>
              <a:noFill/>
            </a:ln>
          </p:spPr>
        </p:pic>
        <p:sp>
          <p:nvSpPr>
            <p:cNvPr id="70" name="Google Shape;70;p62"/>
            <p:cNvSpPr/>
            <p:nvPr/>
          </p:nvSpPr>
          <p:spPr>
            <a:xfrm>
              <a:off x="416514" y="1005155"/>
              <a:ext cx="297180" cy="297180"/>
            </a:xfrm>
            <a:custGeom>
              <a:avLst/>
              <a:gdLst/>
              <a:ahLst/>
              <a:cxnLst/>
              <a:rect l="l" t="t" r="r" b="b"/>
              <a:pathLst>
                <a:path w="297180" h="297180" extrusionOk="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71" name="Google Shape;71;p62"/>
            <p:cNvPicPr preferRelativeResize="0"/>
            <p:nvPr/>
          </p:nvPicPr>
          <p:blipFill rotWithShape="1">
            <a:blip r:embed="rId3">
              <a:alphaModFix/>
            </a:blip>
            <a:srcRect/>
            <a:stretch/>
          </p:blipFill>
          <p:spPr>
            <a:xfrm>
              <a:off x="118451" y="75628"/>
              <a:ext cx="238142" cy="238142"/>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76"/>
        <p:cNvGrpSpPr/>
        <p:nvPr/>
      </p:nvGrpSpPr>
      <p:grpSpPr>
        <a:xfrm>
          <a:off x="0" y="0"/>
          <a:ext cx="0" cy="0"/>
          <a:chOff x="0" y="0"/>
          <a:chExt cx="0" cy="0"/>
        </a:xfrm>
      </p:grpSpPr>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16794"/>
              </a:solidFill>
              <a:latin typeface="Calibri"/>
              <a:ea typeface="Calibri"/>
              <a:cs typeface="Calibri"/>
              <a:sym typeface="Calibri"/>
            </a:endParaRPr>
          </a:p>
        </p:txBody>
      </p:sp>
      <p:pic>
        <p:nvPicPr>
          <p:cNvPr id="79" name="Google Shape;79;p32"/>
          <p:cNvPicPr preferRelativeResize="0"/>
          <p:nvPr/>
        </p:nvPicPr>
        <p:blipFill rotWithShape="1">
          <a:blip r:embed="rId2">
            <a:alphaModFix amt="20000"/>
          </a:blip>
          <a:srcRect l="4826" t="9031" r="39371" b="9029"/>
          <a:stretch/>
        </p:blipFill>
        <p:spPr>
          <a:xfrm>
            <a:off x="0" y="0"/>
            <a:ext cx="3572540" cy="6858000"/>
          </a:xfrm>
          <a:prstGeom prst="rect">
            <a:avLst/>
          </a:prstGeom>
          <a:noFill/>
          <a:ln>
            <a:noFill/>
          </a:ln>
        </p:spPr>
      </p:pic>
      <p:sp>
        <p:nvSpPr>
          <p:cNvPr id="80" name="Google Shape;80;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39"/>
          <p:cNvSpPr/>
          <p:nvPr/>
        </p:nvSpPr>
        <p:spPr>
          <a:xfrm>
            <a:off x="0" y="0"/>
            <a:ext cx="12192000" cy="6858000"/>
          </a:xfrm>
          <a:prstGeom prst="rect">
            <a:avLst/>
          </a:prstGeom>
          <a:solidFill>
            <a:srgbClr val="97467D">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40"/>
          <p:cNvSpPr/>
          <p:nvPr/>
        </p:nvSpPr>
        <p:spPr>
          <a:xfrm>
            <a:off x="0" y="0"/>
            <a:ext cx="12192000" cy="6858000"/>
          </a:xfrm>
          <a:prstGeom prst="rect">
            <a:avLst/>
          </a:prstGeom>
          <a:solidFill>
            <a:srgbClr val="35B2B4">
              <a:alpha val="77254"/>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 name="Google Shape;90;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1"/>
          <p:cNvSpPr/>
          <p:nvPr/>
        </p:nvSpPr>
        <p:spPr>
          <a:xfrm>
            <a:off x="0" y="0"/>
            <a:ext cx="12192000" cy="6858000"/>
          </a:xfrm>
          <a:prstGeom prst="rect">
            <a:avLst/>
          </a:prstGeom>
          <a:solidFill>
            <a:srgbClr val="95CD7A">
              <a:alpha val="7254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98"/>
        <p:cNvGrpSpPr/>
        <p:nvPr/>
      </p:nvGrpSpPr>
      <p:grpSpPr>
        <a:xfrm>
          <a:off x="0" y="0"/>
          <a:ext cx="0" cy="0"/>
          <a:chOff x="0" y="0"/>
          <a:chExt cx="0" cy="0"/>
        </a:xfrm>
      </p:grpSpPr>
      <p:sp>
        <p:nvSpPr>
          <p:cNvPr id="99" name="Google Shape;99;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0" name="Google Shape;100;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1" name="Google Shape;101;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6504"/>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1"/>
          <p:cNvSpPr txBox="1">
            <a:spLocks noGrp="1"/>
          </p:cNvSpPr>
          <p:nvPr>
            <p:ph type="title"/>
          </p:nvPr>
        </p:nvSpPr>
        <p:spPr>
          <a:xfrm>
            <a:off x="747903" y="365125"/>
            <a:ext cx="9901032"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17</a:t>
            </a:r>
            <a:endParaRPr dirty="0"/>
          </a:p>
        </p:txBody>
      </p:sp>
      <p:sp>
        <p:nvSpPr>
          <p:cNvPr id="209" name="Google Shape;209;p11"/>
          <p:cNvSpPr txBox="1"/>
          <p:nvPr/>
        </p:nvSpPr>
        <p:spPr>
          <a:xfrm>
            <a:off x="901945" y="1662657"/>
            <a:ext cx="10388109" cy="3715822"/>
          </a:xfrm>
          <a:prstGeom prst="rect">
            <a:avLst/>
          </a:prstGeom>
          <a:noFill/>
          <a:ln>
            <a:noFill/>
          </a:ln>
        </p:spPr>
        <p:txBody>
          <a:bodyPr spcFirstLastPara="1" wrap="square" lIns="91425" tIns="45700" rIns="91425" bIns="45700" anchor="t" anchorCtr="0">
            <a:normAutofit fontScale="55000" lnSpcReduction="20000"/>
          </a:bodyPr>
          <a:lstStyle/>
          <a:p>
            <a:pPr marL="457200" indent="-457200" algn="r" rtl="1">
              <a:buFont typeface="Arial" panose="020B0604020202020204" pitchFamily="34" charset="0"/>
              <a:buChar char="•"/>
            </a:pPr>
            <a:r>
              <a:rPr lang="ar-LB" sz="2800" dirty="0"/>
              <a:t>الاستراتيجيات والنُهُج والتدخلات الأساسية</a:t>
            </a:r>
          </a:p>
          <a:p>
            <a:pPr marL="457200" indent="-457200" algn="r" rtl="1">
              <a:buFont typeface="Arial" panose="020B0604020202020204" pitchFamily="34" charset="0"/>
              <a:buChar char="•"/>
            </a:pPr>
            <a:r>
              <a:rPr lang="ar-LB" sz="2800" dirty="0"/>
              <a:t>الوقاية من والاستجابة لمخاطر حماية الطفل </a:t>
            </a:r>
          </a:p>
          <a:p>
            <a:pPr marL="457200" marR="0" lvl="0" indent="-22860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lvl="0" indent="-406400" algn="r" rtl="1">
              <a:lnSpc>
                <a:spcPct val="90000"/>
              </a:lnSpc>
              <a:spcBef>
                <a:spcPts val="1000"/>
              </a:spcBef>
              <a:buClr>
                <a:schemeClr val="dk1"/>
              </a:buClr>
              <a:buSzPct val="108108"/>
              <a:buFont typeface="Arial"/>
              <a:buChar char="•"/>
            </a:pPr>
            <a:r>
              <a:rPr lang="ar-LB" sz="2800" b="0" i="0" u="none" strike="noStrike" cap="none" dirty="0">
                <a:solidFill>
                  <a:schemeClr val="dk1"/>
                </a:solidFill>
                <a:latin typeface="Helvetica Neue"/>
                <a:ea typeface="Helvetica Neue"/>
                <a:cs typeface="Helvetica Neue"/>
                <a:sym typeface="Helvetica Neue"/>
              </a:rPr>
              <a:t>المبادرات، والهيكليات، والعمليات، والشبكات </a:t>
            </a:r>
            <a:r>
              <a:rPr lang="ar-SA" sz="2800" dirty="0">
                <a:latin typeface="Calibri" panose="020F0502020204030204" pitchFamily="34" charset="0"/>
                <a:ea typeface="Calibri" panose="020F0502020204030204" pitchFamily="34" charset="0"/>
                <a:cs typeface="Simplified Arabic" panose="02020603050405020304" pitchFamily="18" charset="-78"/>
              </a:rPr>
              <a:t>التي يقودها وينظّمها أفراد المجتمع المحلّي، بمَن فيهم الأطفال</a:t>
            </a:r>
            <a:r>
              <a:rPr lang="ar-SY" sz="2800" dirty="0">
                <a:latin typeface="Calibri" panose="020F0502020204030204" pitchFamily="34" charset="0"/>
                <a:ea typeface="Calibri" panose="020F0502020204030204" pitchFamily="34" charset="0"/>
                <a:cs typeface="Simplified Arabic" panose="02020603050405020304" pitchFamily="18" charset="-78"/>
              </a:rPr>
              <a:t>.</a:t>
            </a:r>
            <a:endParaRPr lang="ar-LB" sz="2800" dirty="0">
              <a:latin typeface="Calibri" panose="020F0502020204030204" pitchFamily="34" charset="0"/>
              <a:ea typeface="Calibri" panose="020F0502020204030204" pitchFamily="34" charset="0"/>
              <a:cs typeface="Simplified Arabic" panose="02020603050405020304" pitchFamily="18" charset="-78"/>
            </a:endParaRPr>
          </a:p>
          <a:p>
            <a:pPr marL="457200" lvl="0" indent="-406400" algn="r" rtl="1">
              <a:lnSpc>
                <a:spcPct val="90000"/>
              </a:lnSpc>
              <a:spcBef>
                <a:spcPts val="1000"/>
              </a:spcBef>
              <a:buClr>
                <a:schemeClr val="dk1"/>
              </a:buClr>
              <a:buSzPct val="108108"/>
              <a:buFont typeface="Arial"/>
              <a:buChar char="•"/>
            </a:pPr>
            <a:r>
              <a:rPr lang="ar-LB" sz="2800" b="0" i="0" u="none" strike="noStrike" cap="none" dirty="0">
                <a:solidFill>
                  <a:schemeClr val="dk1"/>
                </a:solidFill>
                <a:latin typeface="Helvetica Neue"/>
                <a:ea typeface="Helvetica Neue"/>
                <a:cs typeface="Helvetica Neue"/>
                <a:sym typeface="Helvetica Neue"/>
              </a:rPr>
              <a:t>دعم حقوق الأطفال، وسلامتهم، ونموهم، ورفاههم، ومشاركتهم. </a:t>
            </a:r>
          </a:p>
          <a:p>
            <a:pPr marL="50800" lvl="0" algn="r" rtl="1">
              <a:lnSpc>
                <a:spcPct val="90000"/>
              </a:lnSpc>
              <a:spcBef>
                <a:spcPts val="1000"/>
              </a:spcBef>
              <a:buClr>
                <a:schemeClr val="dk1"/>
              </a:buClr>
              <a:buSzPct val="108108"/>
            </a:pPr>
            <a:endParaRPr lang="ar-LB" sz="2800" dirty="0">
              <a:solidFill>
                <a:schemeClr val="dk1"/>
              </a:solidFill>
              <a:latin typeface="Helvetica Neue"/>
              <a:ea typeface="Helvetica Neue"/>
              <a:cs typeface="Helvetica Neue"/>
              <a:sym typeface="Helvetica Neue"/>
            </a:endParaRPr>
          </a:p>
          <a:p>
            <a:pPr marL="508000" lvl="0" indent="-457200" algn="r" rtl="1">
              <a:lnSpc>
                <a:spcPct val="90000"/>
              </a:lnSpc>
              <a:spcBef>
                <a:spcPts val="1000"/>
              </a:spcBef>
              <a:buClr>
                <a:schemeClr val="dk1"/>
              </a:buClr>
              <a:buSzPct val="108108"/>
              <a:buFont typeface="Arial" panose="020B0604020202020204" pitchFamily="34" charset="0"/>
              <a:buChar char="•"/>
            </a:pPr>
            <a:r>
              <a:rPr lang="ar-LB" sz="2800" b="0" i="0" u="none" strike="noStrike" cap="none" dirty="0">
                <a:solidFill>
                  <a:schemeClr val="dk1"/>
                </a:solidFill>
                <a:latin typeface="Helvetica Neue"/>
                <a:ea typeface="Helvetica Neue"/>
                <a:cs typeface="Helvetica Neue"/>
                <a:sym typeface="Helvetica Neue"/>
              </a:rPr>
              <a:t>تحليل معمق للسياق ومسح للقدرات المجتمعية وعوامل الخطر</a:t>
            </a:r>
          </a:p>
          <a:p>
            <a:pPr marL="508000" lvl="0" indent="-457200" algn="r" rtl="1">
              <a:lnSpc>
                <a:spcPct val="90000"/>
              </a:lnSpc>
              <a:spcBef>
                <a:spcPts val="1000"/>
              </a:spcBef>
              <a:buClr>
                <a:schemeClr val="dk1"/>
              </a:buClr>
              <a:buSzPct val="108108"/>
              <a:buFont typeface="Arial" panose="020B0604020202020204" pitchFamily="34" charset="0"/>
              <a:buChar char="•"/>
            </a:pPr>
            <a:r>
              <a:rPr lang="ar-LB" sz="2800" dirty="0">
                <a:solidFill>
                  <a:schemeClr val="dk1"/>
                </a:solidFill>
                <a:latin typeface="Helvetica Neue"/>
                <a:ea typeface="Helvetica Neue"/>
                <a:cs typeface="Helvetica Neue"/>
                <a:sym typeface="Helvetica Neue"/>
              </a:rPr>
              <a:t>تقوية الممارسات الداعمة</a:t>
            </a:r>
          </a:p>
          <a:p>
            <a:pPr marL="508000" lvl="0" indent="-457200" algn="r" rtl="1">
              <a:lnSpc>
                <a:spcPct val="90000"/>
              </a:lnSpc>
              <a:spcBef>
                <a:spcPts val="1000"/>
              </a:spcBef>
              <a:buClr>
                <a:schemeClr val="dk1"/>
              </a:buClr>
              <a:buSzPct val="108108"/>
              <a:buFont typeface="Arial" panose="020B0604020202020204" pitchFamily="34" charset="0"/>
              <a:buChar char="•"/>
            </a:pPr>
            <a:r>
              <a:rPr lang="ar-LB" sz="2800" b="0" i="0" u="none" strike="noStrike" cap="none" dirty="0">
                <a:solidFill>
                  <a:schemeClr val="dk1"/>
                </a:solidFill>
                <a:latin typeface="Helvetica Neue"/>
                <a:ea typeface="Helvetica Neue"/>
                <a:cs typeface="Helvetica Neue"/>
                <a:sym typeface="Helvetica Neue"/>
              </a:rPr>
              <a:t>التأثير على التغيرات في الممارسات التي تشكل خطرًا </a:t>
            </a:r>
          </a:p>
          <a:p>
            <a:pPr marL="50800" lvl="0" algn="r" rtl="1">
              <a:lnSpc>
                <a:spcPct val="90000"/>
              </a:lnSpc>
              <a:spcBef>
                <a:spcPts val="1000"/>
              </a:spcBef>
              <a:buClr>
                <a:schemeClr val="dk1"/>
              </a:buClr>
              <a:buSzPct val="108108"/>
            </a:pPr>
            <a:endParaRPr lang="ar-LB" sz="2800" dirty="0">
              <a:solidFill>
                <a:schemeClr val="dk1"/>
              </a:solidFill>
              <a:latin typeface="Helvetica Neue"/>
              <a:ea typeface="Helvetica Neue"/>
              <a:cs typeface="Helvetica Neue"/>
              <a:sym typeface="Helvetica Neue"/>
            </a:endParaRPr>
          </a:p>
          <a:p>
            <a:pPr marL="50800" lvl="0" algn="r" rtl="1">
              <a:lnSpc>
                <a:spcPct val="90000"/>
              </a:lnSpc>
              <a:spcBef>
                <a:spcPts val="1000"/>
              </a:spcBef>
              <a:buClr>
                <a:schemeClr val="dk1"/>
              </a:buClr>
              <a:buSzPct val="108108"/>
            </a:pPr>
            <a:r>
              <a:rPr lang="ar-LB" sz="2800" b="0" i="0" u="none" strike="noStrike" cap="none" dirty="0">
                <a:solidFill>
                  <a:schemeClr val="dk1"/>
                </a:solidFill>
                <a:latin typeface="Helvetica Neue"/>
                <a:ea typeface="Helvetica Neue"/>
                <a:cs typeface="Helvetica Neue"/>
                <a:sym typeface="Helvetica Neue"/>
              </a:rPr>
              <a:t>						</a:t>
            </a:r>
          </a:p>
          <a:p>
            <a:pPr marL="50800" lvl="0" algn="r" rtl="1">
              <a:lnSpc>
                <a:spcPct val="90000"/>
              </a:lnSpc>
              <a:spcBef>
                <a:spcPts val="1000"/>
              </a:spcBef>
              <a:buClr>
                <a:schemeClr val="dk1"/>
              </a:buClr>
              <a:buSzPct val="108108"/>
            </a:pPr>
            <a:r>
              <a:rPr lang="ar-LB" sz="4600" b="0" i="0" u="none" strike="noStrike" cap="none" dirty="0">
                <a:solidFill>
                  <a:schemeClr val="dk1"/>
                </a:solidFill>
                <a:latin typeface="Helvetica Neue"/>
                <a:ea typeface="Helvetica Neue"/>
                <a:cs typeface="Helvetica Neue"/>
                <a:sym typeface="Helvetica Neue"/>
              </a:rPr>
              <a:t>						المعيار 14</a:t>
            </a:r>
            <a:endParaRPr sz="4600" b="0" i="0" u="none" strike="noStrike" cap="none" dirty="0">
              <a:solidFill>
                <a:schemeClr val="dk1"/>
              </a:solidFill>
              <a:latin typeface="Helvetica Neue"/>
              <a:ea typeface="Helvetica Neue"/>
              <a:cs typeface="Helvetica Neue"/>
              <a:sym typeface="Helvetica Neue"/>
            </a:endParaRPr>
          </a:p>
          <a:p>
            <a:pPr marL="342900" marR="0" lvl="1" indent="-190500" algn="l" rtl="0">
              <a:lnSpc>
                <a:spcPct val="90000"/>
              </a:lnSpc>
              <a:spcBef>
                <a:spcPts val="500"/>
              </a:spcBef>
              <a:spcAft>
                <a:spcPts val="0"/>
              </a:spcAft>
              <a:buClr>
                <a:schemeClr val="dk1"/>
              </a:buClr>
              <a:buSzPct val="92664"/>
              <a:buFont typeface="Arial"/>
              <a:buNone/>
            </a:pPr>
            <a:endParaRPr sz="2800" b="0" i="0" u="none" strike="noStrike" cap="none" dirty="0">
              <a:solidFill>
                <a:schemeClr val="dk1"/>
              </a:solidFill>
              <a:latin typeface="Helvetica Neue"/>
              <a:ea typeface="Helvetica Neue"/>
              <a:cs typeface="Helvetica Neue"/>
              <a:sym typeface="Helvetica Neue"/>
            </a:endParaRPr>
          </a:p>
          <a:p>
            <a:pPr marL="457200" marR="0" lvl="0" indent="-22860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a:p>
            <a:pPr marL="50800" marR="0" lvl="0" indent="0" algn="l" rtl="0">
              <a:lnSpc>
                <a:spcPct val="90000"/>
              </a:lnSpc>
              <a:spcBef>
                <a:spcPts val="1000"/>
              </a:spcBef>
              <a:spcAft>
                <a:spcPts val="0"/>
              </a:spcAft>
              <a:buClr>
                <a:schemeClr val="dk1"/>
              </a:buClr>
              <a:buSzPct val="108108"/>
              <a:buFont typeface="Arial"/>
              <a:buNone/>
            </a:pPr>
            <a:endParaRPr sz="2800" b="0" i="0" u="none" strike="noStrike" cap="none" dirty="0">
              <a:solidFill>
                <a:schemeClr val="dk1"/>
              </a:solidFill>
              <a:latin typeface="Helvetica Neue"/>
              <a:ea typeface="Helvetica Neue"/>
              <a:cs typeface="Helvetica Neue"/>
              <a:sym typeface="Helvetica Neue"/>
            </a:endParaRPr>
          </a:p>
        </p:txBody>
      </p:sp>
      <p:pic>
        <p:nvPicPr>
          <p:cNvPr id="210" name="Google Shape;210;p11"/>
          <p:cNvPicPr preferRelativeResize="0"/>
          <p:nvPr/>
        </p:nvPicPr>
        <p:blipFill rotWithShape="1">
          <a:blip r:embed="rId3">
            <a:alphaModFix/>
          </a:blip>
          <a:srcRect/>
          <a:stretch/>
        </p:blipFill>
        <p:spPr>
          <a:xfrm>
            <a:off x="2156852" y="4624672"/>
            <a:ext cx="757001" cy="757001"/>
          </a:xfrm>
          <a:prstGeom prst="rect">
            <a:avLst/>
          </a:prstGeom>
          <a:noFill/>
          <a:ln>
            <a:noFill/>
          </a:ln>
        </p:spPr>
      </p:pic>
      <p:pic>
        <p:nvPicPr>
          <p:cNvPr id="211" name="Google Shape;211;p11"/>
          <p:cNvPicPr preferRelativeResize="0"/>
          <p:nvPr/>
        </p:nvPicPr>
        <p:blipFill rotWithShape="1">
          <a:blip r:embed="rId4">
            <a:alphaModFix/>
          </a:blip>
          <a:srcRect/>
          <a:stretch/>
        </p:blipFill>
        <p:spPr>
          <a:xfrm>
            <a:off x="3215558" y="4624672"/>
            <a:ext cx="753807" cy="753807"/>
          </a:xfrm>
          <a:prstGeom prst="rect">
            <a:avLst/>
          </a:prstGeom>
          <a:noFill/>
          <a:ln>
            <a:noFill/>
          </a:ln>
        </p:spPr>
      </p:pic>
      <p:pic>
        <p:nvPicPr>
          <p:cNvPr id="3" name="Picture 2">
            <a:extLst>
              <a:ext uri="{FF2B5EF4-FFF2-40B4-BE49-F238E27FC236}">
                <a16:creationId xmlns:a16="http://schemas.microsoft.com/office/drawing/2014/main" id="{7E71F5DF-AC4A-4522-8B8D-45D9FFECA489}"/>
              </a:ext>
            </a:extLst>
          </p:cNvPr>
          <p:cNvPicPr>
            <a:picLocks noChangeAspect="1"/>
          </p:cNvPicPr>
          <p:nvPr/>
        </p:nvPicPr>
        <p:blipFill>
          <a:blip r:embed="rId5"/>
          <a:stretch>
            <a:fillRect/>
          </a:stretch>
        </p:blipFill>
        <p:spPr>
          <a:xfrm>
            <a:off x="3836843" y="3429000"/>
            <a:ext cx="874643" cy="873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9">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9">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9">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9">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6"/>
          <p:cNvSpPr txBox="1">
            <a:spLocks noGrp="1"/>
          </p:cNvSpPr>
          <p:nvPr>
            <p:ph type="body" idx="1"/>
          </p:nvPr>
        </p:nvSpPr>
        <p:spPr>
          <a:xfrm>
            <a:off x="252418" y="672784"/>
            <a:ext cx="6076521" cy="2018951"/>
          </a:xfrm>
          <a:prstGeom prst="rect">
            <a:avLst/>
          </a:prstGeom>
          <a:noFill/>
          <a:ln>
            <a:noFill/>
          </a:ln>
        </p:spPr>
        <p:txBody>
          <a:bodyPr spcFirstLastPara="1" wrap="square" lIns="91425" tIns="45700" rIns="91425" bIns="45700" anchor="t" anchorCtr="0">
            <a:normAutofit/>
          </a:bodyPr>
          <a:lstStyle/>
          <a:p>
            <a:pPr marL="50800" lvl="0" indent="0" algn="ctr" rtl="0">
              <a:lnSpc>
                <a:spcPct val="90000"/>
              </a:lnSpc>
              <a:spcBef>
                <a:spcPts val="1000"/>
              </a:spcBef>
              <a:spcAft>
                <a:spcPts val="0"/>
              </a:spcAft>
              <a:buSzPts val="2800"/>
              <a:buNone/>
            </a:pPr>
            <a:r>
              <a:rPr lang="ar-LB" sz="3200" dirty="0">
                <a:solidFill>
                  <a:schemeClr val="dk2"/>
                </a:solidFill>
              </a:rPr>
              <a:t>المعيار 17:</a:t>
            </a:r>
          </a:p>
          <a:p>
            <a:pPr marL="50800" indent="0" algn="ctr" rtl="1">
              <a:buNone/>
            </a:pPr>
            <a:r>
              <a:rPr lang="ar-LB" sz="2400" dirty="0">
                <a:solidFill>
                  <a:schemeClr val="dk2"/>
                </a:solidFill>
              </a:rPr>
              <a:t>"</a:t>
            </a:r>
            <a:r>
              <a:rPr lang="ar-SA" dirty="0"/>
              <a:t>يعيش الأطفال في مجتمعات محلّية تعزز رفاههم، وتمنع الإساءة، والإهمال، والاستغلال، والعنف تجاه الأطفال، قبل الأزمات الإنسانية، وأثناءها، وبعدها.</a:t>
            </a:r>
            <a:r>
              <a:rPr lang="ar-LB" dirty="0"/>
              <a:t>"</a:t>
            </a:r>
            <a:endParaRPr lang="en-US" dirty="0"/>
          </a:p>
          <a:p>
            <a:pPr marL="50800" lvl="0" indent="0" algn="ctr" rtl="0">
              <a:lnSpc>
                <a:spcPct val="90000"/>
              </a:lnSpc>
              <a:spcBef>
                <a:spcPts val="1000"/>
              </a:spcBef>
              <a:spcAft>
                <a:spcPts val="0"/>
              </a:spcAft>
              <a:buSzPts val="2800"/>
              <a:buNone/>
            </a:pPr>
            <a:endParaRPr sz="2400" dirty="0">
              <a:solidFill>
                <a:schemeClr val="dk2"/>
              </a:solidFill>
            </a:endParaRPr>
          </a:p>
        </p:txBody>
      </p:sp>
      <p:sp>
        <p:nvSpPr>
          <p:cNvPr id="220" name="Google Shape;220;p6"/>
          <p:cNvSpPr txBox="1">
            <a:spLocks noGrp="1"/>
          </p:cNvSpPr>
          <p:nvPr>
            <p:ph type="body" idx="2"/>
          </p:nvPr>
        </p:nvSpPr>
        <p:spPr>
          <a:xfrm>
            <a:off x="6382363" y="1286350"/>
            <a:ext cx="4777800" cy="3529490"/>
          </a:xfrm>
          <a:prstGeom prst="rect">
            <a:avLst/>
          </a:prstGeom>
          <a:noFill/>
          <a:ln>
            <a:noFill/>
          </a:ln>
        </p:spPr>
        <p:txBody>
          <a:bodyPr spcFirstLastPara="1" wrap="square" lIns="91425" tIns="45700" rIns="91425" bIns="45700" anchor="t" anchorCtr="0">
            <a:normAutofit/>
          </a:bodyPr>
          <a:lstStyle/>
          <a:p>
            <a:pPr marL="457200" lvl="0" indent="-406400" algn="r" rtl="1">
              <a:lnSpc>
                <a:spcPct val="90000"/>
              </a:lnSpc>
              <a:spcBef>
                <a:spcPts val="1000"/>
              </a:spcBef>
              <a:spcAft>
                <a:spcPts val="0"/>
              </a:spcAft>
              <a:buSzPts val="2800"/>
              <a:buChar char="•"/>
            </a:pPr>
            <a:r>
              <a:rPr lang="ar-LB" dirty="0"/>
              <a:t>القدرات والتدخلات وعوامل الخطر في مجال حماية الطفل</a:t>
            </a:r>
          </a:p>
          <a:p>
            <a:pPr marL="457200" lvl="0" indent="-406400" algn="r" rtl="1">
              <a:lnSpc>
                <a:spcPct val="90000"/>
              </a:lnSpc>
              <a:spcBef>
                <a:spcPts val="1000"/>
              </a:spcBef>
              <a:spcAft>
                <a:spcPts val="0"/>
              </a:spcAft>
              <a:buSzPts val="2800"/>
              <a:buChar char="•"/>
            </a:pPr>
            <a:r>
              <a:rPr lang="ar-LB" dirty="0"/>
              <a:t>بناء علاقات تعاونية</a:t>
            </a:r>
          </a:p>
          <a:p>
            <a:pPr marL="457200" lvl="0" indent="-406400" algn="r" rtl="1">
              <a:lnSpc>
                <a:spcPct val="90000"/>
              </a:lnSpc>
              <a:spcBef>
                <a:spcPts val="1000"/>
              </a:spcBef>
              <a:spcAft>
                <a:spcPts val="0"/>
              </a:spcAft>
              <a:buSzPts val="2800"/>
              <a:buChar char="•"/>
            </a:pPr>
            <a:r>
              <a:rPr lang="ar-LB" dirty="0"/>
              <a:t>العمليات والتبني بقيادة المجتمع المحلي</a:t>
            </a:r>
          </a:p>
          <a:p>
            <a:pPr marL="457200" lvl="0" indent="-406400" algn="r" rtl="1">
              <a:lnSpc>
                <a:spcPct val="90000"/>
              </a:lnSpc>
              <a:spcBef>
                <a:spcPts val="1000"/>
              </a:spcBef>
              <a:spcAft>
                <a:spcPts val="0"/>
              </a:spcAft>
              <a:buSzPts val="2800"/>
              <a:buChar char="•"/>
            </a:pPr>
            <a:r>
              <a:rPr lang="ar-LB" dirty="0"/>
              <a:t>تقوية الروابط مع النظام الرسمي</a:t>
            </a:r>
          </a:p>
        </p:txBody>
      </p:sp>
      <p:sp>
        <p:nvSpPr>
          <p:cNvPr id="221" name="Google Shape;221;p6"/>
          <p:cNvSpPr txBox="1"/>
          <p:nvPr/>
        </p:nvSpPr>
        <p:spPr>
          <a:xfrm>
            <a:off x="6610052" y="5803445"/>
            <a:ext cx="4322432" cy="46162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ar-LB" sz="2400" b="0" i="0" u="none" strike="noStrike" cap="none" dirty="0">
                <a:solidFill>
                  <a:srgbClr val="000000"/>
                </a:solidFill>
                <a:latin typeface="Arial"/>
                <a:ea typeface="Arial"/>
                <a:cs typeface="Arial"/>
                <a:sym typeface="Arial"/>
              </a:rPr>
              <a:t>ماذا يعني "المجتمع المحلي" بالنسبة إليكم؟</a:t>
            </a:r>
          </a:p>
        </p:txBody>
      </p:sp>
      <p:grpSp>
        <p:nvGrpSpPr>
          <p:cNvPr id="222" name="Google Shape;222;p6"/>
          <p:cNvGrpSpPr/>
          <p:nvPr/>
        </p:nvGrpSpPr>
        <p:grpSpPr>
          <a:xfrm rot="1415781">
            <a:off x="11045341" y="5513982"/>
            <a:ext cx="979340" cy="1040548"/>
            <a:chOff x="10883591" y="5571442"/>
            <a:chExt cx="979340" cy="1040548"/>
          </a:xfrm>
        </p:grpSpPr>
        <p:pic>
          <p:nvPicPr>
            <p:cNvPr id="223" name="Google Shape;223;p6"/>
            <p:cNvPicPr preferRelativeResize="0"/>
            <p:nvPr/>
          </p:nvPicPr>
          <p:blipFill rotWithShape="1">
            <a:blip r:embed="rId3">
              <a:alphaModFix/>
            </a:blip>
            <a:srcRect/>
            <a:stretch/>
          </p:blipFill>
          <p:spPr>
            <a:xfrm>
              <a:off x="10883591" y="5571442"/>
              <a:ext cx="979340" cy="1040548"/>
            </a:xfrm>
            <a:prstGeom prst="rect">
              <a:avLst/>
            </a:prstGeom>
            <a:noFill/>
            <a:ln>
              <a:noFill/>
            </a:ln>
          </p:spPr>
        </p:pic>
        <p:pic>
          <p:nvPicPr>
            <p:cNvPr id="224" name="Google Shape;224;p6" descr="Point d’interrogation"/>
            <p:cNvPicPr preferRelativeResize="0"/>
            <p:nvPr/>
          </p:nvPicPr>
          <p:blipFill rotWithShape="1">
            <a:blip r:embed="rId4">
              <a:alphaModFix/>
            </a:blip>
            <a:srcRect/>
            <a:stretch/>
          </p:blipFill>
          <p:spPr>
            <a:xfrm>
              <a:off x="11005748" y="5727562"/>
              <a:ext cx="735026" cy="735026"/>
            </a:xfrm>
            <a:prstGeom prst="rect">
              <a:avLst/>
            </a:prstGeom>
            <a:noFill/>
            <a:ln>
              <a:noFill/>
            </a:ln>
          </p:spPr>
        </p:pic>
      </p:grpSp>
      <p:pic>
        <p:nvPicPr>
          <p:cNvPr id="226" name="Google Shape;226;p6"/>
          <p:cNvPicPr preferRelativeResize="0"/>
          <p:nvPr/>
        </p:nvPicPr>
        <p:blipFill rotWithShape="1">
          <a:blip r:embed="rId5">
            <a:alphaModFix/>
          </a:blip>
          <a:srcRect/>
          <a:stretch/>
        </p:blipFill>
        <p:spPr>
          <a:xfrm>
            <a:off x="11106736" y="2091995"/>
            <a:ext cx="584713" cy="680830"/>
          </a:xfrm>
          <a:prstGeom prst="rect">
            <a:avLst/>
          </a:prstGeom>
          <a:noFill/>
          <a:ln>
            <a:noFill/>
          </a:ln>
        </p:spPr>
      </p:pic>
      <p:pic>
        <p:nvPicPr>
          <p:cNvPr id="11" name="Picture 10">
            <a:extLst>
              <a:ext uri="{FF2B5EF4-FFF2-40B4-BE49-F238E27FC236}">
                <a16:creationId xmlns:a16="http://schemas.microsoft.com/office/drawing/2014/main" id="{9D31BDAE-6BDE-429B-95E3-6CFADA8833ED}"/>
              </a:ext>
            </a:extLst>
          </p:cNvPr>
          <p:cNvPicPr>
            <a:picLocks noChangeAspect="1"/>
          </p:cNvPicPr>
          <p:nvPr/>
        </p:nvPicPr>
        <p:blipFill>
          <a:blip r:embed="rId6"/>
          <a:srcRect/>
          <a:stretch/>
        </p:blipFill>
        <p:spPr>
          <a:xfrm>
            <a:off x="2398272" y="3449962"/>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7"/>
          <p:cNvSpPr txBox="1">
            <a:spLocks noGrp="1"/>
          </p:cNvSpPr>
          <p:nvPr>
            <p:ph type="title"/>
          </p:nvPr>
        </p:nvSpPr>
        <p:spPr>
          <a:xfrm>
            <a:off x="838200" y="365125"/>
            <a:ext cx="935667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4400"/>
              <a:buNone/>
            </a:pPr>
            <a:r>
              <a:rPr lang="ar-LB" dirty="0"/>
              <a:t>انخراط المجتمع المحلي</a:t>
            </a:r>
            <a:endParaRPr dirty="0"/>
          </a:p>
        </p:txBody>
      </p:sp>
      <p:sp>
        <p:nvSpPr>
          <p:cNvPr id="234" name="Google Shape;234;p57"/>
          <p:cNvSpPr txBox="1">
            <a:spLocks noGrp="1"/>
          </p:cNvSpPr>
          <p:nvPr>
            <p:ph type="body" idx="1"/>
          </p:nvPr>
        </p:nvSpPr>
        <p:spPr>
          <a:xfrm>
            <a:off x="1062789" y="2238496"/>
            <a:ext cx="4776537" cy="3108503"/>
          </a:xfrm>
          <a:prstGeom prst="rect">
            <a:avLst/>
          </a:prstGeom>
          <a:noFill/>
          <a:ln>
            <a:noFill/>
          </a:ln>
        </p:spPr>
        <p:txBody>
          <a:bodyPr spcFirstLastPara="1" wrap="square" lIns="91425" tIns="45700" rIns="91425" bIns="45700" anchor="ctr" anchorCtr="0">
            <a:spAutoFit/>
          </a:bodyPr>
          <a:lstStyle/>
          <a:p>
            <a:pPr marL="457200" lvl="0" indent="-457200" algn="r" rtl="1">
              <a:lnSpc>
                <a:spcPct val="100000"/>
              </a:lnSpc>
              <a:spcBef>
                <a:spcPts val="0"/>
              </a:spcBef>
              <a:spcAft>
                <a:spcPts val="0"/>
              </a:spcAft>
              <a:buClr>
                <a:schemeClr val="dk1"/>
              </a:buClr>
              <a:buSzPts val="2800"/>
              <a:buChar char="•"/>
            </a:pPr>
            <a:r>
              <a:rPr lang="ar-LB" b="0" i="0" u="none" strike="noStrike" cap="none" dirty="0">
                <a:solidFill>
                  <a:schemeClr val="dk1"/>
                </a:solidFill>
                <a:latin typeface="Helvetica Neue"/>
                <a:ea typeface="Helvetica Neue"/>
                <a:cs typeface="Helvetica Neue"/>
                <a:sym typeface="Helvetica Neue"/>
              </a:rPr>
              <a:t>إعطاء الأولوية لشواغلهم</a:t>
            </a:r>
          </a:p>
          <a:p>
            <a:pPr marL="457200" lvl="0" indent="-457200" algn="r" rtl="1">
              <a:lnSpc>
                <a:spcPct val="100000"/>
              </a:lnSpc>
              <a:spcBef>
                <a:spcPts val="0"/>
              </a:spcBef>
              <a:spcAft>
                <a:spcPts val="0"/>
              </a:spcAft>
              <a:buClr>
                <a:schemeClr val="dk1"/>
              </a:buClr>
              <a:buSzPts val="2800"/>
              <a:buChar char="•"/>
            </a:pPr>
            <a:r>
              <a:rPr lang="ar-LB" dirty="0"/>
              <a:t>اقتراح الحلول</a:t>
            </a:r>
          </a:p>
          <a:p>
            <a:pPr marL="457200" lvl="0" indent="-457200" algn="r" rtl="1">
              <a:lnSpc>
                <a:spcPct val="100000"/>
              </a:lnSpc>
              <a:spcBef>
                <a:spcPts val="0"/>
              </a:spcBef>
              <a:spcAft>
                <a:spcPts val="0"/>
              </a:spcAft>
              <a:buClr>
                <a:schemeClr val="dk1"/>
              </a:buClr>
              <a:buSzPts val="2800"/>
              <a:buChar char="•"/>
            </a:pPr>
            <a:r>
              <a:rPr lang="ar-LB" b="0" i="0" u="none" strike="noStrike" cap="none" dirty="0">
                <a:solidFill>
                  <a:schemeClr val="dk1"/>
                </a:solidFill>
                <a:latin typeface="Helvetica Neue"/>
                <a:ea typeface="Helvetica Neue"/>
                <a:cs typeface="Helvetica Neue"/>
                <a:sym typeface="Helvetica Neue"/>
              </a:rPr>
              <a:t>تعبئة الموارد</a:t>
            </a:r>
          </a:p>
          <a:p>
            <a:pPr marL="457200" lvl="0" indent="-457200" algn="r" rtl="1">
              <a:lnSpc>
                <a:spcPct val="100000"/>
              </a:lnSpc>
              <a:spcBef>
                <a:spcPts val="0"/>
              </a:spcBef>
              <a:spcAft>
                <a:spcPts val="0"/>
              </a:spcAft>
              <a:buClr>
                <a:schemeClr val="dk1"/>
              </a:buClr>
              <a:buSzPts val="2800"/>
              <a:buChar char="•"/>
            </a:pPr>
            <a:r>
              <a:rPr lang="ar-LB" dirty="0"/>
              <a:t>تعزيز النُهُج المراعية للاعتبارات الثقافية</a:t>
            </a:r>
          </a:p>
          <a:p>
            <a:pPr marL="457200" lvl="0" indent="-457200" algn="r" rtl="1">
              <a:lnSpc>
                <a:spcPct val="100000"/>
              </a:lnSpc>
              <a:spcBef>
                <a:spcPts val="0"/>
              </a:spcBef>
              <a:spcAft>
                <a:spcPts val="0"/>
              </a:spcAft>
              <a:buClr>
                <a:schemeClr val="dk1"/>
              </a:buClr>
              <a:buSzPts val="2800"/>
              <a:buChar char="•"/>
            </a:pPr>
            <a:r>
              <a:rPr lang="ar-LB" dirty="0"/>
              <a:t>التمثيل والشمول</a:t>
            </a:r>
            <a:endParaRPr dirty="0"/>
          </a:p>
          <a:p>
            <a:pPr marL="457200" lvl="0" indent="-279400" algn="l" rtl="0">
              <a:lnSpc>
                <a:spcPct val="100000"/>
              </a:lnSpc>
              <a:spcBef>
                <a:spcPts val="0"/>
              </a:spcBef>
              <a:spcAft>
                <a:spcPts val="0"/>
              </a:spcAft>
              <a:buClr>
                <a:schemeClr val="dk1"/>
              </a:buClr>
              <a:buSzPts val="2800"/>
              <a:buNone/>
            </a:pPr>
            <a:endParaRPr b="0" i="0" u="none" strike="noStrike" cap="none" dirty="0">
              <a:solidFill>
                <a:schemeClr val="dk1"/>
              </a:solidFill>
              <a:latin typeface="Helvetica Neue"/>
              <a:ea typeface="Helvetica Neue"/>
              <a:cs typeface="Helvetica Neue"/>
              <a:sym typeface="Helvetica Neue"/>
            </a:endParaRPr>
          </a:p>
        </p:txBody>
      </p:sp>
      <p:sp>
        <p:nvSpPr>
          <p:cNvPr id="235" name="Google Shape;235;p57"/>
          <p:cNvSpPr txBox="1"/>
          <p:nvPr/>
        </p:nvSpPr>
        <p:spPr>
          <a:xfrm>
            <a:off x="7112312" y="2305613"/>
            <a:ext cx="4776600"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800" b="0" i="0" u="none" strike="noStrike" cap="none" dirty="0">
              <a:solidFill>
                <a:srgbClr val="000000"/>
              </a:solidFill>
              <a:latin typeface="Helvetica Neue"/>
              <a:ea typeface="Helvetica Neue"/>
              <a:cs typeface="Helvetica Neue"/>
              <a:sym typeface="Helvetica Neue"/>
            </a:endParaRPr>
          </a:p>
          <a:p>
            <a:pPr marL="457200" marR="0" lvl="0" indent="-457200" algn="r" rtl="1">
              <a:lnSpc>
                <a:spcPct val="100000"/>
              </a:lnSpc>
              <a:spcBef>
                <a:spcPts val="0"/>
              </a:spcBef>
              <a:spcAft>
                <a:spcPts val="0"/>
              </a:spcAft>
              <a:buClr>
                <a:srgbClr val="000000"/>
              </a:buClr>
              <a:buSzPts val="2800"/>
              <a:buFont typeface="Arial"/>
              <a:buChar char="•"/>
            </a:pPr>
            <a:r>
              <a:rPr lang="ar-LB" sz="2800" b="0" i="0" u="none" strike="noStrike" cap="none" dirty="0">
                <a:solidFill>
                  <a:schemeClr val="dk1"/>
                </a:solidFill>
                <a:latin typeface="Helvetica Neue"/>
                <a:ea typeface="Helvetica Neue"/>
                <a:cs typeface="Helvetica Neue"/>
                <a:sym typeface="Helvetica Neue"/>
              </a:rPr>
              <a:t>الموارد المالية او المادية</a:t>
            </a:r>
          </a:p>
          <a:p>
            <a:pPr marL="457200" marR="0" lvl="0" indent="-457200" algn="r" rtl="1">
              <a:lnSpc>
                <a:spcPct val="100000"/>
              </a:lnSpc>
              <a:spcBef>
                <a:spcPts val="0"/>
              </a:spcBef>
              <a:spcAft>
                <a:spcPts val="0"/>
              </a:spcAft>
              <a:buClr>
                <a:srgbClr val="000000"/>
              </a:buClr>
              <a:buSzPts val="2800"/>
              <a:buFont typeface="Arial"/>
              <a:buChar char="•"/>
            </a:pPr>
            <a:r>
              <a:rPr lang="ar-LB" sz="2800" dirty="0">
                <a:solidFill>
                  <a:schemeClr val="dk1"/>
                </a:solidFill>
                <a:latin typeface="Helvetica Neue"/>
                <a:ea typeface="Helvetica Neue"/>
                <a:cs typeface="Helvetica Neue"/>
                <a:sym typeface="Helvetica Neue"/>
              </a:rPr>
              <a:t>بناء القدرات</a:t>
            </a:r>
            <a:endParaRPr sz="2800" b="0" i="0" u="none" strike="noStrike" cap="none" dirty="0">
              <a:solidFill>
                <a:schemeClr val="dk1"/>
              </a:solidFill>
              <a:latin typeface="Helvetica Neue"/>
              <a:ea typeface="Helvetica Neue"/>
              <a:cs typeface="Helvetica Neue"/>
              <a:sym typeface="Helvetica Neue"/>
            </a:endParaRPr>
          </a:p>
        </p:txBody>
      </p:sp>
      <p:pic>
        <p:nvPicPr>
          <p:cNvPr id="236" name="Google Shape;236;p57"/>
          <p:cNvPicPr preferRelativeResize="0"/>
          <p:nvPr/>
        </p:nvPicPr>
        <p:blipFill rotWithShape="1">
          <a:blip r:embed="rId3">
            <a:alphaModFix/>
          </a:blip>
          <a:srcRect/>
          <a:stretch/>
        </p:blipFill>
        <p:spPr>
          <a:xfrm>
            <a:off x="3156276" y="5015748"/>
            <a:ext cx="1789950" cy="1789950"/>
          </a:xfrm>
          <a:prstGeom prst="rect">
            <a:avLst/>
          </a:prstGeom>
          <a:noFill/>
          <a:ln>
            <a:noFill/>
          </a:ln>
        </p:spPr>
      </p:pic>
      <p:pic>
        <p:nvPicPr>
          <p:cNvPr id="237" name="Google Shape;237;p57"/>
          <p:cNvPicPr preferRelativeResize="0"/>
          <p:nvPr/>
        </p:nvPicPr>
        <p:blipFill rotWithShape="1">
          <a:blip r:embed="rId4">
            <a:alphaModFix/>
          </a:blip>
          <a:srcRect/>
          <a:stretch/>
        </p:blipFill>
        <p:spPr>
          <a:xfrm>
            <a:off x="9772814" y="4017538"/>
            <a:ext cx="1692100" cy="1692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47914"/>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17</a:t>
            </a:r>
            <a:endParaRPr lang="en-US" dirty="0"/>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17</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2560</Words>
  <Application>Microsoft Macintosh PowerPoint</Application>
  <PresentationFormat>Panorámica</PresentationFormat>
  <Paragraphs>196</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Open Sans</vt:lpstr>
      <vt:lpstr>Office Theme</vt:lpstr>
      <vt:lpstr>المعايير الدنيا لحماية الطفل في العمل الإنساني  CPMS</vt:lpstr>
      <vt:lpstr>الهدف من المعايير </vt:lpstr>
      <vt:lpstr>Presentación de PowerPoint</vt:lpstr>
      <vt:lpstr>مقدمة عامة عن المعيار 17</vt:lpstr>
      <vt:lpstr>Presentación de PowerPoint</vt:lpstr>
      <vt:lpstr>انخراط المجتمع المحلي</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Minimum Standards for Child Protection in Humanitarian Action  CPMS</dc:title>
  <dc:creator>Colleen Fitzgerald</dc:creator>
  <cp:lastModifiedBy>CPMS Comms</cp:lastModifiedBy>
  <cp:revision>9</cp:revision>
  <dcterms:created xsi:type="dcterms:W3CDTF">2017-12-20T18:51:03Z</dcterms:created>
  <dcterms:modified xsi:type="dcterms:W3CDTF">2023-01-17T15:31:24Z</dcterms:modified>
</cp:coreProperties>
</file>