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8" r:id="rId3"/>
    <p:sldId id="293" r:id="rId4"/>
    <p:sldId id="288" r:id="rId5"/>
    <p:sldId id="261" r:id="rId6"/>
    <p:sldId id="290" r:id="rId7"/>
    <p:sldId id="294"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68675" autoAdjust="0"/>
  </p:normalViewPr>
  <p:slideViewPr>
    <p:cSldViewPr snapToGrid="0">
      <p:cViewPr varScale="1">
        <p:scale>
          <a:sx n="54" d="100"/>
          <a:sy n="54" d="100"/>
        </p:scale>
        <p:origin x="1032"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19</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45770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L’objectif de ce standard est de chercher une prise en charge alternative appropriée et protectrice conformément aux droits de l'enfant, à leurs besoins spécifiques, à leurs souhaits et à leurs intérêts supérieurs.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La prise en charge à base familiale, l'unité familiale et la stabilité des modalités de prise en charge doivent toujours être prioritaires </a:t>
            </a:r>
            <a:r>
              <a:rPr lang="fr-FR" dirty="0"/>
              <a:t>– parce que le premier et le plus protecteur facteur dans la vie d’un enfant est une famille sécure et nourrissante.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dirty="0"/>
              <a:t>Les normes, pratiques, législations et politiques culturelles locales doivent être prises en compte. </a:t>
            </a:r>
            <a:r>
              <a:rPr lang="fr-FR" dirty="0"/>
              <a:t>Les normes et pratiques culturelles locales peuvent également vous aider à identifier les enfants qui risquent davantage d'être abandonnés ou maltraités. Les enfants en situation de handicap, par exemple, sont plus de 10 fois plus susceptibles d'être placés en institution que ceux sans handicap. (considérez les minorités ethniques, les enfants nés hors mariage, les enfants LGBTQI, etc.) Nous devons concevoir nos programmes pour prévenir l'abandon et les risques pour les enfants. </a:t>
            </a:r>
            <a:endParaRPr lang="fr-FR" sz="120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fr-FR"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fr-FR" b="1" dirty="0"/>
              <a:t>Sujet de discussion </a:t>
            </a:r>
            <a:r>
              <a:rPr lang="fr-FR" dirty="0"/>
              <a:t>: Quelles sont les normes et pratiques culturelles locales en matière de prise en charge d'enfants, dans votre contexte ? Connaissez-vous des groupes d'enfants qui pourraient être plus susceptibles d'être en protection de remplacement ? Pourquoi pensez-vous que cela se produit et qu'est-ce qui pourrait aider à l'empêcher? </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fr-FR" sz="1200" dirty="0"/>
          </a:p>
          <a:p>
            <a:pPr marL="457200" marR="0" lvl="0" indent="-457200" algn="l" rtl="0">
              <a:lnSpc>
                <a:spcPct val="100000"/>
              </a:lnSpc>
              <a:spcBef>
                <a:spcPts val="0"/>
              </a:spcBef>
              <a:spcAft>
                <a:spcPts val="0"/>
              </a:spcAft>
              <a:buClr>
                <a:schemeClr val="dk1"/>
              </a:buClr>
              <a:buSzPts val="1200"/>
              <a:buFont typeface="Arial" panose="020B0604020202020204" pitchFamily="34" charset="0"/>
              <a:buChar char="•"/>
            </a:pPr>
            <a:r>
              <a:rPr lang="fr-FR" sz="1200" dirty="0"/>
              <a:t>Ce standard a des liens très forts avec celui sur les enfants non accompagnés ou séparés ; sur le renforcement des environnements familiaux et des personnes en charge d’enfants ; et celui sur la gestion des cas. </a:t>
            </a:r>
          </a:p>
          <a:p>
            <a:pPr marL="457200" marR="0" lvl="0" indent="-457200" algn="l" rtl="0">
              <a:lnSpc>
                <a:spcPct val="100000"/>
              </a:lnSpc>
              <a:spcBef>
                <a:spcPts val="0"/>
              </a:spcBef>
              <a:spcAft>
                <a:spcPts val="0"/>
              </a:spcAft>
              <a:buClr>
                <a:schemeClr val="dk1"/>
              </a:buClr>
              <a:buSzPts val="1200"/>
              <a:buFont typeface="Arial" panose="020B0604020202020204" pitchFamily="34" charset="0"/>
              <a:buChar char="•"/>
            </a:pPr>
            <a:r>
              <a:rPr lang="fr-FR" sz="1200" dirty="0"/>
              <a:t>Icônes : s'aligne sur les stratégies INSPIRE : les parents et les personnes en charge d’enfants reçoivent un soutien + Services d’intervention et de soutien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19 </a:t>
            </a:r>
            <a:r>
              <a:rPr lang="fr-FR" dirty="0"/>
              <a:t>énonce exactement ce qui suit: </a:t>
            </a:r>
            <a:r>
              <a:rPr lang="en-US" dirty="0"/>
              <a:t>“</a:t>
            </a:r>
            <a:r>
              <a:rPr lang="fr-FR" sz="1800" b="0" i="0" u="none" strike="noStrike" baseline="0" dirty="0">
                <a:solidFill>
                  <a:srgbClr val="FFFFFF"/>
                </a:solidFill>
                <a:latin typeface="HelveticaNeue-Roman-Identity-H"/>
              </a:rPr>
              <a:t>Tous les enfants ne bénéficiant pas d’une protection et d’une prise en charge appropriées bénéficient d’une prise en charge alternative selon leurs droits, leurs besoins spécifiques, leurs souhaits et leur intérêt supérieur, en privilégiant la prise en charge sur une base familiale et selon des modalités stables. »</a:t>
            </a:r>
          </a:p>
          <a:p>
            <a:pPr algn="l"/>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 </a:t>
            </a:r>
            <a:r>
              <a:rPr lang="fr-FR" dirty="0"/>
              <a:t>Quels sont les différents types de prises en charge alternatives ?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1" dirty="0"/>
              <a:t>Discutez des formes locales et contextualisées de prise en charge alternative avec les participants. Si nécessaire, vous pouvez compléter leur réponse par les éléments suivants : </a:t>
            </a:r>
            <a:endParaRPr lang="en-US" b="0" i="1" dirty="0">
              <a:latin typeface="Arial"/>
              <a:ea typeface="Arial"/>
              <a:cs typeface="Arial"/>
              <a:sym typeface="Arial"/>
            </a:endParaRPr>
          </a:p>
          <a:p>
            <a:pPr algn="l"/>
            <a:r>
              <a:rPr lang="en-US" b="0" i="1" dirty="0">
                <a:latin typeface="Arial"/>
                <a:ea typeface="Arial"/>
                <a:cs typeface="Arial"/>
                <a:sym typeface="Arial"/>
              </a:rPr>
              <a:t>-&gt; </a:t>
            </a:r>
            <a:r>
              <a:rPr lang="fr-FR" sz="1800" b="0" i="0" u="none" strike="noStrike" baseline="0" dirty="0">
                <a:latin typeface="HelveticaNeue-Light-Identity-H"/>
              </a:rPr>
              <a:t>En fonction du contexte, différentes options de protection de remplacement </a:t>
            </a:r>
            <a:r>
              <a:rPr lang="es-ES" sz="1800" b="0" i="0" u="none" strike="noStrike" baseline="0" dirty="0" err="1">
                <a:latin typeface="HelveticaNeue-Light-Identity-H"/>
              </a:rPr>
              <a:t>peuvent</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disponibles.</a:t>
            </a:r>
            <a:endParaRPr lang="en-US" b="0" i="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La protection de remplacement sur une base familiale (prise en charge au sein d’une famille qui n’est pas nécessairement la famille de l’enfant)  –&gt; est l’option privilégiée pour les enfants qui ont besoin d’une protection de </a:t>
            </a:r>
            <a:r>
              <a:rPr lang="es-ES" sz="1800" b="0" i="0" u="none" strike="noStrike" baseline="0" dirty="0" err="1">
                <a:latin typeface="HelveticaNeue-Light-Identity-H"/>
              </a:rPr>
              <a:t>remplacement</a:t>
            </a:r>
            <a:r>
              <a:rPr lang="es-ES" sz="1800" b="0" i="0" u="none" strike="noStrike" baseline="0" dirty="0">
                <a:latin typeface="HelveticaNeue-Light-Identity-H"/>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placement dans la famille élargie (prise en charge au sein d’une famille apparentée ou connue de l’enfant)</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placement en famille d’accueil (</a:t>
            </a:r>
            <a:r>
              <a:rPr lang="fr-FR" sz="2800" dirty="0"/>
              <a:t>placement de l'enfant organisé par le gouvernement ou un organisme de services sociaux, dans une institution, un groupement de foyer ou un foyer d'accueil) </a:t>
            </a:r>
            <a:r>
              <a:rPr lang="fr-FR" sz="1800" b="0" i="0" u="none" strike="noStrike" baseline="0" dirty="0">
                <a:latin typeface="HelveticaNeue-Light-Identity-H"/>
              </a:rPr>
              <a:t>-&gt; ne devrait pas remplacer le soutien aux familles des enfants et ne devrait jamais être la </a:t>
            </a:r>
            <a:r>
              <a:rPr lang="es-ES" sz="1800" b="0" i="0" u="none" strike="noStrike" baseline="0" dirty="0" err="1">
                <a:latin typeface="HelveticaNeue-Light-Identity-H"/>
              </a:rPr>
              <a:t>seule</a:t>
            </a:r>
            <a:r>
              <a:rPr lang="es-ES" sz="1800" b="0" i="0" u="none" strike="noStrike" baseline="0" dirty="0">
                <a:latin typeface="HelveticaNeue-Light-Identity-H"/>
              </a:rPr>
              <a:t> </a:t>
            </a:r>
            <a:r>
              <a:rPr lang="es-ES" sz="1800" b="0" i="0" u="none" strike="noStrike" baseline="0" dirty="0" err="1">
                <a:latin typeface="HelveticaNeue-Light-Identity-H"/>
              </a:rPr>
              <a:t>solution</a:t>
            </a:r>
            <a:r>
              <a:rPr lang="es-ES" sz="1800" b="0" i="0" u="none" strike="noStrike" baseline="0" dirty="0">
                <a:latin typeface="HelveticaNeue-Light-Identity-H"/>
              </a:rPr>
              <a:t> de </a:t>
            </a:r>
            <a:r>
              <a:rPr lang="es-ES" sz="1800" b="0" i="0" u="none" strike="noStrike" baseline="0" dirty="0" err="1">
                <a:latin typeface="HelveticaNeue-Light-Identity-H"/>
              </a:rPr>
              <a:t>remplacement</a:t>
            </a:r>
            <a:r>
              <a:rPr lang="es-ES" sz="1800" b="0" i="0" u="none" strike="noStrike" baseline="0" dirty="0">
                <a:latin typeface="HelveticaNeue-Light-Identity-H"/>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prise en charge résidentielle (abris temporaires, les centre de prise en charge provisoires, les foyers pour petits groupes et les placements en institutions).</a:t>
            </a:r>
          </a:p>
          <a:p>
            <a:pPr algn="l"/>
            <a:r>
              <a:rPr lang="fr-FR" sz="1800" b="0" i="0" u="none" strike="noStrike" baseline="0" dirty="0">
                <a:latin typeface="HelveticaNeue-Light-Identity-H"/>
              </a:rPr>
              <a:t>-&gt; ne devrait être qu’un dernier recours pour la période la plus courte possible lorsque toutes les options de prise en charge temporaire sur une base familiale ont été explorées, ne sont pas possibles ou ne sont pas disponibles. Tous les efforts doivent être faits pour minimiser une « culture institutionnelle »</a:t>
            </a:r>
            <a:endParaRPr lang="fr-FR"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vie autonome assistée (appropriée particulièrement pour les </a:t>
            </a:r>
            <a:r>
              <a:rPr lang="es-ES" sz="1800" b="0" i="0" u="none" strike="noStrike" baseline="0" dirty="0" err="1">
                <a:latin typeface="HelveticaNeue-Light-Identity-H"/>
              </a:rPr>
              <a:t>adolescents</a:t>
            </a:r>
            <a:r>
              <a:rPr lang="es-ES" sz="1800" b="0" i="0" u="none" strike="noStrike" baseline="0" dirty="0">
                <a:latin typeface="HelveticaNeue-Light-Identity-H"/>
              </a:rPr>
              <a:t> plus </a:t>
            </a:r>
            <a:r>
              <a:rPr lang="es-ES" sz="1800" b="0" i="0" u="none" strike="noStrike" baseline="0" dirty="0" err="1">
                <a:latin typeface="HelveticaNeue-Light-Identity-H"/>
              </a:rPr>
              <a:t>âgés</a:t>
            </a:r>
            <a:r>
              <a:rPr lang="es-ES" sz="1800" b="0" i="0" u="none" strike="noStrike" baseline="0" dirty="0">
                <a:latin typeface="HelveticaNeue-Light-Identity-H"/>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Pour les enfants réfugiés, déplacés internes ou migrants, cela peut être fait en mettant l'enfant en contact avec des personnes de sa communauté d'origine qui se trouvent également dans le nouveau pays ou lieu d'accueil. [</a:t>
            </a:r>
            <a:r>
              <a:rPr lang="en-US" sz="1200" i="1" dirty="0">
                <a:latin typeface="Arial"/>
                <a:ea typeface="Arial"/>
                <a:cs typeface="Arial"/>
                <a:sym typeface="Wingdings" panose="05000000000000000000" pitchFamily="2" charset="2"/>
              </a:rPr>
              <a:t></a:t>
            </a:r>
            <a:r>
              <a:rPr lang="fr-FR" dirty="0"/>
              <a:t> icône </a:t>
            </a:r>
            <a:r>
              <a:rPr lang="fr-FR" b="1" dirty="0"/>
              <a:t>déplacement</a:t>
            </a:r>
            <a:r>
              <a:rPr lang="fr-FR" dirty="0"/>
              <a:t>] </a:t>
            </a: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La prise en charge alternative ne doit être envisagée que lorsque le renforcement de la famille et le soutien à la famille ont échoué. Le renforcement de la famille et le soutien aux familles doivent être considérés en premier! La prise en charge alternative peut être l'option la meilleure et la plus sûre pour un enfant à risque au sein de sa famille. Les protection de remplacement sont toujours considérés comme temporaires, tout en considérant différentes options. Nous devons également réfléchir à des options à plus long terme pour les enfants, comme le retour dans leur famille ou l'adoption domestique.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fr-FR"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Les acteurs de la protection de l’enfance devraient choisir des options orientées vers: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L’intérêt supérieur de chaque enfant, y compris les considérations de </a:t>
            </a:r>
            <a:r>
              <a:rPr lang="es-ES" sz="1800" b="0" i="0" u="none" strike="noStrike" baseline="0" dirty="0" err="1">
                <a:solidFill>
                  <a:srgbClr val="000000"/>
                </a:solidFill>
                <a:latin typeface="HelveticaNeue-Light-Identity-H"/>
              </a:rPr>
              <a:t>sécurité</a:t>
            </a:r>
            <a:r>
              <a:rPr lang="es-ES" sz="1800" b="0" i="0" u="none" strike="noStrike" baseline="0" dirty="0">
                <a:solidFill>
                  <a:srgbClr val="000000"/>
                </a:solidFill>
                <a:latin typeface="HelveticaNeue-Light-Identity-H"/>
              </a:rPr>
              <a:t>;</a:t>
            </a:r>
          </a:p>
          <a:p>
            <a:pPr algn="l"/>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choix et les souhaits de l’enfant, son âge, son niveau de maturité, ses relations, sa scolarité, sa langue, sa religion et sa culture;</a:t>
            </a:r>
          </a:p>
          <a:p>
            <a:pPr algn="l"/>
            <a:r>
              <a:rPr lang="fr-FR" sz="1800" b="0" i="0" u="none" strike="noStrike" baseline="0" dirty="0">
                <a:solidFill>
                  <a:srgbClr val="000000"/>
                </a:solidFill>
                <a:latin typeface="HelveticaNeue-Light-Identity-H"/>
              </a:rPr>
              <a:t>- Les traditions de prise en charge dans la communauté;</a:t>
            </a:r>
          </a:p>
          <a:p>
            <a:pPr algn="l"/>
            <a:r>
              <a:rPr lang="es-ES" sz="1800" b="0" i="1" u="none" strike="noStrike" baseline="0" dirty="0">
                <a:solidFill>
                  <a:srgbClr val="8521B8"/>
                </a:solidFill>
                <a:latin typeface="CMSY9"/>
              </a:rPr>
              <a:t>- </a:t>
            </a:r>
            <a:r>
              <a:rPr lang="es-ES" sz="1800" b="0" i="0" u="none" strike="noStrike" baseline="0" dirty="0">
                <a:solidFill>
                  <a:srgbClr val="000000"/>
                </a:solidFill>
                <a:latin typeface="HelveticaNeue-Light-Identity-H"/>
              </a:rPr>
              <a:t>Le cadre </a:t>
            </a:r>
            <a:r>
              <a:rPr lang="es-ES" sz="1800" b="0" i="0" u="none" strike="noStrike" baseline="0" dirty="0" err="1">
                <a:solidFill>
                  <a:srgbClr val="000000"/>
                </a:solidFill>
                <a:latin typeface="HelveticaNeue-Light-Identity-H"/>
              </a:rPr>
              <a:t>juridique</a:t>
            </a:r>
            <a:r>
              <a:rPr lang="es-ES" sz="1800" b="0" i="0" u="none" strike="noStrike" baseline="0" dirty="0">
                <a:solidFill>
                  <a:srgbClr val="000000"/>
                </a:solidFill>
                <a:latin typeface="HelveticaNeue-Light-Identity-H"/>
              </a:rPr>
              <a:t>;</a:t>
            </a:r>
          </a:p>
          <a:p>
            <a:pPr algn="l"/>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principes de nécessité et d’adéquation. (La protection de remplacement est-elle absolument nécessaire ? Si oui, quelle est l’option </a:t>
            </a:r>
            <a:r>
              <a:rPr lang="es-ES" sz="1800" b="0" i="0" u="none" strike="noStrike" baseline="0" dirty="0">
                <a:solidFill>
                  <a:srgbClr val="000000"/>
                </a:solidFill>
                <a:latin typeface="HelveticaNeue-Light-Identity-H"/>
              </a:rPr>
              <a:t>la plus </a:t>
            </a:r>
            <a:r>
              <a:rPr lang="es-ES" sz="1800" b="0" i="0" u="none" strike="noStrike" baseline="0" dirty="0" err="1">
                <a:solidFill>
                  <a:srgbClr val="000000"/>
                </a:solidFill>
                <a:latin typeface="HelveticaNeue-Light-Identity-H"/>
              </a:rPr>
              <a:t>appropriée</a:t>
            </a:r>
            <a:r>
              <a:rPr lang="es-ES" sz="1800" b="0" i="0" u="none" strike="noStrike" baseline="0" dirty="0">
                <a:solidFill>
                  <a:srgbClr val="000000"/>
                </a:solidFill>
                <a:latin typeface="HelveticaNeue-Light-Identity-H"/>
              </a:rPr>
              <a:t> ?)</a:t>
            </a:r>
            <a:endParaRPr lang="en-US" dirty="0">
              <a:latin typeface="Arial"/>
              <a:ea typeface="Arial"/>
              <a:cs typeface="Arial"/>
              <a:sym typeface="Arial"/>
            </a:endParaRPr>
          </a:p>
          <a:p>
            <a:pPr marL="400050" indent="-171450">
              <a:buFont typeface="Arial" panose="020B0604020202020204" pitchFamily="34" charset="0"/>
              <a:buChar char="•"/>
            </a:pPr>
            <a:endParaRPr lang="en-US" dirty="0"/>
          </a:p>
          <a:p>
            <a:pPr marL="400050" indent="-171450">
              <a:buFont typeface="Arial" panose="020B0604020202020204" pitchFamily="34" charset="0"/>
              <a:buChar char="•"/>
            </a:pPr>
            <a:r>
              <a:rPr lang="fr-FR" sz="1800" b="0" i="0" u="none" strike="noStrike" baseline="0" dirty="0">
                <a:latin typeface="HelveticaNeue-Light-Identity-H"/>
              </a:rPr>
              <a:t>Les travailleurs sociaux qui travaillent dans le domaine de la protection de remplacement devraient être formés à prendre des décisions sur les placements en protection de remplacement, y compris les points forts et les faiblesses de chaque type d’option de prise en charge. Aucune forme de protection de remplacement ne devrait encourager la séparation familiale.</a:t>
            </a:r>
            <a:endParaRPr lang="en-US" dirty="0"/>
          </a:p>
          <a:p>
            <a:endParaRPr lang="en-US" dirty="0">
              <a:latin typeface="Arial"/>
              <a:ea typeface="Arial"/>
              <a:cs typeface="Arial"/>
              <a:sym typeface="Arial"/>
            </a:endParaRPr>
          </a:p>
          <a:p>
            <a:pPr>
              <a:buFont typeface="Arial" panose="020B0604020202020204" pitchFamily="34" charset="0"/>
              <a:buChar char="•"/>
            </a:pPr>
            <a:r>
              <a:rPr lang="fr-FR" dirty="0"/>
              <a:t>Une fois la meilleure option de prise en charge trouvée et l'intérêt supérieur de l'enfant pris en compte, conformément à la législation nationale, les enfants pris en charge devraient recevoir </a:t>
            </a:r>
            <a:r>
              <a:rPr lang="fr-FR" sz="1800" b="0" i="0" u="none" strike="noStrike" baseline="0" dirty="0">
                <a:latin typeface="HelveticaNeue-Light-Identity-H"/>
              </a:rPr>
              <a:t>des visites de suivi pour évaluer leur sécurité et leur bien-être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dirty="0"/>
              <a:t>Les personnes qui s'occupent d'eux et/ou la famille doivent être suffisamment soutenues pour s'occuper des enfants. </a:t>
            </a:r>
            <a:r>
              <a:rPr lang="en-US" sz="1800" b="0" i="0" u="none" strike="noStrike" baseline="0" dirty="0">
                <a:latin typeface="Calibri"/>
              </a:rPr>
              <a:t>L</a:t>
            </a:r>
            <a:r>
              <a:rPr lang="fr-FR" sz="1800" b="0" i="0" u="none" strike="noStrike" baseline="0" dirty="0">
                <a:latin typeface="HelveticaNeue-Light-Identity-H"/>
              </a:rPr>
              <a:t>es travailleurs sociaux devraient évaluer s’il est dans l’intérêt supérieur de l’enfant de s’intégrer/de se réinsérer au sein de sa famille ou de sa communauté, ou de bénéficier d’une solution de protection </a:t>
            </a:r>
            <a:r>
              <a:rPr lang="es-ES" sz="1800" b="0" i="0" u="none" strike="noStrike" baseline="0" dirty="0">
                <a:latin typeface="HelveticaNeue-Light-Identity-H"/>
              </a:rPr>
              <a:t>de </a:t>
            </a:r>
            <a:r>
              <a:rPr lang="es-ES" sz="1800" b="0" i="0" u="none" strike="noStrike" baseline="0" dirty="0" err="1">
                <a:latin typeface="HelveticaNeue-Light-Identity-H"/>
              </a:rPr>
              <a:t>remplacement</a:t>
            </a:r>
            <a:r>
              <a:rPr lang="es-ES" sz="1800" b="0" i="0" u="none" strike="noStrike" baseline="0" dirty="0">
                <a:latin typeface="HelveticaNeue-Light-Identity-H"/>
              </a:rPr>
              <a:t> permanente.</a:t>
            </a:r>
            <a:r>
              <a:rPr lang="fr-FR" sz="2800" dirty="0"/>
              <a:t> Si la réunification familiale est impossible ou n'est pas dans l'intérêt supérieur de l'enfant, il faut alors envisager d'autres options de prise en charge de longue durée.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Notez que l'adoption internationale ne doit </a:t>
            </a:r>
            <a:r>
              <a:rPr lang="fr-FR" sz="2800" i="1" dirty="0"/>
              <a:t>pas</a:t>
            </a:r>
            <a:r>
              <a:rPr lang="fr-FR" sz="2800" dirty="0"/>
              <a:t> être envisagée dans la première phase d'une situation d'urgence, et aucune adoption ne doit être envisagée tant qu'il n'est pas prouvé qu'un enfant est éligible à l'adoption (c'est-à-dire qu'il n'a ni parents biologiques vivants ni proches désireux ou capables de prendre soin de lui même avec un soutien). </a:t>
            </a: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Des décennies de recherche ont montré que les soins résidentiels, en particulier dans les institutions à grande échelle ou les soins résidentiels de nature institutionnelle, sont extrêmement nocifs pour le développement physique, mental et émotionnel d'un enfant. C'est pourquoi nous recommandons que les prises en charge à base familiales soient considérés en premier. </a:t>
            </a:r>
            <a:endParaRPr lang="en-US" dirty="0">
              <a:solidFill>
                <a:srgbClr val="44546A"/>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kern="1200" dirty="0">
              <a:solidFill>
                <a:srgbClr val="44546A"/>
              </a:solidFill>
              <a:effectLst/>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 projet d'intervention précoce de Bucarest (BEIP) a débuté en 2000 sous la forme d'un essai contrôlé randomisé comparant les enfants placés en institution à ceux placés en familles d'accueil. Tous les enfants avaient été abandonnés au moment de la naissance et placés dans l'une des six institutions pour jeunes enfants de Bucarest, en Roumanie (</a:t>
            </a:r>
            <a:r>
              <a:rPr lang="fr-FR" dirty="0" err="1"/>
              <a:t>Zeanah</a:t>
            </a:r>
            <a:r>
              <a:rPr lang="fr-FR" dirty="0"/>
              <a:t>, et al., 2003). Il s'agit d'une étude longitudinale avec des enfants suivis périodiquement jusqu'à l'âge adulte. 136 enfants ont été suivis avec la moitié des enfants assignés au hasard à des familles d'accueil de haute qualité et l'autre moitié est restée en institution. Les enfants ont été suivis jusqu'à l'âge de huit ans. Ils ont comparé les enfants placés en institution, ceux placés en famille d'accueil et ceux qui n'avaient jamais été placés en institution. </a:t>
            </a:r>
            <a:endParaRPr lang="en-GB" sz="1200" kern="1200" dirty="0">
              <a:solidFill>
                <a:schemeClr val="tx1"/>
              </a:solidFill>
              <a:effectLst/>
              <a:latin typeface="Calibri"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GB" sz="1200" kern="0" dirty="0">
              <a:solidFill>
                <a:schemeClr val="dk1"/>
              </a:solidFill>
              <a:effectLst/>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Résultats clés :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ü"/>
              <a:tabLst/>
              <a:defRPr/>
            </a:pPr>
            <a:r>
              <a:rPr lang="fr-FR" dirty="0"/>
              <a:t>Les soins en institutions entraînent des déficits et des retards profonds dans le développement cognitif et socio-émotionnel et un risque accru de troubles psychiatriques et d'altération de l'activité cérébrale.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ü"/>
              <a:tabLst/>
              <a:defRPr/>
            </a:pPr>
            <a:r>
              <a:rPr lang="fr-FR" dirty="0"/>
              <a:t>Lorsqu'un enfant d’une institution est intégré dans un environnement familial (accueil familial) avant l'âge de deux ans, le développement cognitif et affectif est plus marqué que celui des enfants restés en institution.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ü"/>
              <a:tabLst/>
              <a:defRPr/>
            </a:pPr>
            <a:r>
              <a:rPr lang="fr-FR" dirty="0"/>
              <a:t>Pour chaque trois mois qu'un enfant est dans une institution, il perd un mois de développement.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Char char="ü"/>
              <a:tabLst/>
              <a:defRPr/>
            </a:pPr>
            <a:r>
              <a:rPr lang="fr-FR" dirty="0"/>
              <a:t>A certains égards, huit ans plus tard, les enfants placés en famille d'accueil ressemblaient beaucoup à des enfants qui n'avaient jamais été placés en institution.</a:t>
            </a:r>
          </a:p>
          <a:p>
            <a:pPr marL="0" marR="0" lvl="0" indent="0" algn="l" defTabSz="914400" rtl="0" eaLnBrk="1" fontAlgn="auto" latinLnBrk="0" hangingPunct="1">
              <a:lnSpc>
                <a:spcPct val="100000"/>
              </a:lnSpc>
              <a:spcBef>
                <a:spcPts val="0"/>
              </a:spcBef>
              <a:spcAft>
                <a:spcPts val="0"/>
              </a:spcAft>
              <a:buClr>
                <a:schemeClr val="dk1"/>
              </a:buClr>
              <a:buSzPts val="1200"/>
              <a:buFont typeface="Wingdings" panose="05000000000000000000" pitchFamily="2" charset="2"/>
              <a:buNone/>
              <a:tabLst/>
              <a:defRPr/>
            </a:pPr>
            <a:r>
              <a:rPr lang="fr-FR" dirty="0"/>
              <a:t> </a:t>
            </a:r>
            <a:endParaRPr lang="en-GB" sz="1200" kern="1200" dirty="0">
              <a:solidFill>
                <a:schemeClr val="tx1"/>
              </a:solidFill>
              <a:effectLst/>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fr-FR" i="1" dirty="0"/>
              <a:t>Pour plus d'informations sur l'étude et les articles publiés : </a:t>
            </a:r>
            <a:r>
              <a:rPr lang="en-GB" sz="1200" kern="1200" dirty="0">
                <a:solidFill>
                  <a:schemeClr val="tx1"/>
                </a:solidFill>
                <a:effectLst/>
                <a:latin typeface="Calibri" pitchFamily="34" charset="0"/>
                <a:ea typeface="+mn-ea"/>
                <a:cs typeface="+mn-cs"/>
              </a:rPr>
              <a:t>http://www.bucharestearlyinterventionproject.org/BEIP-Publications.html</a:t>
            </a: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endParaRPr lang="en-GB" sz="1200" kern="1200" dirty="0">
              <a:solidFill>
                <a:schemeClr val="tx1"/>
              </a:solidFill>
              <a:effectLst/>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en-GB" sz="1200" b="1" kern="1200" dirty="0">
                <a:solidFill>
                  <a:schemeClr val="tx1"/>
                </a:solidFill>
                <a:effectLst/>
                <a:latin typeface="Calibri" pitchFamily="34" charset="0"/>
                <a:ea typeface="+mn-ea"/>
                <a:cs typeface="+mn-cs"/>
              </a:rPr>
              <a:t>Photo</a:t>
            </a:r>
            <a:r>
              <a:rPr lang="en-GB" sz="1200" kern="1200" dirty="0">
                <a:solidFill>
                  <a:schemeClr val="tx1"/>
                </a:solidFill>
                <a:effectLst/>
                <a:latin typeface="Calibri" pitchFamily="34" charset="0"/>
                <a:ea typeface="+mn-ea"/>
                <a:cs typeface="+mn-cs"/>
              </a:rPr>
              <a:t>: </a:t>
            </a:r>
            <a:r>
              <a:rPr lang="fr-FR" dirty="0"/>
              <a:t>Bien qu'il s'agisse d'un exemple extrême, il s'agit d'un scanner cérébral d'un enfant de trois ans placé en institution en Roumanie par rapport à un enfant roumain moyen de 3 ans qui a grandi dans sa famille. Les zones du cerveau qui ne sont pas utilisées ne se développent pas. Alors que nous remarquons la taille du cerveau, les neuroscientifiques se concentrent également sur la quantité de matière noire additionnelle chez l'enfant négligé. </a:t>
            </a: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fr-FR" i="1" dirty="0"/>
              <a:t>Si vous avez suffisamment de temps </a:t>
            </a:r>
            <a:r>
              <a:rPr lang="fr-FR" dirty="0"/>
              <a:t>: </a:t>
            </a:r>
            <a:r>
              <a:rPr lang="fr-FR" b="1" dirty="0"/>
              <a:t>Sujet de discussion </a:t>
            </a:r>
            <a:r>
              <a:rPr lang="fr-FR" dirty="0"/>
              <a:t>: Comment s'assurer que les soins en établissement restent temporaires ? Que pouvons-nous faire dans notre programmation et notre planification pour nous assurer que cela soit le cas ?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en-US" b="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625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1" r:id="rId2"/>
    <p:sldLayoutId id="2147483683" r:id="rId3"/>
    <p:sldLayoutId id="2147483682"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3" r:id="rId15"/>
    <p:sldLayoutId id="2147483674" r:id="rId16"/>
    <p:sldLayoutId id="2147483675" r:id="rId17"/>
    <p:sldLayoutId id="2147483676" r:id="rId18"/>
    <p:sldLayoutId id="2147483677" r:id="rId19"/>
    <p:sldLayoutId id="2147483678"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33378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01945" y="1615825"/>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pPr>
              <a:buClr>
                <a:schemeClr val="accent5"/>
              </a:buClr>
              <a:buSzPct val="100000"/>
            </a:pPr>
            <a:r>
              <a:rPr lang="fr-FR" dirty="0"/>
              <a:t>Prise en charge alternative appropriée et protectrice</a:t>
            </a:r>
          </a:p>
          <a:p>
            <a:pPr>
              <a:buClr>
                <a:schemeClr val="accent5"/>
              </a:buClr>
              <a:buSzPct val="100000"/>
            </a:pPr>
            <a:r>
              <a:rPr lang="fr-FR" dirty="0"/>
              <a:t>Prise en charge à une base familiale &amp; unité familiale </a:t>
            </a:r>
          </a:p>
          <a:p>
            <a:pPr>
              <a:buClr>
                <a:schemeClr val="accent5"/>
              </a:buClr>
              <a:buSzPct val="100000"/>
            </a:pPr>
            <a:r>
              <a:rPr lang="fr-FR" dirty="0"/>
              <a:t>Normes, pratiques, législations et politiques culturelles locales </a:t>
            </a:r>
            <a:endParaRPr lang="en-US"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pic>
        <p:nvPicPr>
          <p:cNvPr id="19" name="Image 18">
            <a:extLst>
              <a:ext uri="{FF2B5EF4-FFF2-40B4-BE49-F238E27FC236}">
                <a16:creationId xmlns:a16="http://schemas.microsoft.com/office/drawing/2014/main" id="{D7819B02-47C5-4212-9378-EB4F598FF869}"/>
              </a:ext>
            </a:extLst>
          </p:cNvPr>
          <p:cNvPicPr>
            <a:picLocks noChangeAspect="1"/>
          </p:cNvPicPr>
          <p:nvPr/>
        </p:nvPicPr>
        <p:blipFill>
          <a:blip r:embed="rId3"/>
          <a:stretch>
            <a:fillRect/>
          </a:stretch>
        </p:blipFill>
        <p:spPr>
          <a:xfrm>
            <a:off x="2338126" y="5446337"/>
            <a:ext cx="959458" cy="898216"/>
          </a:xfrm>
          <a:prstGeom prst="rect">
            <a:avLst/>
          </a:prstGeom>
        </p:spPr>
      </p:pic>
      <p:pic>
        <p:nvPicPr>
          <p:cNvPr id="20" name="Image 19">
            <a:extLst>
              <a:ext uri="{FF2B5EF4-FFF2-40B4-BE49-F238E27FC236}">
                <a16:creationId xmlns:a16="http://schemas.microsoft.com/office/drawing/2014/main" id="{0F580131-2D5B-4342-9A01-7CA136F471CB}"/>
              </a:ext>
            </a:extLst>
          </p:cNvPr>
          <p:cNvPicPr>
            <a:picLocks noChangeAspect="1"/>
          </p:cNvPicPr>
          <p:nvPr/>
        </p:nvPicPr>
        <p:blipFill>
          <a:blip r:embed="rId4"/>
          <a:stretch>
            <a:fillRect/>
          </a:stretch>
        </p:blipFill>
        <p:spPr>
          <a:xfrm>
            <a:off x="3242626" y="5415688"/>
            <a:ext cx="1040616" cy="898217"/>
          </a:xfrm>
          <a:prstGeom prst="rect">
            <a:avLst/>
          </a:prstGeom>
        </p:spPr>
      </p:pic>
      <p:grpSp>
        <p:nvGrpSpPr>
          <p:cNvPr id="21" name="Groupe 20">
            <a:extLst>
              <a:ext uri="{FF2B5EF4-FFF2-40B4-BE49-F238E27FC236}">
                <a16:creationId xmlns:a16="http://schemas.microsoft.com/office/drawing/2014/main" id="{14189278-D0D2-4A88-89C6-04D9645D40E1}"/>
              </a:ext>
            </a:extLst>
          </p:cNvPr>
          <p:cNvGrpSpPr/>
          <p:nvPr/>
        </p:nvGrpSpPr>
        <p:grpSpPr>
          <a:xfrm rot="1415781">
            <a:off x="11045341" y="5664942"/>
            <a:ext cx="979340" cy="1040548"/>
            <a:chOff x="10883591" y="5571442"/>
            <a:chExt cx="979340" cy="1040548"/>
          </a:xfrm>
        </p:grpSpPr>
        <p:pic>
          <p:nvPicPr>
            <p:cNvPr id="22" name="Image 21">
              <a:extLst>
                <a:ext uri="{FF2B5EF4-FFF2-40B4-BE49-F238E27FC236}">
                  <a16:creationId xmlns:a16="http://schemas.microsoft.com/office/drawing/2014/main" id="{AB87E249-0055-4B0D-BB29-E5CB34028C32}"/>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23" name="Graphique 22" descr="Point d’interrogation">
              <a:extLst>
                <a:ext uri="{FF2B5EF4-FFF2-40B4-BE49-F238E27FC236}">
                  <a16:creationId xmlns:a16="http://schemas.microsoft.com/office/drawing/2014/main" id="{500606E1-CDFB-4070-BB0B-7259285660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24" name="ZoneTexte 23">
            <a:extLst>
              <a:ext uri="{FF2B5EF4-FFF2-40B4-BE49-F238E27FC236}">
                <a16:creationId xmlns:a16="http://schemas.microsoft.com/office/drawing/2014/main" id="{CDB64372-ED64-46B0-9D62-A296C613C491}"/>
              </a:ext>
            </a:extLst>
          </p:cNvPr>
          <p:cNvSpPr txBox="1"/>
          <p:nvPr/>
        </p:nvSpPr>
        <p:spPr>
          <a:xfrm>
            <a:off x="6339840" y="4997667"/>
            <a:ext cx="4606515" cy="1569660"/>
          </a:xfrm>
          <a:prstGeom prst="rect">
            <a:avLst/>
          </a:prstGeom>
          <a:noFill/>
        </p:spPr>
        <p:txBody>
          <a:bodyPr wrap="square">
            <a:spAutoFit/>
          </a:bodyPr>
          <a:lstStyle/>
          <a:p>
            <a:pPr algn="r"/>
            <a:r>
              <a:rPr lang="fr-FR" sz="2400" dirty="0">
                <a:latin typeface="Ink Free" panose="03080402000500000000" pitchFamily="66" charset="0"/>
              </a:rPr>
              <a:t>Quelles sont les normes et pratiques culturelles locales en matière de prise en charge d'enfants, dans votre contexte ? </a:t>
            </a:r>
            <a:endParaRPr lang="en-US" sz="2400" dirty="0">
              <a:latin typeface="Ink Free" panose="03080402000500000000" pitchFamily="66" charset="0"/>
            </a:endParaRPr>
          </a:p>
        </p:txBody>
      </p:sp>
      <p:pic>
        <p:nvPicPr>
          <p:cNvPr id="6" name="Image 5">
            <a:extLst>
              <a:ext uri="{FF2B5EF4-FFF2-40B4-BE49-F238E27FC236}">
                <a16:creationId xmlns:a16="http://schemas.microsoft.com/office/drawing/2014/main" id="{2AFA8197-1343-4DFF-9319-A80ADEFD19AD}"/>
              </a:ext>
            </a:extLst>
          </p:cNvPr>
          <p:cNvPicPr>
            <a:picLocks noChangeAspect="1"/>
          </p:cNvPicPr>
          <p:nvPr/>
        </p:nvPicPr>
        <p:blipFill>
          <a:blip r:embed="rId8"/>
          <a:stretch>
            <a:fillRect/>
          </a:stretch>
        </p:blipFill>
        <p:spPr>
          <a:xfrm>
            <a:off x="4291920" y="5355581"/>
            <a:ext cx="895822" cy="9251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3"/>
            <a:ext cx="6151482" cy="1814914"/>
          </a:xfrm>
        </p:spPr>
        <p:txBody>
          <a:bodyPr>
            <a:noAutofit/>
          </a:bodyPr>
          <a:lstStyle/>
          <a:p>
            <a:pPr marL="50800" indent="0" algn="ctr">
              <a:buNone/>
            </a:pPr>
            <a:r>
              <a:rPr lang="en-US" sz="2400" dirty="0">
                <a:solidFill>
                  <a:schemeClr val="bg2"/>
                </a:solidFill>
                <a:latin typeface="+mj-lt"/>
              </a:rPr>
              <a:t>“</a:t>
            </a:r>
            <a:r>
              <a:rPr lang="fr-FR" sz="2400" dirty="0">
                <a:solidFill>
                  <a:schemeClr val="bg2"/>
                </a:solidFill>
                <a:latin typeface="+mj-lt"/>
              </a:rPr>
              <a:t>Tous les enfants ne bénéficiant pas d’une protection et d’une prise en charge appropriées bénéficient d’une prise en charge alternative selon leurs droits, leurs besoins spécifiques, leurs souhaits et leur intérêt supérieur, en privilégiant la prise en charge sur une base familiale et selon des modalités stables. »</a:t>
            </a: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41464" y="1586842"/>
            <a:ext cx="5181600" cy="3797254"/>
          </a:xfrm>
        </p:spPr>
        <p:txBody>
          <a:bodyPr>
            <a:noAutofit/>
          </a:bodyPr>
          <a:lstStyle/>
          <a:p>
            <a:r>
              <a:rPr lang="fr-FR" sz="2000" dirty="0"/>
              <a:t>Protection de remplacement sur une base familiale </a:t>
            </a:r>
            <a:r>
              <a:rPr lang="en-GB" sz="2000" dirty="0"/>
              <a:t>-&gt; </a:t>
            </a:r>
            <a:r>
              <a:rPr lang="fr-FR" sz="2000" dirty="0"/>
              <a:t>option privilégiée</a:t>
            </a:r>
          </a:p>
          <a:p>
            <a:r>
              <a:rPr lang="fr-FR" sz="2000" dirty="0"/>
              <a:t>Prise en charge résidentielle </a:t>
            </a:r>
            <a:r>
              <a:rPr lang="en-GB" sz="2000" dirty="0"/>
              <a:t>-&gt; dernier </a:t>
            </a:r>
            <a:r>
              <a:rPr lang="en-GB" sz="2000" dirty="0" err="1"/>
              <a:t>recours</a:t>
            </a:r>
            <a:endParaRPr lang="en-GB" sz="2000" dirty="0"/>
          </a:p>
          <a:p>
            <a:pPr marL="50800" indent="0">
              <a:buNone/>
            </a:pPr>
            <a:endParaRPr lang="en-GB" sz="2000" dirty="0"/>
          </a:p>
          <a:p>
            <a:r>
              <a:rPr lang="en-GB" sz="2000" dirty="0" err="1"/>
              <a:t>Facteurs</a:t>
            </a:r>
            <a:r>
              <a:rPr lang="en-GB" sz="2000" dirty="0"/>
              <a:t> de </a:t>
            </a:r>
            <a:r>
              <a:rPr lang="en-GB" sz="2000" dirty="0" err="1"/>
              <a:t>décision</a:t>
            </a:r>
            <a:endParaRPr lang="en-GB" sz="2000" dirty="0"/>
          </a:p>
          <a:p>
            <a:r>
              <a:rPr lang="fr-FR" sz="2000" dirty="0"/>
              <a:t>Visites de suivi </a:t>
            </a:r>
          </a:p>
          <a:p>
            <a:r>
              <a:rPr lang="fr-FR" sz="2000" dirty="0"/>
              <a:t>Soutien aux familles</a:t>
            </a:r>
          </a:p>
          <a:p>
            <a:r>
              <a:rPr lang="fr-FR" sz="2000" dirty="0"/>
              <a:t>Réunification ou solution de protection </a:t>
            </a:r>
            <a:r>
              <a:rPr lang="es-ES" sz="2000" dirty="0"/>
              <a:t>de </a:t>
            </a:r>
            <a:r>
              <a:rPr lang="es-ES" sz="2000" dirty="0" err="1"/>
              <a:t>remplacement</a:t>
            </a:r>
            <a:r>
              <a:rPr lang="es-ES" sz="2000" dirty="0"/>
              <a:t> permanente</a:t>
            </a:r>
            <a:endParaRPr lang="en-GB" sz="2000" dirty="0"/>
          </a:p>
        </p:txBody>
      </p:sp>
      <p:grpSp>
        <p:nvGrpSpPr>
          <p:cNvPr id="9" name="Groupe 8">
            <a:extLst>
              <a:ext uri="{FF2B5EF4-FFF2-40B4-BE49-F238E27FC236}">
                <a16:creationId xmlns:a16="http://schemas.microsoft.com/office/drawing/2014/main" id="{56C8763D-4222-44F4-9B3B-1DA24E3F2AA8}"/>
              </a:ext>
            </a:extLst>
          </p:cNvPr>
          <p:cNvGrpSpPr/>
          <p:nvPr/>
        </p:nvGrpSpPr>
        <p:grpSpPr>
          <a:xfrm rot="1415781">
            <a:off x="11045341" y="5536606"/>
            <a:ext cx="979340" cy="1040548"/>
            <a:chOff x="10883591" y="5571442"/>
            <a:chExt cx="979340" cy="1040548"/>
          </a:xfrm>
        </p:grpSpPr>
        <p:pic>
          <p:nvPicPr>
            <p:cNvPr id="10" name="Image 9">
              <a:extLst>
                <a:ext uri="{FF2B5EF4-FFF2-40B4-BE49-F238E27FC236}">
                  <a16:creationId xmlns:a16="http://schemas.microsoft.com/office/drawing/2014/main" id="{564DECF1-B46A-4A18-AB10-1C209C89CF77}"/>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2" name="Graphique 11" descr="Point d’interrogation">
              <a:extLst>
                <a:ext uri="{FF2B5EF4-FFF2-40B4-BE49-F238E27FC236}">
                  <a16:creationId xmlns:a16="http://schemas.microsoft.com/office/drawing/2014/main" id="{F00347E5-264C-4E85-8FFC-0F05153A9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3" name="Image 2">
            <a:extLst>
              <a:ext uri="{FF2B5EF4-FFF2-40B4-BE49-F238E27FC236}">
                <a16:creationId xmlns:a16="http://schemas.microsoft.com/office/drawing/2014/main" id="{4D9B8FE1-D5AB-42E3-A63D-3F8FC653E633}"/>
              </a:ext>
            </a:extLst>
          </p:cNvPr>
          <p:cNvPicPr>
            <a:picLocks noChangeAspect="1"/>
          </p:cNvPicPr>
          <p:nvPr/>
        </p:nvPicPr>
        <p:blipFill>
          <a:blip r:embed="rId6"/>
          <a:stretch>
            <a:fillRect/>
          </a:stretch>
        </p:blipFill>
        <p:spPr>
          <a:xfrm>
            <a:off x="2034604" y="417613"/>
            <a:ext cx="2512156" cy="743473"/>
          </a:xfrm>
          <a:prstGeom prst="rect">
            <a:avLst/>
          </a:prstGeom>
        </p:spPr>
      </p:pic>
      <p:sp>
        <p:nvSpPr>
          <p:cNvPr id="14" name="ZoneTexte 13">
            <a:extLst>
              <a:ext uri="{FF2B5EF4-FFF2-40B4-BE49-F238E27FC236}">
                <a16:creationId xmlns:a16="http://schemas.microsoft.com/office/drawing/2014/main" id="{D1E0CDB0-3BE6-4072-9375-10EEF70FD135}"/>
              </a:ext>
            </a:extLst>
          </p:cNvPr>
          <p:cNvSpPr txBox="1"/>
          <p:nvPr/>
        </p:nvSpPr>
        <p:spPr>
          <a:xfrm>
            <a:off x="6641464" y="5658351"/>
            <a:ext cx="4322432" cy="1200329"/>
          </a:xfrm>
          <a:prstGeom prst="rect">
            <a:avLst/>
          </a:prstGeom>
          <a:noFill/>
        </p:spPr>
        <p:txBody>
          <a:bodyPr wrap="square">
            <a:spAutoFit/>
          </a:bodyPr>
          <a:lstStyle/>
          <a:p>
            <a:pPr algn="r"/>
            <a:r>
              <a:rPr lang="fr-FR" sz="2400" dirty="0">
                <a:latin typeface="Ink Free" panose="03080402000500000000" pitchFamily="66" charset="0"/>
              </a:rPr>
              <a:t>Quels sont les différents types de prises en charge alternatives ? </a:t>
            </a:r>
            <a:endParaRPr lang="en-US" sz="2400" dirty="0">
              <a:latin typeface="Ink Free" panose="03080402000500000000" pitchFamily="66" charset="0"/>
            </a:endParaRPr>
          </a:p>
        </p:txBody>
      </p:sp>
      <p:pic>
        <p:nvPicPr>
          <p:cNvPr id="13" name="Image 12">
            <a:extLst>
              <a:ext uri="{FF2B5EF4-FFF2-40B4-BE49-F238E27FC236}">
                <a16:creationId xmlns:a16="http://schemas.microsoft.com/office/drawing/2014/main" id="{C57E790B-A863-4405-B7ED-FF01FF1A1D97}"/>
              </a:ext>
            </a:extLst>
          </p:cNvPr>
          <p:cNvPicPr>
            <a:picLocks noChangeAspect="1"/>
          </p:cNvPicPr>
          <p:nvPr/>
        </p:nvPicPr>
        <p:blipFill>
          <a:blip r:embed="rId7"/>
          <a:stretch>
            <a:fillRect/>
          </a:stretch>
        </p:blipFill>
        <p:spPr>
          <a:xfrm>
            <a:off x="5550537" y="5829538"/>
            <a:ext cx="853367" cy="900126"/>
          </a:xfrm>
          <a:prstGeom prst="rect">
            <a:avLst/>
          </a:prstGeom>
        </p:spPr>
      </p:pic>
      <p:pic>
        <p:nvPicPr>
          <p:cNvPr id="15" name="Image 14">
            <a:extLst>
              <a:ext uri="{FF2B5EF4-FFF2-40B4-BE49-F238E27FC236}">
                <a16:creationId xmlns:a16="http://schemas.microsoft.com/office/drawing/2014/main" id="{60F4A592-2B07-4A34-9F60-B1C912BF282B}"/>
              </a:ext>
            </a:extLst>
          </p:cNvPr>
          <p:cNvPicPr>
            <a:picLocks noChangeAspect="1"/>
          </p:cNvPicPr>
          <p:nvPr/>
        </p:nvPicPr>
        <p:blipFill>
          <a:blip r:embed="rId8"/>
          <a:stretch>
            <a:fillRect/>
          </a:stretch>
        </p:blipFill>
        <p:spPr>
          <a:xfrm>
            <a:off x="2564989" y="4658793"/>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108DB-2AB5-4E2F-A279-1F71C02D3CE9}"/>
              </a:ext>
            </a:extLst>
          </p:cNvPr>
          <p:cNvSpPr>
            <a:spLocks noGrp="1"/>
          </p:cNvSpPr>
          <p:nvPr>
            <p:ph type="title"/>
          </p:nvPr>
        </p:nvSpPr>
        <p:spPr/>
        <p:txBody>
          <a:bodyPr>
            <a:normAutofit/>
          </a:bodyPr>
          <a:lstStyle/>
          <a:p>
            <a:r>
              <a:rPr lang="fr-FR" dirty="0"/>
              <a:t>Pourquoi la PEC en résidence est-elle nocive pour les enfants? </a:t>
            </a:r>
          </a:p>
        </p:txBody>
      </p:sp>
      <p:sp>
        <p:nvSpPr>
          <p:cNvPr id="3" name="Espace réservé du contenu 2">
            <a:extLst>
              <a:ext uri="{FF2B5EF4-FFF2-40B4-BE49-F238E27FC236}">
                <a16:creationId xmlns:a16="http://schemas.microsoft.com/office/drawing/2014/main" id="{C02F8B6D-5EE7-457A-8F9C-C886F55646A3}"/>
              </a:ext>
            </a:extLst>
          </p:cNvPr>
          <p:cNvSpPr>
            <a:spLocks noGrp="1"/>
          </p:cNvSpPr>
          <p:nvPr>
            <p:ph sz="half" idx="1"/>
          </p:nvPr>
        </p:nvSpPr>
        <p:spPr/>
        <p:txBody>
          <a:bodyPr/>
          <a:lstStyle/>
          <a:p>
            <a:r>
              <a:rPr lang="fr-FR" dirty="0"/>
              <a:t>Développement physique, mental et émotionnel d'un enfant</a:t>
            </a:r>
          </a:p>
          <a:p>
            <a:r>
              <a:rPr lang="fr-FR" dirty="0"/>
              <a:t>Projet d'intervention précoce de Bucarest (BEIP)</a:t>
            </a:r>
            <a:endParaRPr lang="fr-FR" dirty="0">
              <a:solidFill>
                <a:srgbClr val="44546A"/>
              </a:solidFill>
              <a:latin typeface="Helvetica Neue" panose="020B0604020202020204" charset="0"/>
            </a:endParaRPr>
          </a:p>
        </p:txBody>
      </p:sp>
      <p:pic>
        <p:nvPicPr>
          <p:cNvPr id="5" name="Content Placeholder 5">
            <a:extLst>
              <a:ext uri="{FF2B5EF4-FFF2-40B4-BE49-F238E27FC236}">
                <a16:creationId xmlns:a16="http://schemas.microsoft.com/office/drawing/2014/main" id="{51AE4DE3-A23E-4F81-ABE8-354A6B97FB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4432" y="2330990"/>
            <a:ext cx="4517136" cy="3340608"/>
          </a:xfrm>
          <a:prstGeom prst="rect">
            <a:avLst/>
          </a:prstGeom>
        </p:spPr>
      </p:pic>
      <p:pic>
        <p:nvPicPr>
          <p:cNvPr id="6" name="Picture 4">
            <a:extLst>
              <a:ext uri="{FF2B5EF4-FFF2-40B4-BE49-F238E27FC236}">
                <a16:creationId xmlns:a16="http://schemas.microsoft.com/office/drawing/2014/main" id="{E275AC57-E86C-46AA-B60B-716271F8B9A2}"/>
              </a:ext>
            </a:extLst>
          </p:cNvPr>
          <p:cNvPicPr>
            <a:picLocks noChangeAspect="1"/>
          </p:cNvPicPr>
          <p:nvPr/>
        </p:nvPicPr>
        <p:blipFill>
          <a:blip r:embed="rId4"/>
          <a:stretch>
            <a:fillRect/>
          </a:stretch>
        </p:blipFill>
        <p:spPr>
          <a:xfrm>
            <a:off x="2992581" y="4035315"/>
            <a:ext cx="2100389" cy="1636283"/>
          </a:xfrm>
          <a:prstGeom prst="rect">
            <a:avLst/>
          </a:prstGeom>
        </p:spPr>
      </p:pic>
      <p:grpSp>
        <p:nvGrpSpPr>
          <p:cNvPr id="7" name="Groupe 6">
            <a:extLst>
              <a:ext uri="{FF2B5EF4-FFF2-40B4-BE49-F238E27FC236}">
                <a16:creationId xmlns:a16="http://schemas.microsoft.com/office/drawing/2014/main" id="{63515744-55F0-4E63-BAB2-36ADD908EBD2}"/>
              </a:ext>
            </a:extLst>
          </p:cNvPr>
          <p:cNvGrpSpPr/>
          <p:nvPr/>
        </p:nvGrpSpPr>
        <p:grpSpPr>
          <a:xfrm rot="19077554">
            <a:off x="598557" y="5656689"/>
            <a:ext cx="979340" cy="1040548"/>
            <a:chOff x="10883591" y="5571442"/>
            <a:chExt cx="979340" cy="1040548"/>
          </a:xfrm>
        </p:grpSpPr>
        <p:pic>
          <p:nvPicPr>
            <p:cNvPr id="8" name="Image 7">
              <a:extLst>
                <a:ext uri="{FF2B5EF4-FFF2-40B4-BE49-F238E27FC236}">
                  <a16:creationId xmlns:a16="http://schemas.microsoft.com/office/drawing/2014/main" id="{3751C0B4-47CE-4C15-BC69-622A57058058}"/>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39E99A21-F710-4C9A-AB2C-488B8B844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10" name="ZoneTexte 9">
            <a:extLst>
              <a:ext uri="{FF2B5EF4-FFF2-40B4-BE49-F238E27FC236}">
                <a16:creationId xmlns:a16="http://schemas.microsoft.com/office/drawing/2014/main" id="{61C485B4-0E72-42B3-93E7-6209970CA822}"/>
              </a:ext>
            </a:extLst>
          </p:cNvPr>
          <p:cNvSpPr txBox="1"/>
          <p:nvPr/>
        </p:nvSpPr>
        <p:spPr>
          <a:xfrm>
            <a:off x="1609524" y="5959214"/>
            <a:ext cx="5181599" cy="830997"/>
          </a:xfrm>
          <a:prstGeom prst="rect">
            <a:avLst/>
          </a:prstGeom>
          <a:noFill/>
        </p:spPr>
        <p:txBody>
          <a:bodyPr wrap="square">
            <a:spAutoFit/>
          </a:bodyPr>
          <a:lstStyle/>
          <a:p>
            <a:r>
              <a:rPr lang="fr-FR" sz="2400" dirty="0">
                <a:latin typeface="Ink Free" panose="03080402000500000000" pitchFamily="66" charset="0"/>
              </a:rPr>
              <a:t>Comment s'assurer que les soins en établissement restent temporaires ? </a:t>
            </a:r>
            <a:endParaRPr lang="en-US" sz="2400" dirty="0">
              <a:latin typeface="Ink Free" panose="03080402000500000000" pitchFamily="66" charset="0"/>
            </a:endParaRPr>
          </a:p>
        </p:txBody>
      </p:sp>
    </p:spTree>
    <p:extLst>
      <p:ext uri="{BB962C8B-B14F-4D97-AF65-F5344CB8AC3E}">
        <p14:creationId xmlns:p14="http://schemas.microsoft.com/office/powerpoint/2010/main" val="10924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7FFC2426-0E98-B71C-DF6D-A8A84D74D3B6}"/>
              </a:ext>
            </a:extLst>
          </p:cNvPr>
          <p:cNvPicPr preferRelativeResize="0"/>
          <p:nvPr/>
        </p:nvPicPr>
        <p:blipFill>
          <a:blip r:embed="rId6">
            <a:alphaModFix/>
          </a:blip>
          <a:stretch>
            <a:fillRect/>
          </a:stretch>
        </p:blipFill>
        <p:spPr>
          <a:xfrm>
            <a:off x="9296325" y="2817116"/>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3408</Words>
  <Application>Microsoft Office PowerPoint</Application>
  <PresentationFormat>Widescreen</PresentationFormat>
  <Paragraphs>190</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Helvetica Neue</vt:lpstr>
      <vt:lpstr>Arial</vt:lpstr>
      <vt:lpstr>HelveticaNeue-Light-Identity-H</vt:lpstr>
      <vt:lpstr>Symbol</vt:lpstr>
      <vt:lpstr>CMSY9</vt:lpstr>
      <vt:lpstr>Calibri</vt:lpstr>
      <vt:lpstr>Ink Free</vt:lpstr>
      <vt:lpstr>Wingdings</vt:lpstr>
      <vt:lpstr>HelveticaNeue-Roman-Identity-H</vt:lpstr>
      <vt:lpstr>Times New Roman</vt:lpstr>
      <vt:lpstr>Office Theme</vt:lpstr>
      <vt:lpstr>Standards Minimums pour la Protection de l’Enfance dans l’Action Humanitaire. - SMPE -</vt:lpstr>
      <vt:lpstr>But des Standards </vt:lpstr>
      <vt:lpstr>PowerPoint Presentation</vt:lpstr>
      <vt:lpstr>Intro générale au Standard 19</vt:lpstr>
      <vt:lpstr>PowerPoint Presentation</vt:lpstr>
      <vt:lpstr>Pourquoi la PEC en résidence est-elle nocive pour les enfants?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182</cp:revision>
  <dcterms:created xsi:type="dcterms:W3CDTF">2017-12-20T18:51:03Z</dcterms:created>
  <dcterms:modified xsi:type="dcterms:W3CDTF">2022-12-06T05:45:14Z</dcterms:modified>
</cp:coreProperties>
</file>