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96" r:id="rId5"/>
    <p:sldId id="260" r:id="rId6"/>
    <p:sldId id="261"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q8kLPCUbPXJ/O1q91zVWEItW1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p:restoredTop sz="90612" autoAdjust="0"/>
  </p:normalViewPr>
  <p:slideViewPr>
    <p:cSldViewPr snapToGrid="0">
      <p:cViewPr varScale="1">
        <p:scale>
          <a:sx n="111" d="100"/>
          <a:sy n="111" d="100"/>
        </p:scale>
        <p:origin x="832"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 Target="slides/slide4.xml"/><Relationship Id="rId23" Type="http://customschemas.google.com/relationships/presentationmetadata" Target="meta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21</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21: </a:t>
            </a:r>
            <a:r>
              <a:rPr lang="ar-LB" sz="1800" dirty="0">
                <a:effectLst/>
                <a:latin typeface="Calibri" panose="020F0502020204030204" pitchFamily="34" charset="0"/>
                <a:ea typeface="Calibri" panose="020F0502020204030204" pitchFamily="34" charset="0"/>
                <a:cs typeface="Arial" panose="020B0604020202020204" pitchFamily="34" charset="0"/>
              </a:rPr>
              <a:t>الأمن الغذائي وحماية الطفل</a:t>
            </a:r>
            <a:endParaRPr lang="ar-LB"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351c3ce7f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351c3ce7f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r" rtl="1">
              <a:lnSpc>
                <a:spcPct val="100000"/>
              </a:lnSpc>
              <a:spcBef>
                <a:spcPts val="0"/>
              </a:spcBef>
              <a:spcAft>
                <a:spcPts val="0"/>
              </a:spcAft>
              <a:buClr>
                <a:schemeClr val="dk1"/>
              </a:buClr>
              <a:buSzPts val="1200"/>
              <a:buFont typeface="Arial"/>
              <a:buChar char="•"/>
            </a:pPr>
            <a:r>
              <a:rPr lang="ar-LB" dirty="0"/>
              <a:t>تتضمن المعايير الدنيا لحماية الطفل قسمًا كاملاً مكرسًا للموظفين في مجال حماية الطفل الذين يعملون مع ويتعلمون من الجهات الفاعلة الأخرى في المجال الإنساني، من أجل تحسين نتائج الحماية والرفاه للأطفال.</a:t>
            </a:r>
          </a:p>
          <a:p>
            <a:pPr marL="0" marR="0" lvl="0" indent="0" algn="r" rtl="1">
              <a:lnSpc>
                <a:spcPct val="100000"/>
              </a:lnSpc>
              <a:spcBef>
                <a:spcPts val="0"/>
              </a:spcBef>
              <a:spcAft>
                <a:spcPts val="0"/>
              </a:spcAft>
              <a:buClr>
                <a:schemeClr val="dk1"/>
              </a:buClr>
              <a:buSzPts val="1200"/>
              <a:buFont typeface="Arial"/>
              <a:buNone/>
            </a:pP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t>أنقروا: </a:t>
            </a: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SA" sz="1800" dirty="0">
                <a:effectLst/>
                <a:ea typeface="Calibri" panose="020F0502020204030204" pitchFamily="34" charset="0"/>
                <a:cs typeface="Simplified Arabic" panose="02020603050405020304" pitchFamily="18" charset="-78"/>
              </a:rPr>
              <a:t>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a:t>
            </a:r>
            <a:r>
              <a:rPr lang="ar-LB" sz="1800" dirty="0">
                <a:effectLst/>
                <a:ea typeface="Calibri" panose="020F0502020204030204" pitchFamily="34" charset="0"/>
                <a:cs typeface="Simplified Arabic" panose="02020603050405020304" pitchFamily="18" charset="-78"/>
              </a:rPr>
              <a:t>يمكن أن يكون</a:t>
            </a:r>
            <a:r>
              <a:rPr lang="ar-SA" sz="1800" dirty="0">
                <a:effectLst/>
                <a:ea typeface="Calibri" panose="020F0502020204030204" pitchFamily="34" charset="0"/>
                <a:cs typeface="Simplified Arabic" panose="02020603050405020304" pitchFamily="18" charset="-78"/>
              </a:rPr>
              <a:t> وضع البرامج متعددة القطاعات </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الذي </a:t>
            </a:r>
            <a:r>
              <a:rPr lang="ar-LB" sz="1800" dirty="0">
                <a:effectLst/>
                <a:ea typeface="Calibri" panose="020F0502020204030204" pitchFamily="34" charset="0"/>
                <a:cs typeface="Simplified Arabic" panose="02020603050405020304" pitchFamily="18" charset="-78"/>
              </a:rPr>
              <a:t>يتضمن ويعالج </a:t>
            </a:r>
            <a:r>
              <a:rPr lang="ar-SA" sz="1800" dirty="0">
                <a:effectLst/>
                <a:ea typeface="Calibri" panose="020F0502020204030204" pitchFamily="34" charset="0"/>
                <a:cs typeface="Simplified Arabic" panose="02020603050405020304" pitchFamily="18" charset="-78"/>
              </a:rPr>
              <a:t>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طريقة فعالة </a:t>
            </a:r>
            <a:r>
              <a:rPr lang="ar-SA" sz="1800" dirty="0">
                <a:effectLst/>
                <a:ea typeface="Calibri" panose="020F0502020204030204" pitchFamily="34" charset="0"/>
                <a:cs typeface="Simplified Arabic" panose="02020603050405020304" pitchFamily="18" charset="-78"/>
              </a:rPr>
              <a:t>في </a:t>
            </a:r>
            <a:r>
              <a:rPr lang="ar-LB" sz="1800" dirty="0">
                <a:effectLst/>
                <a:ea typeface="Calibri" panose="020F0502020204030204" pitchFamily="34" charset="0"/>
                <a:cs typeface="Simplified Arabic" panose="02020603050405020304" pitchFamily="18" charset="-78"/>
              </a:rPr>
              <a:t>تحقيق نتائج فعلية و</a:t>
            </a:r>
            <a:r>
              <a:rPr lang="ar-SA" sz="1800" dirty="0">
                <a:effectLst/>
                <a:ea typeface="Calibri" panose="020F0502020204030204" pitchFamily="34" charset="0"/>
                <a:cs typeface="Simplified Arabic" panose="02020603050405020304" pitchFamily="18" charset="-78"/>
              </a:rPr>
              <a:t>ذات </a:t>
            </a:r>
            <a:r>
              <a:rPr lang="ar-LB" sz="1800" dirty="0">
                <a:effectLst/>
                <a:ea typeface="Calibri" panose="020F0502020204030204" pitchFamily="34" charset="0"/>
                <a:cs typeface="Simplified Arabic" panose="02020603050405020304" pitchFamily="18" charset="-78"/>
              </a:rPr>
              <a:t>جودة</a:t>
            </a:r>
            <a:r>
              <a:rPr lang="ar-SA" sz="1800" dirty="0">
                <a:effectLst/>
                <a:ea typeface="Calibri" panose="020F0502020204030204" pitchFamily="34" charset="0"/>
                <a:cs typeface="Simplified Arabic" panose="02020603050405020304" pitchFamily="18" charset="-78"/>
              </a:rPr>
              <a:t> أفضل</a:t>
            </a:r>
            <a:r>
              <a:rPr lang="ar-LB" sz="1800" dirty="0">
                <a:effectLst/>
                <a:ea typeface="Calibri" panose="020F0502020204030204" pitchFamily="34" charset="0"/>
                <a:cs typeface="Simplified Arabic" panose="02020603050405020304" pitchFamily="18" charset="-78"/>
              </a:rPr>
              <a:t> في القطاعَين المعنيَين/جميع القطاعات.</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Arial" panose="020B0604020202020204" pitchFamily="34" charset="0"/>
              <a:buNone/>
            </a:pPr>
            <a:endParaRPr lang="ar-LB" sz="1800" dirty="0">
              <a:effectLst/>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"العمل معًا" هو إطار مشترك بين القطاعات لتعزيز حماية الأطفال ورفاههم باستخدام المعايير الإنسانية. وقد أنشئ من خلال عملية واسعة النطاق وتشاورية، ويتم تحديثه كل 6 أشهر. حاليًا، القطاعات ذات الأولوية هي التالية: الصحة، والتعليم، والأمن الغذائي، وتنسيق المخيمات وإدارة المخيمات.</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cs typeface="Simplified Arabic" panose="02020603050405020304" pitchFamily="18" charset="-78"/>
              </a:rPr>
              <a:t>أنقروا: اطلعوا على الموقع المصغر للمبادرة العالمية للعمل في جميع القطاعات وملفات الموارد الخاصة بكل قطاع.    </a:t>
            </a:r>
            <a:endParaRPr dirty="0"/>
          </a:p>
        </p:txBody>
      </p:sp>
      <p:sp>
        <p:nvSpPr>
          <p:cNvPr id="206" name="Google Shape;206;g1351c3ce7f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4 من المعايير المتعلقة بالعمل في جميع القطاعات.</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تعكس النهج متعددة القطاعات طبيعة احتياجات الأطفال المتشابكة وتشدد على المسؤولية الجماعية لكافة الجهات الفاعلة في المجال الإنساني في حماية الأطفال وعائلاتهم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ترتبط مخاطر حماية الطفل ارتباطًا وثيقًا بعمل القطاعات الأخرى بسبب احتياجات الأطفال التي تندرج ضمن جميع القطاعات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تتمثل طريقة من الطرق الفعالة لتحقيق أثر فعلي وعالي الجودة، في </a:t>
            </a:r>
            <a:r>
              <a:rPr lang="ar-SA" sz="1800" dirty="0">
                <a:effectLst/>
                <a:ea typeface="Calibri" panose="020F0502020204030204" pitchFamily="34" charset="0"/>
                <a:cs typeface="Simplified Arabic" panose="02020603050405020304" pitchFamily="18" charset="-78"/>
              </a:rPr>
              <a:t>وضع البرامج متعددة القطاعات الذي يقوم بتضمين ومعالجة اعتبارات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المخاطر، وقابلية التعرض للأذى، ومراحل النمو، إلخ، الخاصة بالأطفال</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a:t>
            </a:r>
          </a:p>
          <a:p>
            <a:pPr marL="171450" marR="0" lvl="0" indent="-95250" algn="r" rtl="1">
              <a:lnSpc>
                <a:spcPct val="100000"/>
              </a:lnSpc>
              <a:spcBef>
                <a:spcPts val="0"/>
              </a:spcBef>
              <a:spcAft>
                <a:spcPts val="0"/>
              </a:spcAft>
              <a:buClr>
                <a:schemeClr val="dk1"/>
              </a:buClr>
              <a:buSzPts val="1200"/>
              <a:buFont typeface="Arial"/>
              <a:buNone/>
            </a:pPr>
            <a:endParaRPr lang="ar-LB" dirty="0"/>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يزيد انعدام الأمن الغذائي من مخاطر حماية الطفل واحتمالية اختيار استراتيجيات التأقلم السلبية، مثل الإهمال، وزواج الأطفال، وعمالة الأطفال</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2476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يحدد هذا المعيار نهجا منتظمًا ومتكاملًا بين قطاعَي الأمن الغذائي وحماية الطفل، يقوم على التنسيق والتكامل</a:t>
            </a:r>
            <a:r>
              <a:rPr lang="ar-SY" sz="1800" dirty="0">
                <a:effectLst/>
                <a:ea typeface="Calibri" panose="020F0502020204030204" pitchFamily="34" charset="0"/>
                <a:cs typeface="Simplified Arabic" panose="02020603050405020304" pitchFamily="18" charset="-78"/>
              </a:rPr>
              <a:t>.</a:t>
            </a:r>
            <a:endParaRPr dirty="0"/>
          </a:p>
          <a:p>
            <a:pPr marL="0" lvl="0" indent="0" algn="l" rtl="0">
              <a:lnSpc>
                <a:spcPct val="100000"/>
              </a:lnSpc>
              <a:spcBef>
                <a:spcPts val="0"/>
              </a:spcBef>
              <a:spcAft>
                <a:spcPts val="0"/>
              </a:spcAft>
              <a:buSzPts val="1400"/>
              <a:buFont typeface="Arial"/>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b="1" dirty="0">
                <a:latin typeface="Arial"/>
                <a:ea typeface="Arial"/>
                <a:cs typeface="Arial"/>
                <a:sym typeface="Arial"/>
              </a:rPr>
              <a:t>إطلاق المناقشة: </a:t>
            </a:r>
            <a:r>
              <a:rPr lang="ar-LB" sz="1200" b="0" i="0" u="none" strike="noStrike" cap="none" dirty="0">
                <a:solidFill>
                  <a:srgbClr val="000000"/>
                </a:solidFill>
                <a:latin typeface="Arial"/>
                <a:ea typeface="Arial"/>
                <a:cs typeface="Arial"/>
                <a:sym typeface="Arial"/>
              </a:rPr>
              <a:t>هل يمكنكم أن تسموا الركائز الأربع للأمن الغذائي؟</a:t>
            </a:r>
          </a:p>
          <a:p>
            <a:pPr marL="0" marR="0" lvl="0" indent="0" algn="r" rtl="1">
              <a:lnSpc>
                <a:spcPct val="100000"/>
              </a:lnSpc>
              <a:spcBef>
                <a:spcPts val="0"/>
              </a:spcBef>
              <a:spcAft>
                <a:spcPts val="0"/>
              </a:spcAft>
              <a:buClr>
                <a:srgbClr val="000000"/>
              </a:buClr>
              <a:buSzPts val="1400"/>
              <a:buFont typeface="Arial"/>
              <a:buNone/>
            </a:pPr>
            <a:r>
              <a:rPr lang="ar-LB" dirty="0">
                <a:latin typeface="Arial" panose="020B0604020202020204" pitchFamily="34" charset="0"/>
                <a:ea typeface="Arial"/>
                <a:cs typeface="Arial" panose="020B0604020202020204" pitchFamily="34" charset="0"/>
                <a:sym typeface="Arial"/>
              </a:rPr>
              <a:t>← الوفرة، وإمكانية الوصول، والاستقرار، والاستخدام.</a:t>
            </a:r>
          </a:p>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يمكن دمج حماية الطفل في كل ركيزة من ركائز الأمن الغذائي الأربعة</a:t>
            </a:r>
            <a:r>
              <a:rPr lang="ar-SY" sz="1800" dirty="0">
                <a:effectLst/>
                <a:ea typeface="Calibri" panose="020F0502020204030204" pitchFamily="34" charset="0"/>
                <a:cs typeface="Simplified Arabic" panose="02020603050405020304" pitchFamily="18" charset="-78"/>
              </a:rPr>
              <a:t> - </a:t>
            </a:r>
            <a:r>
              <a:rPr lang="ar-SA" sz="1800" dirty="0">
                <a:effectLst/>
                <a:ea typeface="Calibri" panose="020F0502020204030204" pitchFamily="34" charset="0"/>
                <a:cs typeface="Simplified Arabic" panose="02020603050405020304" pitchFamily="18" charset="-78"/>
              </a:rPr>
              <a:t>الوفرة، وإمكانية الوصول، والاستقرار، والاستخدام، من أجل دعم رفاه الأطفال وحمايتهم</a:t>
            </a:r>
            <a:r>
              <a:rPr lang="ar-SY" sz="1800" dirty="0">
                <a:effectLst/>
                <a:ea typeface="Calibri" panose="020F0502020204030204" pitchFamily="34" charset="0"/>
                <a:cs typeface="Simplified Arabic" panose="02020603050405020304" pitchFamily="18" charset="-78"/>
              </a:rPr>
              <a:t>.</a:t>
            </a:r>
            <a:endParaRPr lang="ar-LB" dirty="0">
              <a:latin typeface="Arial" panose="020B0604020202020204" pitchFamily="34" charset="0"/>
              <a:ea typeface="Arial"/>
              <a:cs typeface="Arial" panose="020B0604020202020204" pitchFamily="34" charset="0"/>
              <a:sym typeface="Arial"/>
            </a:endParaRPr>
          </a:p>
          <a:p>
            <a:pPr marL="0" marR="0" lvl="0" indent="0" algn="r" rtl="1">
              <a:lnSpc>
                <a:spcPct val="100000"/>
              </a:lnSpc>
              <a:spcBef>
                <a:spcPts val="0"/>
              </a:spcBef>
              <a:spcAft>
                <a:spcPts val="0"/>
              </a:spcAft>
              <a:buClr>
                <a:srgbClr val="000000"/>
              </a:buClr>
              <a:buSzPts val="1400"/>
              <a:buFont typeface="Arial"/>
              <a:buNone/>
            </a:pPr>
            <a:endParaRPr lang="ar-LB" b="1" dirty="0">
              <a:latin typeface="Arial" panose="020B0604020202020204" pitchFamily="34" charset="0"/>
              <a:ea typeface="Arial"/>
              <a:cs typeface="Arial" panose="020B0604020202020204" pitchFamily="34" charset="0"/>
              <a:sym typeface="Arial"/>
            </a:endParaRPr>
          </a:p>
          <a:p>
            <a:pPr marL="171450" marR="0" lvl="0" indent="-171450" algn="r" rtl="1">
              <a:lnSpc>
                <a:spcPct val="100000"/>
              </a:lnSpc>
              <a:spcBef>
                <a:spcPts val="0"/>
              </a:spcBef>
              <a:spcAft>
                <a:spcPts val="0"/>
              </a:spcAft>
              <a:buClr>
                <a:srgbClr val="000000"/>
              </a:buClr>
              <a:buSzPts val="1400"/>
              <a:buFont typeface="Arial" panose="020B0604020202020204" pitchFamily="34" charset="0"/>
              <a:buChar char="•"/>
            </a:pPr>
            <a:r>
              <a:rPr lang="ar-LB" b="0" dirty="0">
                <a:latin typeface="Arial" panose="020B0604020202020204" pitchFamily="34" charset="0"/>
                <a:ea typeface="Arial"/>
                <a:cs typeface="Arial" panose="020B0604020202020204" pitchFamily="34" charset="0"/>
                <a:sym typeface="Arial"/>
              </a:rPr>
              <a:t>الرمز: يرتبط هذا المعيار كثيرًا بـ</a:t>
            </a:r>
            <a:r>
              <a:rPr lang="ar-LB" b="1" dirty="0">
                <a:latin typeface="Arial" panose="020B0604020202020204" pitchFamily="34" charset="0"/>
                <a:ea typeface="Arial"/>
                <a:cs typeface="Arial" panose="020B0604020202020204" pitchFamily="34" charset="0"/>
                <a:sym typeface="Arial"/>
              </a:rPr>
              <a:t>الصون</a:t>
            </a:r>
            <a:r>
              <a:rPr lang="ar-LB" b="0" dirty="0">
                <a:latin typeface="Arial" panose="020B0604020202020204" pitchFamily="34" charset="0"/>
                <a:ea typeface="Arial"/>
                <a:cs typeface="Arial" panose="020B0604020202020204" pitchFamily="34" charset="0"/>
                <a:sym typeface="Arial"/>
              </a:rPr>
              <a:t>: مبادئ الصون في جميع أشكال المساعدات؛ والتدريب على إجراءات الصون، وقواعد السلوك، وسياسات الحماية من الاستغلال والإساءة الجنسيَين؛ </a:t>
            </a:r>
            <a:r>
              <a:rPr lang="ar-SA" sz="1800" dirty="0">
                <a:solidFill>
                  <a:srgbClr val="000000"/>
                </a:solidFill>
                <a:effectLst/>
                <a:ea typeface="Calibri" panose="020F0502020204030204" pitchFamily="34" charset="0"/>
                <a:cs typeface="Simplified Arabic" panose="02020603050405020304" pitchFamily="18" charset="-78"/>
              </a:rPr>
              <a:t>آليات التغذية الراجعة والإبلاغ المشتركة، والصديقة للطفل، والميسَّرة، والسرية، الخاصة بشواغل حماية الطفل، كجزء من المساءلة أمام السكان المتضرّرين</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AAP</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0" i="0" dirty="0">
                <a:latin typeface="Arial"/>
                <a:ea typeface="Arial"/>
                <a:cs typeface="Arial"/>
                <a:sym typeface="Arial"/>
              </a:rPr>
              <a:t>الصون</a:t>
            </a:r>
            <a:r>
              <a:rPr lang="ar-LB" sz="1200" i="0" dirty="0">
                <a:latin typeface="Arial"/>
                <a:ea typeface="Arial"/>
                <a:cs typeface="Arial"/>
                <a:sym typeface="Arial"/>
              </a:rPr>
              <a:t>]</a:t>
            </a:r>
            <a:endParaRPr lang="ar-LB" b="1" dirty="0">
              <a:latin typeface="Arial"/>
              <a:ea typeface="Arial"/>
              <a:cs typeface="Arial"/>
              <a:sym typeface="Arial"/>
            </a:endParaRPr>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21 على ما يلي: </a:t>
            </a:r>
            <a:r>
              <a:rPr lang="ar-LB" sz="1100" dirty="0">
                <a:solidFill>
                  <a:schemeClr val="dk2"/>
                </a:solidFill>
              </a:rPr>
              <a:t>"</a:t>
            </a:r>
            <a:r>
              <a:rPr lang="ar-SA" dirty="0"/>
              <a:t>يعيش جميع الأطفال المتضررين من الأزمات الإنسانية في بيئات آمنة غذائيًا تحدّ من مخاطر حماية الطفل وتس</a:t>
            </a:r>
            <a:r>
              <a:rPr lang="ar-LB" dirty="0"/>
              <a:t>ت</a:t>
            </a:r>
            <a:r>
              <a:rPr lang="ar-SA" dirty="0"/>
              <a:t>جيب لها.</a:t>
            </a:r>
            <a:r>
              <a:rPr lang="ar-LB" dirty="0"/>
              <a:t>"</a:t>
            </a:r>
            <a:endParaRPr lang="en-US"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a:buChar char="•"/>
            </a:pPr>
            <a:r>
              <a:rPr lang="ar-SA" sz="1800" dirty="0">
                <a:effectLst/>
                <a:ea typeface="Calibri" panose="020F0502020204030204" pitchFamily="34" charset="0"/>
                <a:cs typeface="Simplified Arabic" panose="02020603050405020304" pitchFamily="18" charset="-78"/>
              </a:rPr>
              <a:t>يتعين على الجهات الفاعلة في مجالَي حماية الطفل والأمن الغذائي تنسيق الجهود لتحديد الأطفال المعرّضين لخطر الإساءة، والإهمال، والاستغلال، والعنف</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a:buChar char="•"/>
            </a:pPr>
            <a:r>
              <a:rPr lang="ar-SA" sz="1800" dirty="0">
                <a:effectLst/>
                <a:ea typeface="Calibri" panose="020F0502020204030204" pitchFamily="34" charset="0"/>
                <a:cs typeface="Simplified Arabic" panose="02020603050405020304" pitchFamily="18" charset="-78"/>
              </a:rPr>
              <a:t>يتعين على الجهات الفاعلة في مجالَي الأمن الغذائي وحماية الطفل أن تعمل معًا من أجل تطوير مؤشّرات لتحديد ومساعدة الأطفال المعرّضين للخطر</a:t>
            </a:r>
            <a:r>
              <a:rPr lang="ar-LB" sz="1800" dirty="0">
                <a:effectLst/>
                <a:ea typeface="Calibri" panose="020F0502020204030204" pitchFamily="34" charset="0"/>
                <a:cs typeface="Simplified Arabic" panose="02020603050405020304" pitchFamily="18" charset="-78"/>
              </a:rPr>
              <a:t>، بهدف </a:t>
            </a:r>
            <a:r>
              <a:rPr lang="ar-SA" sz="1800" dirty="0">
                <a:solidFill>
                  <a:srgbClr val="000000"/>
                </a:solidFill>
                <a:effectLst/>
                <a:ea typeface="Calibri" panose="020F0502020204030204" pitchFamily="34" charset="0"/>
                <a:cs typeface="Simplified Arabic" panose="02020603050405020304" pitchFamily="18" charset="-78"/>
              </a:rPr>
              <a:t>إيصال الخدمات الملائمة إلى المجموعات السكانية القابلة للتعرض للأذى</a:t>
            </a:r>
            <a:r>
              <a:rPr lang="ar-LB" sz="1800" dirty="0">
                <a:solidFill>
                  <a:srgbClr val="000000"/>
                </a:solidFill>
                <a:effectLst/>
                <a:ea typeface="Calibri" panose="020F0502020204030204" pitchFamily="34" charset="0"/>
                <a:cs typeface="Simplified Arabic" panose="02020603050405020304" pitchFamily="18" charset="-78"/>
              </a:rPr>
              <a:t>.</a:t>
            </a:r>
          </a:p>
          <a:p>
            <a:pPr marL="171450" marR="0" lvl="0" indent="-171450" algn="r" rtl="1">
              <a:lnSpc>
                <a:spcPct val="100000"/>
              </a:lnSpc>
              <a:spcBef>
                <a:spcPts val="0"/>
              </a:spcBef>
              <a:spcAft>
                <a:spcPts val="0"/>
              </a:spcAft>
              <a:buClr>
                <a:schemeClr val="dk1"/>
              </a:buClr>
              <a:buSzPts val="1200"/>
              <a:buFont typeface="Arial"/>
              <a:buChar char="•"/>
            </a:pPr>
            <a:r>
              <a:rPr lang="ar-SA" sz="1800" dirty="0">
                <a:effectLst/>
                <a:ea typeface="Calibri" panose="020F0502020204030204" pitchFamily="34" charset="0"/>
                <a:cs typeface="Simplified Arabic" panose="02020603050405020304" pitchFamily="18" charset="-78"/>
              </a:rPr>
              <a:t>تحديد مخاطر حماية الطفل</a:t>
            </a:r>
            <a:r>
              <a:rPr lang="ar-LB" sz="1800" dirty="0">
                <a:effectLst/>
                <a:ea typeface="Calibri" panose="020F0502020204030204" pitchFamily="34" charset="0"/>
                <a:cs typeface="Simplified Arabic" panose="02020603050405020304" pitchFamily="18" charset="-78"/>
              </a:rPr>
              <a:t> والتخفيف منها.</a:t>
            </a: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a:buChar char="•"/>
              <a:tabLst/>
              <a:defRPr/>
            </a:pPr>
            <a:r>
              <a:rPr lang="ar-SA" sz="1800" dirty="0">
                <a:effectLst/>
                <a:ea typeface="Calibri" panose="020F0502020204030204" pitchFamily="34" charset="0"/>
                <a:cs typeface="Simplified Arabic" panose="02020603050405020304" pitchFamily="18" charset="-78"/>
              </a:rPr>
              <a:t>يساعد التعاون كلا القطاعَين في</a:t>
            </a:r>
            <a:r>
              <a:rPr lang="ar-LB" sz="1800" dirty="0">
                <a:effectLst/>
                <a:ea typeface="Calibri" panose="020F0502020204030204" pitchFamily="34" charset="0"/>
                <a:cs typeface="Simplified Arabic" panose="02020603050405020304" pitchFamily="18" charset="-78"/>
              </a:rPr>
              <a:t> </a:t>
            </a:r>
            <a:r>
              <a:rPr lang="ar-SA" sz="1800" dirty="0">
                <a:solidFill>
                  <a:srgbClr val="000000"/>
                </a:solidFill>
                <a:effectLst/>
                <a:latin typeface="Noto Sans Symbols"/>
                <a:ea typeface="Noto Sans Symbols"/>
                <a:cs typeface="Simplified Arabic" panose="02020603050405020304" pitchFamily="18" charset="-78"/>
              </a:rPr>
              <a:t>تطوير رسائل مناصرة مشتركة عندما يكون الوصول إلى السكان المتضرّرين مقيّدًا أو تكون الموارد محدودة</a:t>
            </a:r>
            <a:r>
              <a:rPr lang="ar-SY" sz="1800" dirty="0">
                <a:solidFill>
                  <a:srgbClr val="000000"/>
                </a:solidFill>
                <a:effectLst/>
                <a:latin typeface="Noto Sans Symbols"/>
                <a:ea typeface="Noto Sans Symbols"/>
                <a:cs typeface="Simplified Arabic" panose="02020603050405020304" pitchFamily="18" charset="-78"/>
              </a:rPr>
              <a:t>.</a:t>
            </a:r>
            <a:endParaRPr lang="ar-LB" sz="1800" dirty="0">
              <a:solidFill>
                <a:srgbClr val="000000"/>
              </a:solidFill>
              <a:effectLst/>
              <a:latin typeface="Noto Sans Symbols"/>
              <a:ea typeface="Noto Sans Symbols"/>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a:buChar char="•"/>
              <a:tabLst/>
              <a:defRPr/>
            </a:pPr>
            <a:r>
              <a:rPr lang="ar-SA" sz="1800" dirty="0">
                <a:effectLst/>
                <a:ea typeface="Calibri" panose="020F0502020204030204" pitchFamily="34" charset="0"/>
                <a:cs typeface="Simplified Arabic" panose="02020603050405020304" pitchFamily="18" charset="-78"/>
              </a:rPr>
              <a:t>عندما تتضمن استجابة الأمن الغذائي عمليات توزيع للغذاء، يجب الحرص على أن المواقع والعمليات آمنة للأطفال</a:t>
            </a:r>
            <a:r>
              <a:rPr lang="ar-SY" sz="1800" dirty="0">
                <a:effectLst/>
                <a:ea typeface="Calibri" panose="020F0502020204030204" pitchFamily="34" charset="0"/>
                <a:cs typeface="Simplified Arabic" panose="02020603050405020304" pitchFamily="18" charset="-78"/>
              </a:rPr>
              <a:t>.</a:t>
            </a:r>
            <a:endParaRPr lang="en-US" sz="1800" dirty="0">
              <a:effectLst/>
              <a:latin typeface="Noto Sans Symbols"/>
              <a:ea typeface="Noto Sans Symbols"/>
              <a:cs typeface="Noto Sans Symbols"/>
            </a:endParaRPr>
          </a:p>
          <a:p>
            <a:pPr marL="171450" marR="0" lvl="0" indent="-171450" algn="r" rtl="1">
              <a:lnSpc>
                <a:spcPct val="100000"/>
              </a:lnSpc>
              <a:spcBef>
                <a:spcPts val="0"/>
              </a:spcBef>
              <a:spcAft>
                <a:spcPts val="0"/>
              </a:spcAft>
              <a:buClr>
                <a:schemeClr val="dk1"/>
              </a:buClr>
              <a:buSzPts val="1200"/>
              <a:buFont typeface="Arial"/>
              <a:buChar char="•"/>
            </a:pP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Calibri"/>
              <a:buNone/>
            </a:pPr>
            <a:r>
              <a:rPr lang="ar-LB" b="1" dirty="0">
                <a:latin typeface="Arial"/>
                <a:ea typeface="Arial"/>
                <a:cs typeface="Arial"/>
                <a:sym typeface="Arial"/>
              </a:rPr>
              <a:t>إطلاق المناقشة: </a:t>
            </a:r>
            <a:r>
              <a:rPr lang="ar-LB" b="0" dirty="0">
                <a:latin typeface="Arial"/>
                <a:ea typeface="Arial"/>
                <a:cs typeface="Arial"/>
                <a:sym typeface="Arial"/>
              </a:rPr>
              <a:t>هل يمكنكم أن تفكروا في الإجراءات الأساسية للتوزيع الآمن والمكيف؟</a:t>
            </a:r>
          </a:p>
          <a:p>
            <a:pPr marL="0" marR="0" lvl="0" indent="0" algn="r" rtl="1">
              <a:lnSpc>
                <a:spcPct val="100000"/>
              </a:lnSpc>
              <a:spcBef>
                <a:spcPts val="0"/>
              </a:spcBef>
              <a:spcAft>
                <a:spcPts val="0"/>
              </a:spcAft>
              <a:buClr>
                <a:schemeClr val="dk1"/>
              </a:buClr>
              <a:buSzPts val="1200"/>
              <a:buFont typeface="Calibri"/>
              <a:buNone/>
            </a:pPr>
            <a:r>
              <a:rPr lang="ar-LB" sz="1200" i="0" dirty="0">
                <a:latin typeface="Arial" panose="020B0604020202020204" pitchFamily="34" charset="0"/>
                <a:ea typeface="Arial"/>
                <a:cs typeface="Arial" panose="020B0604020202020204" pitchFamily="34" charset="0"/>
                <a:sym typeface="Arial"/>
              </a:rPr>
              <a:t>←</a:t>
            </a:r>
            <a:r>
              <a:rPr lang="ar-LB" sz="1200" b="0" i="0" dirty="0">
                <a:latin typeface="Arial"/>
                <a:ea typeface="Arial"/>
                <a:cs typeface="Arial"/>
                <a:sym typeface="Arial"/>
              </a:rPr>
              <a:t> أمثلة عن الإجراءات العملية للتوزيع الآمن:</a:t>
            </a:r>
          </a:p>
          <a:p>
            <a:pPr marL="285750" marR="0" lvl="0" indent="-285750" algn="r" rtl="1">
              <a:lnSpc>
                <a:spcPct val="100000"/>
              </a:lnSpc>
              <a:spcBef>
                <a:spcPts val="0"/>
              </a:spcBef>
              <a:spcAft>
                <a:spcPts val="0"/>
              </a:spcAft>
              <a:buClr>
                <a:schemeClr val="dk1"/>
              </a:buClr>
              <a:buSzPts val="1200"/>
              <a:buFont typeface="Wingdings" panose="05000000000000000000" pitchFamily="2" charset="2"/>
              <a:buChar char="ü"/>
            </a:pPr>
            <a:r>
              <a:rPr lang="ar-SA" sz="1800" dirty="0">
                <a:solidFill>
                  <a:srgbClr val="000000"/>
                </a:solidFill>
                <a:effectLst/>
                <a:latin typeface="Noto Sans Symbols"/>
                <a:ea typeface="Noto Sans Symbols"/>
                <a:cs typeface="Simplified Arabic" panose="02020603050405020304" pitchFamily="18" charset="-78"/>
              </a:rPr>
              <a:t>إنشاء طرق آمنة، وفيها إشارات واضحة، ومستخدَمة باستمرار، </a:t>
            </a:r>
            <a:endParaRPr lang="ar-LB" sz="1800" dirty="0">
              <a:solidFill>
                <a:srgbClr val="000000"/>
              </a:solidFill>
              <a:effectLst/>
              <a:latin typeface="Noto Sans Symbols"/>
              <a:ea typeface="Noto Sans Symbols"/>
              <a:cs typeface="Simplified Arabic" panose="02020603050405020304" pitchFamily="18" charset="-78"/>
            </a:endParaRPr>
          </a:p>
          <a:p>
            <a:pPr marL="285750" marR="0" lvl="0" indent="-285750" algn="r" rtl="1">
              <a:lnSpc>
                <a:spcPct val="100000"/>
              </a:lnSpc>
              <a:spcBef>
                <a:spcPts val="0"/>
              </a:spcBef>
              <a:spcAft>
                <a:spcPts val="0"/>
              </a:spcAft>
              <a:buClr>
                <a:schemeClr val="dk1"/>
              </a:buClr>
              <a:buSzPts val="1200"/>
              <a:buFont typeface="Wingdings" panose="05000000000000000000" pitchFamily="2" charset="2"/>
              <a:buChar char="ü"/>
            </a:pPr>
            <a:r>
              <a:rPr lang="ar-SA" sz="1800" dirty="0">
                <a:solidFill>
                  <a:srgbClr val="000000"/>
                </a:solidFill>
                <a:effectLst/>
                <a:latin typeface="Noto Sans Symbols"/>
                <a:ea typeface="Noto Sans Symbols"/>
                <a:cs typeface="Simplified Arabic" panose="02020603050405020304" pitchFamily="18" charset="-78"/>
              </a:rPr>
              <a:t>استخدام موظّفين من الذكور والإنا</a:t>
            </a:r>
            <a:r>
              <a:rPr lang="ar-LB" sz="1800" dirty="0">
                <a:solidFill>
                  <a:srgbClr val="000000"/>
                </a:solidFill>
                <a:effectLst/>
                <a:latin typeface="Noto Sans Symbols"/>
                <a:ea typeface="Noto Sans Symbols"/>
                <a:cs typeface="Simplified Arabic" panose="02020603050405020304" pitchFamily="18" charset="-78"/>
              </a:rPr>
              <a:t>ث،</a:t>
            </a:r>
          </a:p>
          <a:p>
            <a:pPr marL="285750" marR="0" lvl="0" indent="-285750" algn="r" rtl="1">
              <a:lnSpc>
                <a:spcPct val="100000"/>
              </a:lnSpc>
              <a:spcBef>
                <a:spcPts val="0"/>
              </a:spcBef>
              <a:spcAft>
                <a:spcPts val="0"/>
              </a:spcAft>
              <a:buClr>
                <a:schemeClr val="dk1"/>
              </a:buClr>
              <a:buSzPts val="1200"/>
              <a:buFont typeface="Wingdings" panose="05000000000000000000" pitchFamily="2" charset="2"/>
              <a:buChar char="ü"/>
            </a:pPr>
            <a:r>
              <a:rPr lang="ar-SA" sz="1800" dirty="0">
                <a:solidFill>
                  <a:srgbClr val="000000"/>
                </a:solidFill>
                <a:effectLst/>
                <a:latin typeface="Noto Sans Symbols"/>
                <a:ea typeface="Noto Sans Symbols"/>
                <a:cs typeface="Simplified Arabic" panose="02020603050405020304" pitchFamily="18" charset="-78"/>
              </a:rPr>
              <a:t>تصميم ترتيبات طوابي</a:t>
            </a:r>
            <a:r>
              <a:rPr lang="ar-LB" sz="1800" dirty="0">
                <a:solidFill>
                  <a:srgbClr val="000000"/>
                </a:solidFill>
                <a:effectLst/>
                <a:latin typeface="Noto Sans Symbols"/>
                <a:ea typeface="Noto Sans Symbols"/>
                <a:cs typeface="Simplified Arabic" panose="02020603050405020304" pitchFamily="18" charset="-78"/>
              </a:rPr>
              <a:t>ر </a:t>
            </a:r>
            <a:r>
              <a:rPr lang="ar-SA" sz="1800" dirty="0">
                <a:solidFill>
                  <a:srgbClr val="000000"/>
                </a:solidFill>
                <a:effectLst/>
                <a:latin typeface="Noto Sans Symbols"/>
                <a:ea typeface="Noto Sans Symbols"/>
                <a:cs typeface="Simplified Arabic" panose="02020603050405020304" pitchFamily="18" charset="-78"/>
              </a:rPr>
              <a:t>تضمن </a:t>
            </a:r>
            <a:r>
              <a:rPr lang="ar-LB" sz="1800" dirty="0">
                <a:solidFill>
                  <a:srgbClr val="000000"/>
                </a:solidFill>
                <a:effectLst/>
                <a:latin typeface="Noto Sans Symbols"/>
                <a:ea typeface="Noto Sans Symbols"/>
                <a:cs typeface="Simplified Arabic" panose="02020603050405020304" pitchFamily="18" charset="-78"/>
              </a:rPr>
              <a:t>وحدة العائلة،</a:t>
            </a:r>
          </a:p>
          <a:p>
            <a:pPr marL="285750" marR="0" lvl="0" indent="-285750" algn="r" rtl="1">
              <a:lnSpc>
                <a:spcPct val="100000"/>
              </a:lnSpc>
              <a:spcBef>
                <a:spcPts val="0"/>
              </a:spcBef>
              <a:spcAft>
                <a:spcPts val="0"/>
              </a:spcAft>
              <a:buClr>
                <a:schemeClr val="dk1"/>
              </a:buClr>
              <a:buSzPts val="1200"/>
              <a:buFont typeface="Wingdings" panose="05000000000000000000" pitchFamily="2" charset="2"/>
              <a:buChar char="ü"/>
            </a:pPr>
            <a:r>
              <a:rPr lang="ar-SA" sz="1800" dirty="0">
                <a:solidFill>
                  <a:srgbClr val="000000"/>
                </a:solidFill>
                <a:effectLst/>
                <a:latin typeface="Noto Sans Symbols"/>
                <a:ea typeface="Noto Sans Symbols"/>
                <a:cs typeface="Simplified Arabic" panose="02020603050405020304" pitchFamily="18" charset="-78"/>
              </a:rPr>
              <a:t>توفير مواقع توزيع لمقدّمي الرعاية الذين يرافقهم الأطفال الرضع والأطفال الصغار</a:t>
            </a:r>
            <a:r>
              <a:rPr lang="ar-LB" sz="1800" dirty="0">
                <a:solidFill>
                  <a:srgbClr val="000000"/>
                </a:solidFill>
                <a:effectLst/>
                <a:latin typeface="Noto Sans Symbols"/>
                <a:ea typeface="Noto Sans Symbols"/>
                <a:cs typeface="Simplified Arabic" panose="02020603050405020304" pitchFamily="18" charset="-78"/>
              </a:rPr>
              <a:t>،</a:t>
            </a:r>
          </a:p>
          <a:p>
            <a:pPr marL="285750" marR="0" lvl="0" indent="-285750" algn="r" rtl="1">
              <a:lnSpc>
                <a:spcPct val="100000"/>
              </a:lnSpc>
              <a:spcBef>
                <a:spcPts val="0"/>
              </a:spcBef>
              <a:spcAft>
                <a:spcPts val="0"/>
              </a:spcAft>
              <a:buClr>
                <a:schemeClr val="dk1"/>
              </a:buClr>
              <a:buSzPts val="1200"/>
              <a:buFont typeface="Wingdings" panose="05000000000000000000" pitchFamily="2" charset="2"/>
              <a:buChar char="ü"/>
            </a:pPr>
            <a:r>
              <a:rPr lang="ar-SA" sz="1800" dirty="0">
                <a:solidFill>
                  <a:srgbClr val="000000"/>
                </a:solidFill>
                <a:effectLst/>
                <a:latin typeface="Noto Sans Symbols"/>
                <a:ea typeface="Noto Sans Symbols"/>
                <a:cs typeface="Simplified Arabic" panose="02020603050405020304" pitchFamily="18" charset="-78"/>
              </a:rPr>
              <a:t>إنشاء </a:t>
            </a:r>
            <a:r>
              <a:rPr lang="ar-LB" sz="1800" dirty="0">
                <a:solidFill>
                  <a:srgbClr val="000000"/>
                </a:solidFill>
                <a:effectLst/>
                <a:latin typeface="Noto Sans Symbols"/>
                <a:ea typeface="Noto Sans Symbols"/>
                <a:cs typeface="Simplified Arabic" panose="02020603050405020304" pitchFamily="18" charset="-78"/>
              </a:rPr>
              <a:t>منطقة لمساعدة الأطفال الضائعين،</a:t>
            </a:r>
          </a:p>
          <a:p>
            <a:pPr marL="285750" marR="0" lvl="0" indent="-285750" algn="r" rtl="1">
              <a:lnSpc>
                <a:spcPct val="100000"/>
              </a:lnSpc>
              <a:spcBef>
                <a:spcPts val="0"/>
              </a:spcBef>
              <a:spcAft>
                <a:spcPts val="0"/>
              </a:spcAft>
              <a:buClr>
                <a:schemeClr val="dk1"/>
              </a:buClr>
              <a:buSzPts val="1200"/>
              <a:buFont typeface="Wingdings" panose="05000000000000000000" pitchFamily="2" charset="2"/>
              <a:buChar char="ü"/>
            </a:pPr>
            <a:r>
              <a:rPr lang="ar-SA" sz="1800" dirty="0">
                <a:solidFill>
                  <a:srgbClr val="000000"/>
                </a:solidFill>
                <a:effectLst/>
                <a:latin typeface="Noto Sans Symbols"/>
                <a:ea typeface="Noto Sans Symbols"/>
                <a:cs typeface="Simplified Arabic" panose="02020603050405020304" pitchFamily="18" charset="-78"/>
              </a:rPr>
              <a:t>تضمين مواد محدّدة للأطفال وللنساء والفتيات الحوامل والمرضعات</a:t>
            </a:r>
            <a:r>
              <a:rPr lang="ar-LB" sz="1800" dirty="0">
                <a:solidFill>
                  <a:srgbClr val="000000"/>
                </a:solidFill>
                <a:effectLst/>
                <a:latin typeface="Noto Sans Symbols"/>
                <a:ea typeface="Noto Sans Symbols"/>
                <a:cs typeface="Simplified Arabic" panose="02020603050405020304" pitchFamily="18" charset="-78"/>
              </a:rPr>
              <a:t>..</a:t>
            </a:r>
            <a:r>
              <a:rPr lang="ar-SY" sz="1800" dirty="0">
                <a:solidFill>
                  <a:srgbClr val="000000"/>
                </a:solidFill>
                <a:effectLst/>
                <a:latin typeface="Noto Sans Symbols"/>
                <a:ea typeface="Noto Sans Symbols"/>
                <a:cs typeface="Simplified Arabic" panose="02020603050405020304" pitchFamily="18" charset="-78"/>
              </a:rPr>
              <a:t>.</a:t>
            </a:r>
            <a:endParaRPr lang="en-US" sz="1800" dirty="0">
              <a:effectLst/>
              <a:latin typeface="Noto Sans Symbols"/>
              <a:ea typeface="Noto Sans Symbols"/>
              <a:cs typeface="Noto Sans Symbols"/>
            </a:endParaRPr>
          </a:p>
          <a:p>
            <a:pPr marL="0" marR="0" lvl="0" indent="0" algn="r" rtl="1">
              <a:lnSpc>
                <a:spcPct val="100000"/>
              </a:lnSpc>
              <a:spcBef>
                <a:spcPts val="0"/>
              </a:spcBef>
              <a:spcAft>
                <a:spcPts val="0"/>
              </a:spcAft>
              <a:buClr>
                <a:schemeClr val="dk1"/>
              </a:buClr>
              <a:buSzPts val="1200"/>
              <a:buFont typeface="Calibri"/>
              <a:buNone/>
            </a:pPr>
            <a:endParaRPr lang="ar-LB" b="1"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بالتعاون مع المجتمعات المحلية، يجب إنشاء آليات للتغذية الراجعة والإبلاغ، تكون سرية، وصديقة للطفل، ويمكن الوصول إليها، لتتلقى وتعالج الادعاءات بشأن الأذى ضد الأطفال</a:t>
            </a:r>
            <a:r>
              <a:rPr lang="ar-SY" sz="1800" dirty="0">
                <a:effectLst/>
                <a:ea typeface="Calibri" panose="020F0502020204030204" pitchFamily="34" charset="0"/>
                <a:cs typeface="Simplified Arabic" panose="02020603050405020304" pitchFamily="18" charset="-78"/>
              </a:rPr>
              <a:t>. </a:t>
            </a:r>
            <a:endParaRPr lang="ar-LB" b="1" dirty="0">
              <a:latin typeface="Arial"/>
              <a:ea typeface="Arial"/>
              <a:cs typeface="Arial"/>
              <a:sym typeface="Arial"/>
            </a:endParaRPr>
          </a:p>
        </p:txBody>
      </p:sp>
      <p:sp>
        <p:nvSpPr>
          <p:cNvPr id="232" name="Google Shape;2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21</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8"/>
          <p:cNvGrpSpPr/>
          <p:nvPr/>
        </p:nvGrpSpPr>
        <p:grpSpPr>
          <a:xfrm>
            <a:off x="0" y="-1"/>
            <a:ext cx="7876133" cy="6873467"/>
            <a:chOff x="0" y="0"/>
            <a:chExt cx="9161786" cy="7995450"/>
          </a:xfrm>
        </p:grpSpPr>
        <p:sp>
          <p:nvSpPr>
            <p:cNvPr id="16" name="Google Shape;16;p58"/>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8"/>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8"/>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2A30C7A0-4726-6177-57CF-3EDEBD76ED21}"/>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59"/>
          <p:cNvGrpSpPr/>
          <p:nvPr/>
        </p:nvGrpSpPr>
        <p:grpSpPr>
          <a:xfrm>
            <a:off x="114714" y="5834381"/>
            <a:ext cx="11955892" cy="1023226"/>
            <a:chOff x="129463" y="5834381"/>
            <a:chExt cx="11955892" cy="1023226"/>
          </a:xfrm>
        </p:grpSpPr>
        <p:pic>
          <p:nvPicPr>
            <p:cNvPr id="23" name="Google Shape;23;p59"/>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59"/>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59"/>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59"/>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59"/>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59"/>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59"/>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59"/>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59"/>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59"/>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80246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0048"/>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51c3ce7f4_0_7"/>
          <p:cNvSpPr txBox="1">
            <a:spLocks noGrp="1"/>
          </p:cNvSpPr>
          <p:nvPr>
            <p:ph type="title"/>
          </p:nvPr>
        </p:nvSpPr>
        <p:spPr>
          <a:xfrm>
            <a:off x="1787857" y="596384"/>
            <a:ext cx="3620722" cy="132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العمل معًا</a:t>
            </a:r>
            <a:endParaRPr dirty="0"/>
          </a:p>
        </p:txBody>
      </p:sp>
      <p:sp>
        <p:nvSpPr>
          <p:cNvPr id="209" name="Google Shape;209;g1351c3ce7f4_0_7"/>
          <p:cNvSpPr txBox="1">
            <a:spLocks noGrp="1"/>
          </p:cNvSpPr>
          <p:nvPr>
            <p:ph type="body" idx="1"/>
          </p:nvPr>
        </p:nvSpPr>
        <p:spPr>
          <a:xfrm>
            <a:off x="1787857" y="2325283"/>
            <a:ext cx="3905700" cy="2198079"/>
          </a:xfrm>
          <a:prstGeom prst="rect">
            <a:avLst/>
          </a:prstGeom>
          <a:noFill/>
          <a:ln>
            <a:noFill/>
          </a:ln>
        </p:spPr>
        <p:txBody>
          <a:bodyPr spcFirstLastPara="1" wrap="square" lIns="91425" tIns="45700" rIns="91425" bIns="45700" anchor="t" anchorCtr="0">
            <a:normAutofit/>
          </a:bodyPr>
          <a:lstStyle/>
          <a:p>
            <a:pPr marL="457200" lvl="0" indent="-391983" algn="r" rtl="1">
              <a:lnSpc>
                <a:spcPct val="90000"/>
              </a:lnSpc>
              <a:spcBef>
                <a:spcPts val="1000"/>
              </a:spcBef>
              <a:spcAft>
                <a:spcPts val="0"/>
              </a:spcAft>
              <a:buSzPct val="108108"/>
              <a:buChar char="•"/>
            </a:pPr>
            <a:r>
              <a:rPr lang="ar-LB" dirty="0">
                <a:solidFill>
                  <a:schemeClr val="dk2"/>
                </a:solidFill>
              </a:rPr>
              <a:t>احتياجات الأطفال المتشابكة</a:t>
            </a:r>
          </a:p>
          <a:p>
            <a:pPr marL="457200" lvl="0" indent="-391983" algn="r" rtl="1">
              <a:lnSpc>
                <a:spcPct val="90000"/>
              </a:lnSpc>
              <a:spcBef>
                <a:spcPts val="1000"/>
              </a:spcBef>
              <a:spcAft>
                <a:spcPts val="0"/>
              </a:spcAft>
              <a:buSzPct val="108108"/>
              <a:buChar char="•"/>
            </a:pPr>
            <a:r>
              <a:rPr lang="ar-LB" dirty="0">
                <a:solidFill>
                  <a:schemeClr val="dk2"/>
                </a:solidFill>
              </a:rPr>
              <a:t>المسؤولية الجماعية = المكانة المركزية للحماية</a:t>
            </a:r>
          </a:p>
          <a:p>
            <a:pPr marL="457200" lvl="0" indent="-391983" algn="r" rtl="1">
              <a:lnSpc>
                <a:spcPct val="90000"/>
              </a:lnSpc>
              <a:spcBef>
                <a:spcPts val="1000"/>
              </a:spcBef>
              <a:spcAft>
                <a:spcPts val="0"/>
              </a:spcAft>
              <a:buSzPct val="108108"/>
              <a:buChar char="•"/>
            </a:pPr>
            <a:r>
              <a:rPr lang="ar-LB" dirty="0">
                <a:solidFill>
                  <a:schemeClr val="dk2"/>
                </a:solidFill>
              </a:rPr>
              <a:t>الأثر الأعلى جودة</a:t>
            </a:r>
          </a:p>
        </p:txBody>
      </p:sp>
      <p:pic>
        <p:nvPicPr>
          <p:cNvPr id="211" name="Google Shape;211;g1351c3ce7f4_0_7"/>
          <p:cNvPicPr preferRelativeResize="0"/>
          <p:nvPr/>
        </p:nvPicPr>
        <p:blipFill>
          <a:blip r:embed="rId3"/>
          <a:srcRect/>
          <a:stretch/>
        </p:blipFill>
        <p:spPr>
          <a:xfrm>
            <a:off x="6498444" y="3776472"/>
            <a:ext cx="5302762" cy="3081528"/>
          </a:xfrm>
          <a:prstGeom prst="rect">
            <a:avLst/>
          </a:prstGeom>
          <a:noFill/>
          <a:ln>
            <a:noFill/>
          </a:ln>
        </p:spPr>
      </p:pic>
      <p:pic>
        <p:nvPicPr>
          <p:cNvPr id="214" name="Google Shape;214;g1351c3ce7f4_0_7" descr="Imagen que contiene persona, murciélago, sostener, béisbol&#10;&#10;Descripción generada automáticamente"/>
          <p:cNvPicPr preferRelativeResize="0"/>
          <p:nvPr/>
        </p:nvPicPr>
        <p:blipFill rotWithShape="1">
          <a:blip r:embed="rId4">
            <a:alphaModFix/>
          </a:blip>
          <a:srcRect l="-3768" r="5129"/>
          <a:stretch/>
        </p:blipFill>
        <p:spPr>
          <a:xfrm>
            <a:off x="9252115" y="206666"/>
            <a:ext cx="2549091" cy="3525610"/>
          </a:xfrm>
          <a:prstGeom prst="rect">
            <a:avLst/>
          </a:prstGeom>
          <a:noFill/>
          <a:ln>
            <a:noFill/>
          </a:ln>
        </p:spPr>
      </p:pic>
      <p:pic>
        <p:nvPicPr>
          <p:cNvPr id="3" name="Picture 2">
            <a:extLst>
              <a:ext uri="{FF2B5EF4-FFF2-40B4-BE49-F238E27FC236}">
                <a16:creationId xmlns:a16="http://schemas.microsoft.com/office/drawing/2014/main" id="{610EAE25-C505-41ED-B745-BA35BD0A110E}"/>
              </a:ext>
            </a:extLst>
          </p:cNvPr>
          <p:cNvPicPr>
            <a:picLocks noChangeAspect="1"/>
          </p:cNvPicPr>
          <p:nvPr/>
        </p:nvPicPr>
        <p:blipFill>
          <a:blip r:embed="rId5"/>
          <a:stretch>
            <a:fillRect/>
          </a:stretch>
        </p:blipFill>
        <p:spPr>
          <a:xfrm>
            <a:off x="6473368" y="206666"/>
            <a:ext cx="2778747" cy="2118617"/>
          </a:xfrm>
          <a:prstGeom prst="rect">
            <a:avLst/>
          </a:prstGeom>
        </p:spPr>
      </p:pic>
      <p:pic>
        <p:nvPicPr>
          <p:cNvPr id="5" name="Picture 4">
            <a:extLst>
              <a:ext uri="{FF2B5EF4-FFF2-40B4-BE49-F238E27FC236}">
                <a16:creationId xmlns:a16="http://schemas.microsoft.com/office/drawing/2014/main" id="{9AA3BDBE-431C-47C4-B6C1-F9BAF3971F7C}"/>
              </a:ext>
            </a:extLst>
          </p:cNvPr>
          <p:cNvPicPr>
            <a:picLocks noChangeAspect="1"/>
          </p:cNvPicPr>
          <p:nvPr/>
        </p:nvPicPr>
        <p:blipFill>
          <a:blip r:embed="rId6"/>
          <a:stretch>
            <a:fillRect/>
          </a:stretch>
        </p:blipFill>
        <p:spPr>
          <a:xfrm>
            <a:off x="6498444" y="2369479"/>
            <a:ext cx="2753671" cy="1362797"/>
          </a:xfrm>
          <a:prstGeom prst="rect">
            <a:avLst/>
          </a:prstGeom>
        </p:spPr>
      </p:pic>
      <p:pic>
        <p:nvPicPr>
          <p:cNvPr id="7" name="Picture 6">
            <a:extLst>
              <a:ext uri="{FF2B5EF4-FFF2-40B4-BE49-F238E27FC236}">
                <a16:creationId xmlns:a16="http://schemas.microsoft.com/office/drawing/2014/main" id="{02FD2FF8-BAED-4535-BF45-D69E0E08D4B9}"/>
              </a:ext>
            </a:extLst>
          </p:cNvPr>
          <p:cNvPicPr>
            <a:picLocks noChangeAspect="1"/>
          </p:cNvPicPr>
          <p:nvPr/>
        </p:nvPicPr>
        <p:blipFill>
          <a:blip r:embed="rId7"/>
          <a:stretch>
            <a:fillRect/>
          </a:stretch>
        </p:blipFill>
        <p:spPr>
          <a:xfrm>
            <a:off x="2130356" y="5580218"/>
            <a:ext cx="3453321" cy="118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 calcmode="lin" valueType="num">
                                      <p:cBhvr additive="base">
                                        <p:cTn id="21" dur="500"/>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838200" y="365125"/>
            <a:ext cx="901065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21</a:t>
            </a:r>
            <a:endParaRPr dirty="0"/>
          </a:p>
        </p:txBody>
      </p:sp>
      <p:sp>
        <p:nvSpPr>
          <p:cNvPr id="221" name="Google Shape;221;p11"/>
          <p:cNvSpPr txBox="1"/>
          <p:nvPr/>
        </p:nvSpPr>
        <p:spPr>
          <a:xfrm>
            <a:off x="901945" y="1544107"/>
            <a:ext cx="10388109" cy="4351338"/>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buClr>
                <a:schemeClr val="dk1"/>
              </a:buClr>
              <a:buSzPts val="2800"/>
              <a:buFont typeface="Arial"/>
              <a:buChar char="•"/>
            </a:pPr>
            <a:r>
              <a:rPr lang="ar-SA" sz="2800" dirty="0">
                <a:ea typeface="Calibri" panose="020F0502020204030204" pitchFamily="34" charset="0"/>
                <a:cs typeface="Simplified Arabic" panose="02020603050405020304" pitchFamily="18" charset="-78"/>
              </a:rPr>
              <a:t>احتياجات الأطفال المتشابكة </a:t>
            </a:r>
            <a:endParaRPr lang="ar-LB" sz="2800" dirty="0">
              <a:ea typeface="Calibri" panose="020F0502020204030204" pitchFamily="34" charset="0"/>
              <a:cs typeface="Simplified Arabic" panose="02020603050405020304" pitchFamily="18" charset="-78"/>
            </a:endParaRPr>
          </a:p>
          <a:p>
            <a:pPr marL="457200" lvl="0" indent="-406400" algn="r" rtl="1">
              <a:lnSpc>
                <a:spcPct val="90000"/>
              </a:lnSpc>
              <a:spcBef>
                <a:spcPts val="1000"/>
              </a:spcBef>
              <a:buClr>
                <a:schemeClr val="dk1"/>
              </a:buClr>
              <a:buSzPts val="2800"/>
              <a:buFont typeface="Arial"/>
              <a:buChar char="•"/>
            </a:pPr>
            <a:r>
              <a:rPr lang="ar-SA" sz="2800" dirty="0">
                <a:ea typeface="Calibri" panose="020F0502020204030204" pitchFamily="34" charset="0"/>
                <a:cs typeface="Simplified Arabic" panose="02020603050405020304" pitchFamily="18" charset="-78"/>
              </a:rPr>
              <a:t>المسؤولية الجماعية </a:t>
            </a:r>
            <a:r>
              <a:rPr lang="ar-LB" sz="2800" dirty="0">
                <a:ea typeface="Calibri" panose="020F0502020204030204" pitchFamily="34" charset="0"/>
                <a:cs typeface="Simplified Arabic" panose="02020603050405020304" pitchFamily="18" charset="-78"/>
              </a:rPr>
              <a:t>= المكانة المركزية للحماية</a:t>
            </a:r>
          </a:p>
          <a:p>
            <a:pPr marL="457200" lvl="0" indent="-406400" algn="r" rtl="1">
              <a:lnSpc>
                <a:spcPct val="90000"/>
              </a:lnSpc>
              <a:spcBef>
                <a:spcPts val="1000"/>
              </a:spcBef>
              <a:buClr>
                <a:schemeClr val="dk1"/>
              </a:buClr>
              <a:buSzPts val="2800"/>
              <a:buFont typeface="Arial"/>
              <a:buChar char="•"/>
            </a:pPr>
            <a:r>
              <a:rPr lang="ar-LB" sz="2800" b="0" i="0" u="none" strike="noStrike" cap="none" dirty="0">
                <a:solidFill>
                  <a:schemeClr val="dk2"/>
                </a:solidFill>
                <a:latin typeface="Helvetica Neue"/>
                <a:ea typeface="Helvetica Neue"/>
                <a:cs typeface="Helvetica Neue"/>
                <a:sym typeface="Helvetica Neue"/>
              </a:rPr>
              <a:t>الأثر العالي الجودة أكثر</a:t>
            </a:r>
          </a:p>
          <a:p>
            <a:pPr marL="50800" lvl="0" algn="r" rtl="1">
              <a:lnSpc>
                <a:spcPct val="90000"/>
              </a:lnSpc>
              <a:spcBef>
                <a:spcPts val="1000"/>
              </a:spcBef>
              <a:buClr>
                <a:schemeClr val="dk1"/>
              </a:buClr>
              <a:buSzPts val="2800"/>
            </a:pPr>
            <a:endParaRPr lang="ar-LB" sz="2800" b="0" i="0" u="none" strike="noStrike" cap="none" dirty="0">
              <a:solidFill>
                <a:schemeClr val="dk2"/>
              </a:solidFill>
              <a:latin typeface="Helvetica Neue"/>
              <a:ea typeface="Helvetica Neue"/>
              <a:cs typeface="Helvetica Neue"/>
              <a:sym typeface="Helvetica Neue"/>
            </a:endParaRPr>
          </a:p>
          <a:p>
            <a:pPr marL="508000" lvl="0" indent="-457200" algn="r" rtl="1">
              <a:lnSpc>
                <a:spcPct val="90000"/>
              </a:lnSpc>
              <a:spcBef>
                <a:spcPts val="1000"/>
              </a:spcBef>
              <a:buClr>
                <a:schemeClr val="dk1"/>
              </a:buClr>
              <a:buSzPts val="2800"/>
              <a:buFont typeface="Arial" panose="020B0604020202020204" pitchFamily="34" charset="0"/>
              <a:buChar char="•"/>
            </a:pPr>
            <a:r>
              <a:rPr lang="ar-SA" sz="2800" dirty="0">
                <a:ea typeface="Calibri" panose="020F0502020204030204" pitchFamily="34" charset="0"/>
                <a:cs typeface="Simplified Arabic" panose="02020603050405020304" pitchFamily="18" charset="-78"/>
              </a:rPr>
              <a:t>يزيد انعدام الأمن الغذائي من مخاطر حماية الطفل </a:t>
            </a:r>
            <a:r>
              <a:rPr lang="ar-LB" sz="2800" dirty="0">
                <a:ea typeface="Calibri" panose="020F0502020204030204" pitchFamily="34" charset="0"/>
                <a:cs typeface="Simplified Arabic" panose="02020603050405020304" pitchFamily="18" charset="-78"/>
              </a:rPr>
              <a:t>و</a:t>
            </a:r>
            <a:r>
              <a:rPr lang="ar-SA" sz="2800" dirty="0">
                <a:ea typeface="Calibri" panose="020F0502020204030204" pitchFamily="34" charset="0"/>
                <a:cs typeface="Simplified Arabic" panose="02020603050405020304" pitchFamily="18" charset="-78"/>
              </a:rPr>
              <a:t>استراتيجيات التأقلم السلبية</a:t>
            </a:r>
            <a:endParaRPr lang="ar-LB" sz="2800" dirty="0">
              <a:ea typeface="Calibri" panose="020F0502020204030204" pitchFamily="34" charset="0"/>
              <a:cs typeface="Simplified Arabic" panose="02020603050405020304" pitchFamily="18" charset="-78"/>
            </a:endParaRPr>
          </a:p>
          <a:p>
            <a:pPr marL="508000" lvl="0" indent="-457200" algn="r" rtl="1">
              <a:lnSpc>
                <a:spcPct val="90000"/>
              </a:lnSpc>
              <a:spcBef>
                <a:spcPts val="1000"/>
              </a:spcBef>
              <a:buClr>
                <a:schemeClr val="dk1"/>
              </a:buClr>
              <a:buSzPts val="2800"/>
              <a:buFont typeface="Arial" panose="020B0604020202020204" pitchFamily="34" charset="0"/>
              <a:buChar char="•"/>
            </a:pPr>
            <a:r>
              <a:rPr lang="ar-LB" sz="2800" dirty="0">
                <a:ea typeface="Calibri" panose="020F0502020204030204" pitchFamily="34" charset="0"/>
                <a:cs typeface="Simplified Arabic" panose="02020603050405020304" pitchFamily="18" charset="-78"/>
              </a:rPr>
              <a:t>التنسيق والتكامل</a:t>
            </a: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grpSp>
        <p:nvGrpSpPr>
          <p:cNvPr id="222" name="Google Shape;222;p11"/>
          <p:cNvGrpSpPr/>
          <p:nvPr/>
        </p:nvGrpSpPr>
        <p:grpSpPr>
          <a:xfrm rot="1415781">
            <a:off x="11045341" y="5540250"/>
            <a:ext cx="979340" cy="1040548"/>
            <a:chOff x="10883591" y="5571442"/>
            <a:chExt cx="979340" cy="1040548"/>
          </a:xfrm>
        </p:grpSpPr>
        <p:pic>
          <p:nvPicPr>
            <p:cNvPr id="223" name="Google Shape;223;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4" name="Google Shape;224;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25" name="Google Shape;225;p11"/>
          <p:cNvSpPr txBox="1"/>
          <p:nvPr/>
        </p:nvSpPr>
        <p:spPr>
          <a:xfrm>
            <a:off x="6523718" y="5631457"/>
            <a:ext cx="4322432" cy="83095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2400" b="0" i="0" u="none" strike="noStrike" cap="none" dirty="0">
                <a:solidFill>
                  <a:srgbClr val="000000"/>
                </a:solidFill>
                <a:latin typeface="Arial"/>
                <a:ea typeface="Arial"/>
                <a:cs typeface="Arial"/>
                <a:sym typeface="Arial"/>
              </a:rPr>
              <a:t>هل يمكنكم أن تسموا الركائز الأربع للأمن الغذائي؟</a:t>
            </a:r>
          </a:p>
        </p:txBody>
      </p:sp>
      <p:pic>
        <p:nvPicPr>
          <p:cNvPr id="226" name="Google Shape;226;p11"/>
          <p:cNvPicPr preferRelativeResize="0"/>
          <p:nvPr/>
        </p:nvPicPr>
        <p:blipFill rotWithShape="1">
          <a:blip r:embed="rId5">
            <a:alphaModFix/>
          </a:blip>
          <a:srcRect/>
          <a:stretch/>
        </p:blipFill>
        <p:spPr>
          <a:xfrm>
            <a:off x="3779723" y="1552570"/>
            <a:ext cx="1563802" cy="928290"/>
          </a:xfrm>
          <a:prstGeom prst="rect">
            <a:avLst/>
          </a:prstGeom>
          <a:noFill/>
          <a:ln>
            <a:noFill/>
          </a:ln>
        </p:spPr>
      </p:pic>
      <p:pic>
        <p:nvPicPr>
          <p:cNvPr id="227" name="Google Shape;227;p11"/>
          <p:cNvPicPr preferRelativeResize="0"/>
          <p:nvPr/>
        </p:nvPicPr>
        <p:blipFill rotWithShape="1">
          <a:blip r:embed="rId6">
            <a:alphaModFix/>
          </a:blip>
          <a:srcRect/>
          <a:stretch/>
        </p:blipFill>
        <p:spPr>
          <a:xfrm>
            <a:off x="6095999" y="4340132"/>
            <a:ext cx="947332" cy="1227529"/>
          </a:xfrm>
          <a:prstGeom prst="rect">
            <a:avLst/>
          </a:prstGeom>
          <a:noFill/>
          <a:ln>
            <a:noFill/>
          </a:ln>
        </p:spPr>
      </p:pic>
      <p:pic>
        <p:nvPicPr>
          <p:cNvPr id="228" name="Google Shape;228;p11"/>
          <p:cNvPicPr preferRelativeResize="0"/>
          <p:nvPr/>
        </p:nvPicPr>
        <p:blipFill rotWithShape="1">
          <a:blip r:embed="rId7">
            <a:alphaModFix/>
          </a:blip>
          <a:srcRect/>
          <a:stretch/>
        </p:blipFill>
        <p:spPr>
          <a:xfrm>
            <a:off x="4387250" y="4497886"/>
            <a:ext cx="1313975" cy="106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body" idx="1"/>
          </p:nvPr>
        </p:nvSpPr>
        <p:spPr>
          <a:xfrm>
            <a:off x="321461" y="317932"/>
            <a:ext cx="6076521" cy="1898418"/>
          </a:xfrm>
          <a:prstGeom prst="rect">
            <a:avLst/>
          </a:prstGeom>
          <a:noFill/>
          <a:ln>
            <a:noFill/>
          </a:ln>
        </p:spPr>
        <p:txBody>
          <a:bodyPr spcFirstLastPara="1" wrap="square" lIns="91425" tIns="45700" rIns="91425" bIns="45700" anchor="t" anchorCtr="0">
            <a:normAutofit lnSpcReduction="10000"/>
          </a:bodyPr>
          <a:lstStyle/>
          <a:p>
            <a:pPr marL="50800" lvl="0" indent="0" algn="ctr" rtl="1">
              <a:lnSpc>
                <a:spcPct val="90000"/>
              </a:lnSpc>
              <a:spcBef>
                <a:spcPts val="1000"/>
              </a:spcBef>
              <a:spcAft>
                <a:spcPts val="0"/>
              </a:spcAft>
              <a:buSzPct val="126126"/>
              <a:buNone/>
            </a:pPr>
            <a:r>
              <a:rPr lang="ar-LB" sz="3200" dirty="0">
                <a:solidFill>
                  <a:schemeClr val="dk2"/>
                </a:solidFill>
              </a:rPr>
              <a:t>المعيار 21:</a:t>
            </a:r>
          </a:p>
          <a:p>
            <a:pPr marL="50800" indent="0" algn="ctr" rtl="1">
              <a:buSzPct val="126126"/>
              <a:buNone/>
            </a:pPr>
            <a:r>
              <a:rPr lang="ar-LB" sz="2400" dirty="0">
                <a:solidFill>
                  <a:schemeClr val="dk2"/>
                </a:solidFill>
              </a:rPr>
              <a:t>"</a:t>
            </a:r>
            <a:r>
              <a:rPr lang="ar-SA" dirty="0"/>
              <a:t>يعيش جميع الأطفال المتضررين من الأزمات الإنسانية في بيئات آمنة غذائيًا تحدّ من مخاطر حماية الطفل وتس</a:t>
            </a:r>
            <a:r>
              <a:rPr lang="ar-LB" dirty="0"/>
              <a:t>ت</a:t>
            </a:r>
            <a:r>
              <a:rPr lang="ar-SA" dirty="0"/>
              <a:t>جيب لها.</a:t>
            </a:r>
            <a:r>
              <a:rPr lang="ar-LB" dirty="0"/>
              <a:t>"</a:t>
            </a:r>
            <a:endParaRPr lang="en-US" dirty="0"/>
          </a:p>
          <a:p>
            <a:pPr marL="50800" lvl="0" indent="0" algn="ctr" rtl="1">
              <a:lnSpc>
                <a:spcPct val="90000"/>
              </a:lnSpc>
              <a:spcBef>
                <a:spcPts val="1000"/>
              </a:spcBef>
              <a:spcAft>
                <a:spcPts val="0"/>
              </a:spcAft>
              <a:buSzPct val="126126"/>
              <a:buNone/>
            </a:pPr>
            <a:endParaRPr lang="ar-LB" sz="2400" dirty="0">
              <a:solidFill>
                <a:schemeClr val="dk2"/>
              </a:solidFill>
            </a:endParaRPr>
          </a:p>
        </p:txBody>
      </p:sp>
      <p:sp>
        <p:nvSpPr>
          <p:cNvPr id="235" name="Google Shape;235;p6"/>
          <p:cNvSpPr txBox="1">
            <a:spLocks noGrp="1"/>
          </p:cNvSpPr>
          <p:nvPr>
            <p:ph type="body" idx="2"/>
          </p:nvPr>
        </p:nvSpPr>
        <p:spPr>
          <a:xfrm>
            <a:off x="6594010" y="2918811"/>
            <a:ext cx="5181600" cy="3626408"/>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ct val="108108"/>
              <a:buChar char="•"/>
            </a:pPr>
            <a:r>
              <a:rPr lang="ar-LB" dirty="0"/>
              <a:t>تحديد الأطفال المعرضين للمخاطر</a:t>
            </a:r>
          </a:p>
          <a:p>
            <a:pPr marL="457200" lvl="0" indent="-406400" algn="r" rtl="1">
              <a:lnSpc>
                <a:spcPct val="90000"/>
              </a:lnSpc>
              <a:spcBef>
                <a:spcPts val="1000"/>
              </a:spcBef>
              <a:spcAft>
                <a:spcPts val="0"/>
              </a:spcAft>
              <a:buSzPct val="108108"/>
              <a:buChar char="•"/>
            </a:pPr>
            <a:r>
              <a:rPr lang="ar-LB" dirty="0"/>
              <a:t>المساعدة المستهدفة</a:t>
            </a:r>
          </a:p>
          <a:p>
            <a:pPr marL="457200" lvl="0" indent="-406400" algn="r" rtl="1">
              <a:lnSpc>
                <a:spcPct val="90000"/>
              </a:lnSpc>
              <a:spcBef>
                <a:spcPts val="1000"/>
              </a:spcBef>
              <a:spcAft>
                <a:spcPts val="0"/>
              </a:spcAft>
              <a:buSzPct val="108108"/>
              <a:buChar char="•"/>
            </a:pPr>
            <a:r>
              <a:rPr lang="ar-LB" dirty="0"/>
              <a:t>تحديد مخاطر حماية الطفل والتخفيف منها</a:t>
            </a:r>
          </a:p>
          <a:p>
            <a:pPr marL="457200" lvl="0" indent="-406400" algn="r" rtl="1">
              <a:lnSpc>
                <a:spcPct val="90000"/>
              </a:lnSpc>
              <a:spcBef>
                <a:spcPts val="1000"/>
              </a:spcBef>
              <a:spcAft>
                <a:spcPts val="0"/>
              </a:spcAft>
              <a:buSzPct val="108108"/>
              <a:buChar char="•"/>
            </a:pPr>
            <a:r>
              <a:rPr lang="ar-LB" dirty="0"/>
              <a:t>المناصرة</a:t>
            </a:r>
          </a:p>
          <a:p>
            <a:pPr marL="457200" lvl="0" indent="-406400" algn="r" rtl="1">
              <a:lnSpc>
                <a:spcPct val="90000"/>
              </a:lnSpc>
              <a:spcBef>
                <a:spcPts val="1000"/>
              </a:spcBef>
              <a:spcAft>
                <a:spcPts val="0"/>
              </a:spcAft>
              <a:buSzPct val="108108"/>
              <a:buChar char="•"/>
            </a:pPr>
            <a:r>
              <a:rPr lang="ar-LB" dirty="0"/>
              <a:t>التوزيع الآمن والمكيف</a:t>
            </a:r>
          </a:p>
          <a:p>
            <a:pPr marL="457200" lvl="0" indent="-406400" algn="r" rtl="1">
              <a:lnSpc>
                <a:spcPct val="90000"/>
              </a:lnSpc>
              <a:spcBef>
                <a:spcPts val="1000"/>
              </a:spcBef>
              <a:spcAft>
                <a:spcPts val="0"/>
              </a:spcAft>
              <a:buSzPct val="108108"/>
              <a:buChar char="•"/>
            </a:pPr>
            <a:r>
              <a:rPr lang="ar-LB" dirty="0"/>
              <a:t>آليات التغذية الراجعة والإبلاغ</a:t>
            </a:r>
          </a:p>
        </p:txBody>
      </p:sp>
      <p:sp>
        <p:nvSpPr>
          <p:cNvPr id="236" name="Google Shape;236;p6"/>
          <p:cNvSpPr txBox="1">
            <a:spLocks noGrp="1"/>
          </p:cNvSpPr>
          <p:nvPr>
            <p:ph type="title"/>
          </p:nvPr>
        </p:nvSpPr>
        <p:spPr>
          <a:xfrm>
            <a:off x="6594010" y="1553569"/>
            <a:ext cx="463215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sz="3200" dirty="0"/>
              <a:t>الإجراءات المشتركة</a:t>
            </a:r>
            <a:endParaRPr sz="3200" dirty="0"/>
          </a:p>
        </p:txBody>
      </p:sp>
      <p:pic>
        <p:nvPicPr>
          <p:cNvPr id="237" name="Google Shape;237;p6"/>
          <p:cNvPicPr preferRelativeResize="0"/>
          <p:nvPr/>
        </p:nvPicPr>
        <p:blipFill rotWithShape="1">
          <a:blip r:embed="rId3">
            <a:alphaModFix/>
          </a:blip>
          <a:srcRect/>
          <a:stretch/>
        </p:blipFill>
        <p:spPr>
          <a:xfrm>
            <a:off x="7534537" y="312781"/>
            <a:ext cx="2092742" cy="1297233"/>
          </a:xfrm>
          <a:prstGeom prst="rect">
            <a:avLst/>
          </a:prstGeom>
          <a:noFill/>
          <a:ln>
            <a:noFill/>
          </a:ln>
        </p:spPr>
      </p:pic>
      <p:grpSp>
        <p:nvGrpSpPr>
          <p:cNvPr id="239" name="Google Shape;239;p6"/>
          <p:cNvGrpSpPr/>
          <p:nvPr/>
        </p:nvGrpSpPr>
        <p:grpSpPr>
          <a:xfrm rot="-2019763">
            <a:off x="339530" y="5579744"/>
            <a:ext cx="979340" cy="1040548"/>
            <a:chOff x="10883591" y="5571442"/>
            <a:chExt cx="979340" cy="1040548"/>
          </a:xfrm>
        </p:grpSpPr>
        <p:pic>
          <p:nvPicPr>
            <p:cNvPr id="240" name="Google Shape;240;p6"/>
            <p:cNvPicPr preferRelativeResize="0"/>
            <p:nvPr/>
          </p:nvPicPr>
          <p:blipFill rotWithShape="1">
            <a:blip r:embed="rId4">
              <a:alphaModFix/>
            </a:blip>
            <a:srcRect/>
            <a:stretch/>
          </p:blipFill>
          <p:spPr>
            <a:xfrm>
              <a:off x="10883591" y="5571442"/>
              <a:ext cx="979340" cy="1040548"/>
            </a:xfrm>
            <a:prstGeom prst="rect">
              <a:avLst/>
            </a:prstGeom>
            <a:noFill/>
            <a:ln>
              <a:noFill/>
            </a:ln>
          </p:spPr>
        </p:pic>
        <p:pic>
          <p:nvPicPr>
            <p:cNvPr id="241" name="Google Shape;241;p6" descr="Point d’interrogation"/>
            <p:cNvPicPr preferRelativeResize="0"/>
            <p:nvPr/>
          </p:nvPicPr>
          <p:blipFill rotWithShape="1">
            <a:blip r:embed="rId5">
              <a:alphaModFix/>
            </a:blip>
            <a:srcRect/>
            <a:stretch/>
          </p:blipFill>
          <p:spPr>
            <a:xfrm>
              <a:off x="11005748" y="5727562"/>
              <a:ext cx="735026" cy="735026"/>
            </a:xfrm>
            <a:prstGeom prst="rect">
              <a:avLst/>
            </a:prstGeom>
            <a:noFill/>
            <a:ln>
              <a:noFill/>
            </a:ln>
          </p:spPr>
        </p:pic>
      </p:grpSp>
      <p:sp>
        <p:nvSpPr>
          <p:cNvPr id="242" name="Google Shape;242;p6"/>
          <p:cNvSpPr txBox="1"/>
          <p:nvPr/>
        </p:nvSpPr>
        <p:spPr>
          <a:xfrm>
            <a:off x="1340663" y="5810252"/>
            <a:ext cx="5599402" cy="830956"/>
          </a:xfrm>
          <a:prstGeom prst="rect">
            <a:avLst/>
          </a:prstGeom>
          <a:noFill/>
          <a:ln>
            <a:noFill/>
          </a:ln>
        </p:spPr>
        <p:txBody>
          <a:bodyPr spcFirstLastPara="1" wrap="square" lIns="91425" tIns="45700" rIns="91425" bIns="45700" anchor="t" anchorCtr="0">
            <a:spAutoFit/>
          </a:bodyPr>
          <a:lstStyle/>
          <a:p>
            <a:pPr lvl="0" algn="r" rtl="1">
              <a:buClr>
                <a:schemeClr val="dk1"/>
              </a:buClr>
              <a:buSzPts val="1200"/>
            </a:pPr>
            <a:r>
              <a:rPr lang="ar-LB" sz="2400" dirty="0"/>
              <a:t>هل يمكنكم أن تفكروا في الإجراءات الأساسية للتوزيع الآمن والمكيف؟</a:t>
            </a:r>
          </a:p>
        </p:txBody>
      </p:sp>
      <p:pic>
        <p:nvPicPr>
          <p:cNvPr id="244" name="Google Shape;244;p6"/>
          <p:cNvPicPr preferRelativeResize="0"/>
          <p:nvPr/>
        </p:nvPicPr>
        <p:blipFill rotWithShape="1">
          <a:blip r:embed="rId6">
            <a:alphaModFix/>
          </a:blip>
          <a:srcRect/>
          <a:stretch/>
        </p:blipFill>
        <p:spPr>
          <a:xfrm>
            <a:off x="4784650" y="3946901"/>
            <a:ext cx="1435174" cy="1168460"/>
          </a:xfrm>
          <a:prstGeom prst="rect">
            <a:avLst/>
          </a:prstGeom>
          <a:noFill/>
          <a:ln>
            <a:noFill/>
          </a:ln>
        </p:spPr>
      </p:pic>
      <p:pic>
        <p:nvPicPr>
          <p:cNvPr id="13" name="Picture 12">
            <a:extLst>
              <a:ext uri="{FF2B5EF4-FFF2-40B4-BE49-F238E27FC236}">
                <a16:creationId xmlns:a16="http://schemas.microsoft.com/office/drawing/2014/main" id="{6579BAA8-A647-4DEB-9448-8EDA06E4F9E9}"/>
              </a:ext>
            </a:extLst>
          </p:cNvPr>
          <p:cNvPicPr>
            <a:picLocks noChangeAspect="1"/>
          </p:cNvPicPr>
          <p:nvPr/>
        </p:nvPicPr>
        <p:blipFill>
          <a:blip r:embed="rId7"/>
          <a:srcRect/>
          <a:stretch/>
        </p:blipFill>
        <p:spPr>
          <a:xfrm>
            <a:off x="2009420" y="2780340"/>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21</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21</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21</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2115</Words>
  <Application>Microsoft Macintosh PowerPoint</Application>
  <PresentationFormat>Panorámica</PresentationFormat>
  <Paragraphs>181</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Helvetica Neue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العمل معًا</vt:lpstr>
      <vt:lpstr>مقدمة عن المعيار 21</vt:lpstr>
      <vt:lpstr>الإجراءات المشتركة</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13</cp:revision>
  <dcterms:created xsi:type="dcterms:W3CDTF">2017-12-20T18:51:03Z</dcterms:created>
  <dcterms:modified xsi:type="dcterms:W3CDTF">2023-01-20T12:09:30Z</dcterms:modified>
</cp:coreProperties>
</file>