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1"/>
  </p:notesMasterIdLst>
  <p:sldIdLst>
    <p:sldId id="257" r:id="rId3"/>
    <p:sldId id="298" r:id="rId4"/>
    <p:sldId id="259" r:id="rId5"/>
    <p:sldId id="262" r:id="rId6"/>
    <p:sldId id="263" r:id="rId7"/>
    <p:sldId id="264" r:id="rId8"/>
    <p:sldId id="260" r:id="rId9"/>
    <p:sldId id="29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206"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BC669-EA74-4093-A8F6-6C4E1431DBCF}"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E401A-41C4-4267-BD55-7F083088C8CE}" type="slidenum">
              <a:rPr lang="fr-FR" smtClean="0"/>
              <a:t>‹#›</a:t>
            </a:fld>
            <a:endParaRPr lang="fr-FR"/>
          </a:p>
        </p:txBody>
      </p:sp>
    </p:spTree>
    <p:extLst>
      <p:ext uri="{BB962C8B-B14F-4D97-AF65-F5344CB8AC3E}">
        <p14:creationId xmlns:p14="http://schemas.microsoft.com/office/powerpoint/2010/main" val="89319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02_013_0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02_013_00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interagencystandingcommittee.org/accountability-affected-people" TargetMode="External"/><Relationship Id="rId4" Type="http://schemas.openxmlformats.org/officeDocument/2006/relationships/hyperlink" Target="https://handbook.spherestandards.org/en/cpms/#ch005_00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22</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a:t>
            </a:r>
            <a:r>
              <a:rPr lang="fr-FR"/>
              <a:t>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4 : Standards pour une collaboration accrue entre secteurs</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Ce Standard fait partie du quatrième pilier des normes relatives au travail intersectoriel. </a:t>
            </a: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Les approches multisectorielles reflètent les besoins interconnectés des enfants et soulignent la responsabilité collective de tous les acteurs humanitaires pour protéger les enfants et leurs familles. Les risques liés à la protection des enfants sont étroitement liés au travail des autres secteurs, car les enfants ont des besoins qui relèvent de tous les secteurs. </a:t>
            </a: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Un moyen très efficace d'obtenir un impact réel et de meilleure qualité est la programmation multisectorielle qui inclut et prend en compte les considérations relatives à la protection de l'enfant (comme les risques particuliers, les vulnérabilités, les stades de développement des enfants, etc.)</a:t>
            </a:r>
          </a:p>
          <a:p>
            <a:pPr marL="171450" lvl="0" indent="-171450" algn="l" rtl="0">
              <a:lnSpc>
                <a:spcPct val="100000"/>
              </a:lnSpc>
              <a:spcBef>
                <a:spcPts val="0"/>
              </a:spcBef>
              <a:spcAft>
                <a:spcPts val="0"/>
              </a:spcAft>
              <a:buSzPts val="1400"/>
              <a:buFont typeface="Arial"/>
              <a:buChar char="•"/>
            </a:pPr>
            <a:endParaRPr lang="fr-FR" dirty="0">
              <a:solidFill>
                <a:schemeClr val="dk2"/>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DEF = "moyens de subsistance" : capacités, actifs, opportunités et activités permettant de gagner sa vie (gagner un revenu suffisant pour satisfaire ses besoins fondamentaux et essentiels). </a:t>
            </a:r>
          </a:p>
          <a:p>
            <a:pPr marL="171450" lvl="0" indent="-171450" algn="l" rtl="0">
              <a:lnSpc>
                <a:spcPct val="100000"/>
              </a:lnSpc>
              <a:spcBef>
                <a:spcPts val="0"/>
              </a:spcBef>
              <a:spcAft>
                <a:spcPts val="0"/>
              </a:spcAft>
              <a:buSzPts val="1400"/>
              <a:buFont typeface="Arial"/>
              <a:buChar char="•"/>
            </a:pPr>
            <a:endParaRPr lang="fr-FR" dirty="0">
              <a:solidFill>
                <a:schemeClr val="dk2"/>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Lorsque la capacité d'une famille à fournir une alimentation, un abri, une éducation et des soins adéquats est réduite, les enfants peuvent être exposés à toutes les formes de problèmes de protection de l'enfance. Les interventions en matière de redressement économique et de moyens de subsistance peuvent avoir un impact protecteur important sur les enfants.</a:t>
            </a: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La protection de l'enfant doit être intégrée dans les activités du programme de moyens de subsistance afin de s'assurer qu'elles n'augmentent pas les risques et ne causent pas de dommages aux enfants.</a:t>
            </a:r>
          </a:p>
          <a:p>
            <a:pPr marL="171450" lvl="0" indent="-171450" algn="l" rtl="0">
              <a:lnSpc>
                <a:spcPct val="100000"/>
              </a:lnSpc>
              <a:spcBef>
                <a:spcPts val="0"/>
              </a:spcBef>
              <a:spcAft>
                <a:spcPts val="0"/>
              </a:spcAft>
              <a:buSzPts val="1400"/>
              <a:buFont typeface="Arial"/>
              <a:buChar char="•"/>
            </a:pPr>
            <a:r>
              <a:rPr lang="fr-FR" dirty="0">
                <a:solidFill>
                  <a:schemeClr val="dk2"/>
                </a:solidFill>
                <a:latin typeface="Arial"/>
                <a:ea typeface="Arial"/>
                <a:cs typeface="Arial"/>
                <a:sym typeface="Arial"/>
              </a:rPr>
              <a:t>Cette norme met l'accent sur les stéréotypes traditionnels, les obstacles liés au genre ou les normes culturelles concernant le travail approprié pour les genres ou les groupes, qui ont des liens avec la dépendance économique des autres, l'exclusion des emplois formels, l'exploitation, les environnements de travail informels et les relations abusives.</a:t>
            </a:r>
          </a:p>
          <a:p>
            <a:pPr marL="171450" lvl="0" indent="-171450" algn="l" rtl="0">
              <a:lnSpc>
                <a:spcPct val="100000"/>
              </a:lnSpc>
              <a:spcBef>
                <a:spcPts val="0"/>
              </a:spcBef>
              <a:spcAft>
                <a:spcPts val="0"/>
              </a:spcAft>
              <a:buSzPts val="1400"/>
              <a:buFont typeface="Arial"/>
              <a:buChar char="•"/>
            </a:pPr>
            <a:endParaRPr lang="fr-FR" dirty="0">
              <a:solidFill>
                <a:schemeClr val="dk2"/>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fr-FR" b="1" dirty="0">
                <a:solidFill>
                  <a:schemeClr val="dk2"/>
                </a:solidFill>
                <a:latin typeface="Arial"/>
                <a:ea typeface="Arial"/>
                <a:cs typeface="Arial"/>
                <a:sym typeface="Arial"/>
              </a:rPr>
              <a:t>Icône</a:t>
            </a:r>
            <a:r>
              <a:rPr lang="fr-FR" dirty="0">
                <a:solidFill>
                  <a:schemeClr val="dk2"/>
                </a:solidFill>
                <a:latin typeface="Arial"/>
                <a:ea typeface="Arial"/>
                <a:cs typeface="Arial"/>
                <a:sym typeface="Arial"/>
              </a:rPr>
              <a:t> : l'accent est mis sur le ciblage approprié des interventions de redressement économique et de moyens de subsistance sur les dispensateurs de soins et </a:t>
            </a:r>
            <a:r>
              <a:rPr lang="fr-FR" b="0" u="sng" dirty="0">
                <a:solidFill>
                  <a:schemeClr val="dk2"/>
                </a:solidFill>
                <a:latin typeface="Arial"/>
                <a:ea typeface="Arial"/>
                <a:cs typeface="Arial"/>
                <a:sym typeface="Arial"/>
              </a:rPr>
              <a:t>les enfants plus âgés en âge de travailler </a:t>
            </a:r>
            <a:r>
              <a:rPr lang="fr-FR" dirty="0">
                <a:solidFill>
                  <a:schemeClr val="dk2"/>
                </a:solidFill>
                <a:latin typeface="Arial"/>
                <a:ea typeface="Arial"/>
                <a:cs typeface="Arial"/>
                <a:sym typeface="Arial"/>
              </a:rPr>
              <a:t>[🡪 l'icône Adolescent]. </a:t>
            </a:r>
          </a:p>
          <a:p>
            <a:pPr marL="171450" lvl="0" indent="-171450" algn="l" rtl="0">
              <a:lnSpc>
                <a:spcPct val="100000"/>
              </a:lnSpc>
              <a:spcBef>
                <a:spcPts val="0"/>
              </a:spcBef>
              <a:spcAft>
                <a:spcPts val="0"/>
              </a:spcAft>
              <a:buSzPts val="1400"/>
              <a:buFont typeface="Arial"/>
              <a:buChar char="•"/>
            </a:pPr>
            <a:endParaRPr lang="fr-FR" dirty="0">
              <a:solidFill>
                <a:schemeClr val="dk2"/>
              </a:solidFill>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b="1" dirty="0" err="1">
                <a:latin typeface="Arial"/>
                <a:ea typeface="Arial"/>
                <a:cs typeface="Arial"/>
                <a:sym typeface="Arial"/>
              </a:rPr>
              <a:t>Sujet</a:t>
            </a:r>
            <a:r>
              <a:rPr lang="en-US" b="1" dirty="0">
                <a:latin typeface="Arial"/>
                <a:ea typeface="Arial"/>
                <a:cs typeface="Arial"/>
                <a:sym typeface="Arial"/>
              </a:rPr>
              <a:t> de Discussion: </a:t>
            </a:r>
            <a:r>
              <a:rPr lang="fr-FR" sz="1200" dirty="0">
                <a:latin typeface="Arial"/>
                <a:ea typeface="Arial"/>
                <a:cs typeface="Arial"/>
                <a:sym typeface="Arial"/>
              </a:rPr>
              <a:t>En l'absence d'emplois formels, quels types de moyens de subsistance les enfants peuvent-ils exercer ? </a:t>
            </a:r>
            <a:endParaRPr dirty="0"/>
          </a:p>
          <a:p>
            <a:pPr marL="457200" marR="0" lvl="0" indent="-228600" algn="l" rtl="0">
              <a:lnSpc>
                <a:spcPct val="100000"/>
              </a:lnSpc>
              <a:spcBef>
                <a:spcPts val="0"/>
              </a:spcBef>
              <a:spcAft>
                <a:spcPts val="0"/>
              </a:spcAft>
              <a:buSzPts val="1400"/>
              <a:buNone/>
            </a:pPr>
            <a:r>
              <a:rPr lang="en-US" b="0" dirty="0"/>
              <a:t>-&gt;</a:t>
            </a:r>
            <a:r>
              <a:rPr lang="fr-FR" dirty="0"/>
              <a:t>En l'absence d'emplois formels, les enfants à risque peuvent :</a:t>
            </a:r>
            <a:endParaRPr dirty="0"/>
          </a:p>
          <a:p>
            <a:pPr marL="457200" lvl="0" indent="-228600" algn="l" rtl="0">
              <a:lnSpc>
                <a:spcPct val="100000"/>
              </a:lnSpc>
              <a:spcBef>
                <a:spcPts val="0"/>
              </a:spcBef>
              <a:spcAft>
                <a:spcPts val="0"/>
              </a:spcAft>
              <a:buSzPts val="1400"/>
              <a:buFont typeface="Arial"/>
              <a:buChar char="•"/>
            </a:pPr>
            <a:r>
              <a:rPr lang="fr-FR" dirty="0"/>
              <a:t>Trouver du travail dans l'économie informelle ;</a:t>
            </a:r>
          </a:p>
          <a:p>
            <a:pPr marL="457200" lvl="0" indent="-228600" algn="l" rtl="0">
              <a:lnSpc>
                <a:spcPct val="100000"/>
              </a:lnSpc>
              <a:spcBef>
                <a:spcPts val="0"/>
              </a:spcBef>
              <a:spcAft>
                <a:spcPts val="0"/>
              </a:spcAft>
              <a:buSzPts val="1400"/>
              <a:buFont typeface="Arial"/>
              <a:buChar char="•"/>
            </a:pPr>
            <a:r>
              <a:rPr lang="fr-FR" dirty="0"/>
              <a:t>Entrer dans des environnements de travail où règne l'exploitation ;</a:t>
            </a:r>
          </a:p>
          <a:p>
            <a:pPr marL="457200" lvl="0" indent="-228600" algn="l" rtl="0">
              <a:lnSpc>
                <a:spcPct val="100000"/>
              </a:lnSpc>
              <a:spcBef>
                <a:spcPts val="0"/>
              </a:spcBef>
              <a:spcAft>
                <a:spcPts val="0"/>
              </a:spcAft>
              <a:buSzPts val="1400"/>
              <a:buFont typeface="Arial"/>
              <a:buChar char="•"/>
            </a:pPr>
            <a:r>
              <a:rPr lang="fr-FR" dirty="0"/>
              <a:t>Devenir dépendant de relations abusives et en être prisonnier ; ou</a:t>
            </a:r>
          </a:p>
          <a:p>
            <a:pPr marL="457200" lvl="0" indent="-228600" algn="l" rtl="0">
              <a:lnSpc>
                <a:spcPct val="100000"/>
              </a:lnSpc>
              <a:spcBef>
                <a:spcPts val="0"/>
              </a:spcBef>
              <a:spcAft>
                <a:spcPts val="0"/>
              </a:spcAft>
              <a:buSzPts val="1400"/>
              <a:buFont typeface="Arial"/>
              <a:buChar char="•"/>
            </a:pPr>
            <a:r>
              <a:rPr lang="fr-FR" dirty="0"/>
              <a:t>Faire l'expérience de l'exploitation sexuelle.</a:t>
            </a: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Le Standard 22 stipule : "Les soignants et les enfants en âge de travailler ont accès à un soutien adéquat pour renforcer leurs moyens de subsistance." </a:t>
            </a:r>
          </a:p>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fr-FR" dirty="0"/>
              <a:t>Les outils d'évaluation et de suivi des moyens de subsistance et de la protection de l'enfance, les méthodologies, les critères de priorisation et les indicateurs existants peuvent être adaptés pour l'identification, l'analyse, le suivi et la réponse conjointe aux ménages exposés à l'insécurité des moyens de subsistance et/ou aux problèmes de protection de l'enfance</a:t>
            </a:r>
          </a:p>
          <a:p>
            <a:pPr marL="171450" marR="0" lvl="0" indent="-171450" algn="l" rtl="0">
              <a:lnSpc>
                <a:spcPct val="100000"/>
              </a:lnSpc>
              <a:spcBef>
                <a:spcPts val="0"/>
              </a:spcBef>
              <a:spcAft>
                <a:spcPts val="0"/>
              </a:spcAft>
              <a:buClr>
                <a:schemeClr val="dk1"/>
              </a:buClr>
              <a:buSzPts val="1200"/>
              <a:buFont typeface="Arial"/>
              <a:buChar char="•"/>
            </a:pPr>
            <a:r>
              <a:rPr lang="fr-FR" dirty="0"/>
              <a:t>Il est important d'être conscient des stéréotypes traditionnels concernant le travail approprié pour les genres ou les groupes. Les Femmes, </a:t>
            </a:r>
            <a:r>
              <a:rPr lang="en-US" dirty="0"/>
              <a:t> </a:t>
            </a:r>
            <a:r>
              <a:rPr lang="en-US" u="sng" dirty="0">
                <a:solidFill>
                  <a:schemeClr val="hlink"/>
                </a:solidFill>
                <a:hlinkClick r:id="rId3"/>
              </a:rPr>
              <a:t>adolescent</a:t>
            </a:r>
            <a:r>
              <a:rPr lang="en-US" dirty="0"/>
              <a:t> l</a:t>
            </a:r>
            <a:r>
              <a:rPr lang="fr-FR" dirty="0"/>
              <a:t>es filles et autres groupes à risque sont souvent confrontés à des obstacles liés aux normes de genre ou culturelles. Ces normes augmentent non seulement la dépendance économique vis-à-vis des autres, mais peuvent également accroître leur vulnérabilité à la violence. (ex : nous devrions fournir des cartes de bénéficiaires aux enfants chefs de famille et aux enfants non accompagnés ou séparés afin qu'ils puissent accéder à l'aide en leur propre nom et enregistrer toutes les femmes adultes comme principales bénéficiaires de l'aide dans les contextes où la polygamie est pratiquée pour éviter d'exclure les épouses suivantes et leurs enfants)</a:t>
            </a:r>
          </a:p>
          <a:p>
            <a:pPr marL="171450" marR="0" lvl="0" indent="-171450" algn="l" rtl="0">
              <a:lnSpc>
                <a:spcPct val="100000"/>
              </a:lnSpc>
              <a:spcBef>
                <a:spcPts val="0"/>
              </a:spcBef>
              <a:spcAft>
                <a:spcPts val="0"/>
              </a:spcAft>
              <a:buClr>
                <a:schemeClr val="dk1"/>
              </a:buClr>
              <a:buSzPts val="1200"/>
              <a:buFont typeface="Arial"/>
              <a:buChar char="•"/>
            </a:pPr>
            <a:r>
              <a:rPr lang="fr-FR" dirty="0"/>
              <a:t>Pour soutenir l'identification conjointe et l'atténuation des risques liés à la protection de l'enfant, envisagez de créer des points focaux pour la protection de l'enfant au sein des équipes chargées des moyens de subsistance. Les points focaux peuvent soutenir la collaboration, encourager l'accord sur les décisions et les processus clés, référer les problèmes de protection de l'enfance et s'assurer que les interventions liées aux moyens de subsistance sont adaptées aux enfants, accessibles et sûres.</a:t>
            </a:r>
          </a:p>
          <a:p>
            <a:pPr marL="171450" marR="0" lvl="0" indent="-171450" algn="l" rtl="0">
              <a:lnSpc>
                <a:spcPct val="100000"/>
              </a:lnSpc>
              <a:spcBef>
                <a:spcPts val="0"/>
              </a:spcBef>
              <a:spcAft>
                <a:spcPts val="0"/>
              </a:spcAft>
              <a:buClr>
                <a:schemeClr val="dk1"/>
              </a:buClr>
              <a:buSzPts val="1200"/>
              <a:buFont typeface="Arial"/>
              <a:buChar char="•"/>
            </a:pPr>
            <a:endParaRPr dirty="0"/>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Discussion Prompt </a:t>
            </a:r>
            <a:r>
              <a:rPr lang="en-US" b="1" dirty="0" err="1">
                <a:latin typeface="Arial"/>
                <a:ea typeface="Arial"/>
                <a:cs typeface="Arial"/>
                <a:sym typeface="Arial"/>
              </a:rPr>
              <a:t>Sujet</a:t>
            </a:r>
            <a:r>
              <a:rPr lang="en-US" b="1" dirty="0">
                <a:latin typeface="Arial"/>
                <a:ea typeface="Arial"/>
                <a:cs typeface="Arial"/>
                <a:sym typeface="Arial"/>
              </a:rPr>
              <a:t> de Discussion : </a:t>
            </a:r>
            <a:r>
              <a:rPr lang="fr-FR" sz="1200" dirty="0">
                <a:latin typeface="Arial"/>
                <a:ea typeface="Arial"/>
                <a:cs typeface="Arial"/>
                <a:sym typeface="Arial"/>
              </a:rPr>
              <a:t>Pouvez-vous penser à des sujets pratiques pour renforcer la capacité du personnel des moyens de subsistance à protéger les enfants ? </a:t>
            </a:r>
            <a:endParaRPr dirty="0"/>
          </a:p>
          <a:p>
            <a:pPr marL="0" marR="0" lvl="0" indent="0" algn="l" rtl="0">
              <a:lnSpc>
                <a:spcPct val="100000"/>
              </a:lnSpc>
              <a:spcBef>
                <a:spcPts val="0"/>
              </a:spcBef>
              <a:spcAft>
                <a:spcPts val="0"/>
              </a:spcAft>
              <a:buClr>
                <a:schemeClr val="dk1"/>
              </a:buClr>
              <a:buSzPts val="1200"/>
              <a:buFont typeface="Arial"/>
              <a:buNone/>
            </a:pPr>
            <a:r>
              <a:rPr lang="en-US" dirty="0"/>
              <a:t>-&gt; Tu </a:t>
            </a:r>
            <a:r>
              <a:rPr lang="en-US" dirty="0" err="1"/>
              <a:t>peux</a:t>
            </a:r>
            <a:r>
              <a:rPr lang="en-US" dirty="0"/>
              <a:t> : </a:t>
            </a:r>
            <a:endParaRPr dirty="0"/>
          </a:p>
          <a:p>
            <a:pPr marL="171450" marR="0" lvl="0" indent="-171450" algn="l" rtl="0">
              <a:lnSpc>
                <a:spcPct val="100000"/>
              </a:lnSpc>
              <a:spcBef>
                <a:spcPts val="0"/>
              </a:spcBef>
              <a:spcAft>
                <a:spcPts val="0"/>
              </a:spcAft>
              <a:buClr>
                <a:schemeClr val="dk1"/>
              </a:buClr>
              <a:buSzPts val="1200"/>
              <a:buFont typeface="Calibri"/>
              <a:buChar char="-"/>
            </a:pPr>
            <a:r>
              <a:rPr lang="fr-FR" dirty="0"/>
              <a:t>Former le personnel des moyens de subsistance aux préoccupations, principes et approches de la protection de l'enfance afin qu'il puisse référer de manière sûre, correcte et efficace les cas de violence sexuelle et sexiste et de protection de l'enfance divulgués ou identifiés.</a:t>
            </a:r>
          </a:p>
          <a:p>
            <a:pPr marL="171450" marR="0" lvl="0" indent="-171450" algn="l" rtl="0">
              <a:lnSpc>
                <a:spcPct val="100000"/>
              </a:lnSpc>
              <a:spcBef>
                <a:spcPts val="0"/>
              </a:spcBef>
              <a:spcAft>
                <a:spcPts val="0"/>
              </a:spcAft>
              <a:buClr>
                <a:schemeClr val="dk1"/>
              </a:buClr>
              <a:buSzPts val="1200"/>
              <a:buFont typeface="Calibri"/>
              <a:buChar char="-"/>
            </a:pPr>
            <a:r>
              <a:rPr lang="fr-FR" dirty="0"/>
              <a:t>S'assurer que tout le personnel des moyens de subsistance et de la protection de l'enfance est formé aux politiques et procédures de sauvegarde et les signe.</a:t>
            </a:r>
            <a:endParaRPr dirty="0"/>
          </a:p>
          <a:p>
            <a:pPr marL="0" marR="0" lvl="0" indent="0" algn="l" rtl="0">
              <a:lnSpc>
                <a:spcPct val="100000"/>
              </a:lnSpc>
              <a:spcBef>
                <a:spcPts val="0"/>
              </a:spcBef>
              <a:spcAft>
                <a:spcPts val="0"/>
              </a:spcAft>
              <a:buClr>
                <a:schemeClr val="dk1"/>
              </a:buClr>
              <a:buSzPts val="1200"/>
              <a:buFont typeface="Arial"/>
              <a:buNone/>
            </a:pPr>
            <a:endParaRPr dirty="0"/>
          </a:p>
        </p:txBody>
      </p:sp>
      <p:sp>
        <p:nvSpPr>
          <p:cNvPr id="232" name="Google Shape;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u="sng" dirty="0">
                <a:solidFill>
                  <a:schemeClr val="hlink"/>
                </a:solidFill>
                <a:hlinkClick r:id="rId3"/>
              </a:rPr>
              <a:t>Multipurpose cash</a:t>
            </a:r>
            <a:r>
              <a:rPr lang="en-US" dirty="0"/>
              <a:t>, (argent </a:t>
            </a:r>
            <a:r>
              <a:rPr lang="en-US" dirty="0" err="1"/>
              <a:t>en</a:t>
            </a:r>
            <a:r>
              <a:rPr lang="en-US" dirty="0"/>
              <a:t> </a:t>
            </a:r>
            <a:r>
              <a:rPr lang="en-US" dirty="0" err="1"/>
              <a:t>espèce</a:t>
            </a:r>
            <a:r>
              <a:rPr lang="en-US" dirty="0"/>
              <a:t> à multiple usage) </a:t>
            </a:r>
            <a:r>
              <a:rPr lang="fr-FR" dirty="0"/>
              <a:t>dans certaines circonstances, accroître les capacités des familles et des enfants à répondre à leurs besoins fondamentaux. Associés à d'autres services, ils peuvent contribuer à réduire les mécanismes d'adaptation négatifs tels que </a:t>
            </a:r>
            <a:r>
              <a:rPr lang="en-US" u="sng" dirty="0">
                <a:solidFill>
                  <a:schemeClr val="hlink"/>
                </a:solidFill>
                <a:hlinkClick r:id="rId4"/>
              </a:rPr>
              <a:t>child </a:t>
            </a:r>
            <a:r>
              <a:rPr lang="en-US" u="sng" dirty="0" err="1">
                <a:solidFill>
                  <a:schemeClr val="hlink"/>
                </a:solidFill>
                <a:hlinkClick r:id="rId4"/>
              </a:rPr>
              <a:t>labour</a:t>
            </a:r>
            <a:r>
              <a:rPr lang="en-US" dirty="0"/>
              <a:t> (le travail des enfants) </a:t>
            </a:r>
            <a:r>
              <a:rPr lang="en-US" dirty="0" err="1"/>
              <a:t>ou</a:t>
            </a:r>
            <a:r>
              <a:rPr lang="en-US" dirty="0"/>
              <a:t> </a:t>
            </a:r>
            <a:r>
              <a:rPr lang="fr-FR" dirty="0"/>
              <a:t>le mariage des enfants. L'impact de l'argent liquide à usages multiples sur les résultats en matière de protection de l'enfance doit être suivi de près.</a:t>
            </a:r>
            <a:endParaRPr dirty="0"/>
          </a:p>
          <a:p>
            <a:pPr marL="171450" marR="0" lvl="0" indent="-171450" algn="l" rtl="0">
              <a:lnSpc>
                <a:spcPct val="100000"/>
              </a:lnSpc>
              <a:spcBef>
                <a:spcPts val="0"/>
              </a:spcBef>
              <a:spcAft>
                <a:spcPts val="0"/>
              </a:spcAft>
              <a:buClr>
                <a:schemeClr val="dk1"/>
              </a:buClr>
              <a:buSzPts val="1200"/>
              <a:buFont typeface="Arial"/>
              <a:buChar char="•"/>
            </a:pPr>
            <a:r>
              <a:rPr lang="fr-FR" dirty="0"/>
              <a:t>Nous devons mettre en œuvre des interventions d'urgence pour les ménages exposés à l'insécurité des moyens de subsistance et/ou à des problèmes de protection de l'enfance pendant toutes les phases du cycle du programme et veiller à ce qu'elles soient sûres, inclusives, protectrices et accessibles à tous les enfants ; qu'elles tiennent compte des différents sexes, âges, handicaps, stades de développement, vulnérabilités et contextes familiaux des enfants ; qu'elles n'entravent pas la fréquentation scolaire.</a:t>
            </a:r>
          </a:p>
          <a:p>
            <a:pPr marL="171450" marR="0" lvl="0" indent="-171450" algn="l" rtl="0">
              <a:lnSpc>
                <a:spcPct val="100000"/>
              </a:lnSpc>
              <a:spcBef>
                <a:spcPts val="0"/>
              </a:spcBef>
              <a:spcAft>
                <a:spcPts val="0"/>
              </a:spcAft>
              <a:buClr>
                <a:schemeClr val="dk1"/>
              </a:buClr>
              <a:buSzPts val="1200"/>
              <a:buFont typeface="Arial"/>
              <a:buChar char="•"/>
            </a:pPr>
            <a:r>
              <a:rPr lang="fr-FR" dirty="0"/>
              <a:t>Nous devons consulter régulièrement les groupes désagrégés de la population affectée sur leurs préférences et leurs priorités en matière de génération de revenus, d'opportunités de travail rémunéré en espèces et d'autres besoins du foyer ; assurer une représentation adéquate des enfants dans les processus de prise de décision, les structures de participation communautaires et les systèmes de gouvernance des sites liés aux moyens de subsistance, et inclure tous les sous-groupes de la population affectée dans la conception, la mise en œuvre et le suivi des interventions liées aux moyens de subsistance.</a:t>
            </a:r>
          </a:p>
          <a:p>
            <a:pPr marL="171450" marR="0" lvl="0" indent="-171450" algn="l" rtl="0">
              <a:lnSpc>
                <a:spcPct val="100000"/>
              </a:lnSpc>
              <a:spcBef>
                <a:spcPts val="0"/>
              </a:spcBef>
              <a:spcAft>
                <a:spcPts val="0"/>
              </a:spcAft>
              <a:buClr>
                <a:schemeClr val="dk1"/>
              </a:buClr>
              <a:buSzPts val="1200"/>
              <a:buFont typeface="Arial"/>
              <a:buChar char="•"/>
            </a:pPr>
            <a:r>
              <a:rPr lang="fr-FR" dirty="0"/>
              <a:t>Confidentiel, adapté aux enfants, multisectoriel, accessible et harmonisé.</a:t>
            </a:r>
            <a:r>
              <a:rPr lang="en-US" dirty="0"/>
              <a:t> </a:t>
            </a:r>
            <a:r>
              <a:rPr lang="en-US" u="sng" dirty="0">
                <a:solidFill>
                  <a:schemeClr val="hlink"/>
                </a:solidFill>
                <a:hlinkClick r:id="rId5"/>
              </a:rPr>
              <a:t>Accountability to Affected Population (AAP)</a:t>
            </a:r>
            <a:r>
              <a:rPr lang="en-US" dirty="0"/>
              <a:t> (</a:t>
            </a:r>
            <a:r>
              <a:rPr lang="fr-FR" dirty="0"/>
              <a:t>Responsabilité envers la population affectée ) des mécanismes de retour d'information et de compte rendu, des protocoles de protection des données et des orientations vers des services de relance économique, d'aide en espèces et en bons d'achat et de soutien aux moyens de subsistance devraient être mis en place en collaboration avec les communautés</a:t>
            </a: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b="1" dirty="0"/>
              <a:t>RAPPEL</a:t>
            </a:r>
            <a:r>
              <a:rPr lang="en-US" dirty="0"/>
              <a:t>:</a:t>
            </a:r>
            <a:endParaRPr dirty="0"/>
          </a:p>
          <a:p>
            <a:pPr marL="457200" lvl="0" indent="-228600" algn="l" rtl="0">
              <a:lnSpc>
                <a:spcPct val="100000"/>
              </a:lnSpc>
              <a:spcBef>
                <a:spcPts val="0"/>
              </a:spcBef>
              <a:spcAft>
                <a:spcPts val="0"/>
              </a:spcAft>
              <a:buSzPts val="1400"/>
              <a:buFont typeface="Arial"/>
              <a:buChar char="•"/>
            </a:pPr>
            <a:r>
              <a:rPr lang="fr-FR" dirty="0"/>
              <a:t>Tenir compte de l'impact des interventions liées aux moyens de subsistance sur la garde des enfants et la fréquentation scolaire ;</a:t>
            </a:r>
          </a:p>
          <a:p>
            <a:pPr marL="457200" lvl="0" indent="-228600" algn="l" rtl="0">
              <a:lnSpc>
                <a:spcPct val="100000"/>
              </a:lnSpc>
              <a:spcBef>
                <a:spcPts val="0"/>
              </a:spcBef>
              <a:spcAft>
                <a:spcPts val="0"/>
              </a:spcAft>
              <a:buSzPts val="1400"/>
              <a:buFont typeface="Arial"/>
              <a:buChar char="•"/>
            </a:pPr>
            <a:r>
              <a:rPr lang="fr-FR" dirty="0"/>
              <a:t>Éviter les conditions de travail potentiellement exploitantes ou dangereuses pour les enfants plus âgés et les personnes qui s'occupent d'eux ; et identifier les activités de subsistance rentables, accessibles et souhaitables qui minimisent les risques de travail des enfants, d'exploitation, de soins de mauvaise qualité et de fréquentation scolaire irrégulière.</a:t>
            </a:r>
          </a:p>
          <a:p>
            <a:pPr marL="457200" lvl="0" indent="-228600" algn="l" rtl="0">
              <a:lnSpc>
                <a:spcPct val="100000"/>
              </a:lnSpc>
              <a:spcBef>
                <a:spcPts val="0"/>
              </a:spcBef>
              <a:spcAft>
                <a:spcPts val="0"/>
              </a:spcAft>
              <a:buSzPts val="1400"/>
              <a:buFont typeface="Arial"/>
              <a:buChar char="•"/>
            </a:pPr>
            <a:r>
              <a:rPr lang="fr-FR" dirty="0"/>
              <a:t>Intégrer les besoins liés au sexe, à l'âge et au handicap des enfants en âge de travailler dans tous les aspects de la programmation ;</a:t>
            </a:r>
          </a:p>
          <a:p>
            <a:pPr marL="457200" lvl="0" indent="-228600" algn="l" rtl="0">
              <a:lnSpc>
                <a:spcPct val="100000"/>
              </a:lnSpc>
              <a:spcBef>
                <a:spcPts val="0"/>
              </a:spcBef>
              <a:spcAft>
                <a:spcPts val="0"/>
              </a:spcAft>
              <a:buSzPts val="1400"/>
              <a:buFont typeface="Arial"/>
              <a:buChar char="•"/>
            </a:pPr>
            <a:r>
              <a:rPr lang="fr-FR" dirty="0"/>
              <a:t>atténuer les lacunes, les goulets d'étranglement ou les obstacles à l'accès des enfants aux services de protection sociale existants et au soutien des moyens de subsistance (risques pour la sécurité, inégalité d'accès aux moyens de subsistance et discrimination fondée sur le sexe, le handicap, la composition du ménage, </a:t>
            </a:r>
            <a:r>
              <a:rPr lang="fr-FR" dirty="0" err="1"/>
              <a:t>etc</a:t>
            </a:r>
            <a:r>
              <a:rPr lang="fr-FR" dirty="0"/>
              <a:t> ;) </a:t>
            </a:r>
            <a:endParaRPr dirty="0"/>
          </a:p>
          <a:p>
            <a:pPr marL="457200" lvl="0" indent="-139700" algn="l" rtl="0">
              <a:lnSpc>
                <a:spcPct val="100000"/>
              </a:lnSpc>
              <a:spcBef>
                <a:spcPts val="0"/>
              </a:spcBef>
              <a:spcAft>
                <a:spcPts val="0"/>
              </a:spcAft>
              <a:buSzPts val="1400"/>
              <a:buFont typeface="Arial"/>
              <a:buNone/>
            </a:pPr>
            <a:endParaRPr dirty="0"/>
          </a:p>
        </p:txBody>
      </p:sp>
      <p:sp>
        <p:nvSpPr>
          <p:cNvPr id="248" name="Google Shape;24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Une introduction au Standard 22</a:t>
            </a:r>
            <a:endParaRPr dirty="0"/>
          </a:p>
        </p:txBody>
      </p:sp>
      <p:sp>
        <p:nvSpPr>
          <p:cNvPr id="221" name="Google Shape;221;p11"/>
          <p:cNvSpPr txBox="1"/>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Besoins interconnectés des enfants</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Responsabilité collective = centralité de la protection</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Impact de qualité supérieure</a:t>
            </a:r>
          </a:p>
          <a:p>
            <a:pPr marL="342900" lvl="0" indent="-342900">
              <a:lnSpc>
                <a:spcPct val="90000"/>
              </a:lnSpc>
              <a:buClr>
                <a:schemeClr val="accent3"/>
              </a:buClr>
              <a:buSzPts val="2800"/>
              <a:buFont typeface="Arial"/>
              <a:buChar char="•"/>
            </a:pPr>
            <a:endParaRPr lang="fr-FR" sz="2800" b="0" i="0" u="none" strike="noStrike" cap="none" dirty="0">
              <a:solidFill>
                <a:schemeClr val="dk2"/>
              </a:solidFill>
              <a:latin typeface="Helvetica Neue"/>
              <a:ea typeface="Helvetica Neue"/>
              <a:cs typeface="Helvetica Neue"/>
              <a:sym typeface="Helvetica Neue"/>
            </a:endParaRP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Impact protecteur significatif sur les enfants</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Intégration = pas de risques accrus et pas de préjudice causé aux enfants</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Considérations contextuelles, sexospécifiques et/ou culturelles</a:t>
            </a:r>
          </a:p>
          <a:p>
            <a:pPr marL="342900" marR="0" lvl="0" indent="-342900" algn="l" rtl="0">
              <a:lnSpc>
                <a:spcPct val="90000"/>
              </a:lnSpc>
              <a:spcBef>
                <a:spcPts val="0"/>
              </a:spcBef>
              <a:spcAft>
                <a:spcPts val="0"/>
              </a:spcAft>
              <a:buClr>
                <a:schemeClr val="accent3"/>
              </a:buClr>
              <a:buSzPts val="2800"/>
              <a:buFont typeface="Arial"/>
              <a:buChar char="•"/>
            </a:pPr>
            <a:endParaRPr sz="2800" b="0" i="0" u="none" strike="noStrike" cap="none" dirty="0">
              <a:solidFill>
                <a:schemeClr val="dk2"/>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grpSp>
        <p:nvGrpSpPr>
          <p:cNvPr id="222" name="Google Shape;222;p11"/>
          <p:cNvGrpSpPr/>
          <p:nvPr/>
        </p:nvGrpSpPr>
        <p:grpSpPr>
          <a:xfrm rot="1415781">
            <a:off x="11045341" y="5540250"/>
            <a:ext cx="979340" cy="1040548"/>
            <a:chOff x="10883591" y="5571442"/>
            <a:chExt cx="979340" cy="1040548"/>
          </a:xfrm>
        </p:grpSpPr>
        <p:pic>
          <p:nvPicPr>
            <p:cNvPr id="223" name="Google Shape;223;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25" name="Google Shape;225;p11"/>
          <p:cNvSpPr txBox="1"/>
          <p:nvPr/>
        </p:nvSpPr>
        <p:spPr>
          <a:xfrm>
            <a:off x="6469717" y="5185537"/>
            <a:ext cx="4322432" cy="1938952"/>
          </a:xfrm>
          <a:prstGeom prst="rect">
            <a:avLst/>
          </a:prstGeom>
          <a:noFill/>
          <a:ln>
            <a:noFill/>
          </a:ln>
        </p:spPr>
        <p:txBody>
          <a:bodyPr spcFirstLastPara="1" wrap="square" lIns="91425" tIns="45700" rIns="91425" bIns="45700" anchor="t" anchorCtr="0">
            <a:spAutoFit/>
          </a:bodyPr>
          <a:lstStyle/>
          <a:p>
            <a:pPr lvl="0" algn="r"/>
            <a:r>
              <a:rPr lang="fr-FR" sz="2400" dirty="0">
                <a:solidFill>
                  <a:srgbClr val="000000"/>
                </a:solidFill>
                <a:ea typeface="Arial"/>
                <a:cs typeface="Arial"/>
                <a:sym typeface="Arial"/>
              </a:rPr>
              <a:t>En l'absence d'emplois formels, quels types de moyens de subsistance les enfants peuvent-ils exercer ? </a:t>
            </a:r>
          </a:p>
          <a:p>
            <a:pPr marL="0" marR="0" lvl="0" indent="0" algn="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 </a:t>
            </a:r>
            <a:endParaRPr dirty="0"/>
          </a:p>
        </p:txBody>
      </p:sp>
      <p:pic>
        <p:nvPicPr>
          <p:cNvPr id="226" name="Google Shape;226;p11"/>
          <p:cNvPicPr preferRelativeResize="0"/>
          <p:nvPr/>
        </p:nvPicPr>
        <p:blipFill rotWithShape="1">
          <a:blip r:embed="rId5">
            <a:alphaModFix/>
          </a:blip>
          <a:srcRect/>
          <a:stretch/>
        </p:blipFill>
        <p:spPr>
          <a:xfrm>
            <a:off x="8823159" y="1226543"/>
            <a:ext cx="1563802" cy="928290"/>
          </a:xfrm>
          <a:prstGeom prst="rect">
            <a:avLst/>
          </a:prstGeom>
          <a:noFill/>
          <a:ln>
            <a:noFill/>
          </a:ln>
        </p:spPr>
      </p:pic>
      <p:pic>
        <p:nvPicPr>
          <p:cNvPr id="227" name="Google Shape;227;p11"/>
          <p:cNvPicPr preferRelativeResize="0"/>
          <p:nvPr/>
        </p:nvPicPr>
        <p:blipFill rotWithShape="1">
          <a:blip r:embed="rId6">
            <a:alphaModFix/>
          </a:blip>
          <a:srcRect t="24220"/>
          <a:stretch/>
        </p:blipFill>
        <p:spPr>
          <a:xfrm>
            <a:off x="3670541" y="5435630"/>
            <a:ext cx="1313978" cy="1026368"/>
          </a:xfrm>
          <a:prstGeom prst="rect">
            <a:avLst/>
          </a:prstGeom>
          <a:noFill/>
          <a:ln>
            <a:noFill/>
          </a:ln>
        </p:spPr>
      </p:pic>
      <p:pic>
        <p:nvPicPr>
          <p:cNvPr id="228" name="Google Shape;228;p11"/>
          <p:cNvPicPr preferRelativeResize="0"/>
          <p:nvPr/>
        </p:nvPicPr>
        <p:blipFill rotWithShape="1">
          <a:blip r:embed="rId7">
            <a:alphaModFix/>
          </a:blip>
          <a:srcRect/>
          <a:stretch/>
        </p:blipFill>
        <p:spPr>
          <a:xfrm>
            <a:off x="0" y="5524051"/>
            <a:ext cx="1435174" cy="1168460"/>
          </a:xfrm>
          <a:prstGeom prst="rect">
            <a:avLst/>
          </a:prstGeom>
          <a:noFill/>
          <a:ln>
            <a:noFill/>
          </a:ln>
        </p:spPr>
      </p:pic>
    </p:spTree>
    <p:extLst>
      <p:ext uri="{BB962C8B-B14F-4D97-AF65-F5344CB8AC3E}">
        <p14:creationId xmlns:p14="http://schemas.microsoft.com/office/powerpoint/2010/main" val="27426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body" idx="1"/>
          </p:nvPr>
        </p:nvSpPr>
        <p:spPr>
          <a:xfrm>
            <a:off x="1187693" y="1374336"/>
            <a:ext cx="4727608" cy="3381667"/>
          </a:xfrm>
          <a:prstGeom prst="rect">
            <a:avLst/>
          </a:prstGeom>
          <a:noFill/>
          <a:ln>
            <a:noFill/>
          </a:ln>
        </p:spPr>
        <p:txBody>
          <a:bodyPr spcFirstLastPara="1" wrap="square" lIns="91425" tIns="45700" rIns="91425" bIns="45700" anchor="t" anchorCtr="0">
            <a:normAutofit/>
          </a:bodyPr>
          <a:lstStyle/>
          <a:p>
            <a:pPr marL="50800" lvl="0" indent="0" algn="ctr">
              <a:buNone/>
            </a:pPr>
            <a:r>
              <a:rPr lang="fr-FR" sz="2400" dirty="0"/>
              <a:t>"Les aidants et les enfants en âge de travailler ont accès à un soutien adéquat pour renforcer leurs moyens de subsistance."</a:t>
            </a:r>
            <a:endParaRPr sz="2400" dirty="0">
              <a:solidFill>
                <a:schemeClr val="dk2"/>
              </a:solidFill>
            </a:endParaRPr>
          </a:p>
        </p:txBody>
      </p:sp>
      <p:sp>
        <p:nvSpPr>
          <p:cNvPr id="235" name="Google Shape;235;p6"/>
          <p:cNvSpPr txBox="1">
            <a:spLocks noGrp="1"/>
          </p:cNvSpPr>
          <p:nvPr>
            <p:ph type="body" idx="2"/>
          </p:nvPr>
        </p:nvSpPr>
        <p:spPr>
          <a:xfrm>
            <a:off x="6107335" y="2594572"/>
            <a:ext cx="5679610" cy="4330656"/>
          </a:xfrm>
          <a:prstGeom prst="rect">
            <a:avLst/>
          </a:prstGeom>
          <a:noFill/>
          <a:ln>
            <a:noFill/>
          </a:ln>
        </p:spPr>
        <p:txBody>
          <a:bodyPr spcFirstLastPara="1" wrap="square" lIns="91425" tIns="45700" rIns="91425" bIns="45700" anchor="t" anchorCtr="0">
            <a:normAutofit/>
          </a:bodyPr>
          <a:lstStyle/>
          <a:p>
            <a:pPr lvl="0"/>
            <a:r>
              <a:rPr lang="fr-FR" dirty="0"/>
              <a:t>Identification, analyse, suivi et réponse</a:t>
            </a:r>
          </a:p>
          <a:p>
            <a:pPr lvl="0"/>
            <a:r>
              <a:rPr lang="fr-FR" dirty="0"/>
              <a:t>Analyse du genre ou des normes culturelles</a:t>
            </a:r>
          </a:p>
          <a:p>
            <a:pPr lvl="0"/>
            <a:r>
              <a:rPr lang="fr-FR" dirty="0"/>
              <a:t>Points focaux pour la protection de l'enfance au sein des équipes chargées des moyens de subsistance</a:t>
            </a:r>
            <a:endParaRPr dirty="0"/>
          </a:p>
          <a:p>
            <a:pPr marL="457200" lvl="0" indent="-228600" algn="l" rtl="0">
              <a:lnSpc>
                <a:spcPct val="90000"/>
              </a:lnSpc>
              <a:spcBef>
                <a:spcPts val="1000"/>
              </a:spcBef>
              <a:spcAft>
                <a:spcPts val="0"/>
              </a:spcAft>
              <a:buSzPts val="2800"/>
              <a:buNone/>
            </a:pPr>
            <a:endParaRPr dirty="0"/>
          </a:p>
        </p:txBody>
      </p:sp>
      <p:sp>
        <p:nvSpPr>
          <p:cNvPr id="236" name="Google Shape;236;p6"/>
          <p:cNvSpPr txBox="1">
            <a:spLocks noGrp="1"/>
          </p:cNvSpPr>
          <p:nvPr>
            <p:ph type="title"/>
          </p:nvPr>
        </p:nvSpPr>
        <p:spPr>
          <a:xfrm>
            <a:off x="6383484" y="1368188"/>
            <a:ext cx="5403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Actions Communes de </a:t>
            </a:r>
            <a:r>
              <a:rPr lang="en-US" sz="3200" dirty="0" err="1"/>
              <a:t>Prévention</a:t>
            </a:r>
            <a:endParaRPr sz="3200" dirty="0"/>
          </a:p>
        </p:txBody>
      </p:sp>
      <p:grpSp>
        <p:nvGrpSpPr>
          <p:cNvPr id="237" name="Google Shape;237;p6"/>
          <p:cNvGrpSpPr/>
          <p:nvPr/>
        </p:nvGrpSpPr>
        <p:grpSpPr>
          <a:xfrm rot="-2019763">
            <a:off x="339530" y="5579744"/>
            <a:ext cx="979340" cy="1040548"/>
            <a:chOff x="10883591" y="5571442"/>
            <a:chExt cx="979340" cy="1040548"/>
          </a:xfrm>
        </p:grpSpPr>
        <p:pic>
          <p:nvPicPr>
            <p:cNvPr id="238" name="Google Shape;238;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39" name="Google Shape;239;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40" name="Google Shape;240;p6"/>
          <p:cNvSpPr txBox="1"/>
          <p:nvPr/>
        </p:nvSpPr>
        <p:spPr>
          <a:xfrm>
            <a:off x="1187693" y="5176646"/>
            <a:ext cx="5403461" cy="1846619"/>
          </a:xfrm>
          <a:prstGeom prst="rect">
            <a:avLst/>
          </a:prstGeom>
          <a:noFill/>
          <a:ln>
            <a:noFill/>
          </a:ln>
        </p:spPr>
        <p:txBody>
          <a:bodyPr spcFirstLastPara="1" wrap="square" lIns="91425" tIns="45700" rIns="91425" bIns="45700" anchor="t" anchorCtr="0">
            <a:spAutoFit/>
          </a:bodyPr>
          <a:lstStyle/>
          <a:p>
            <a:pPr lvl="0"/>
            <a:r>
              <a:rPr lang="fr-FR" sz="2400" dirty="0">
                <a:solidFill>
                  <a:srgbClr val="000000"/>
                </a:solidFill>
                <a:ea typeface="Arial"/>
                <a:cs typeface="Arial"/>
                <a:sym typeface="Arial"/>
              </a:rPr>
              <a:t>Pouvez-vous penser à des sujets pratiques pour renforcer la capacité du personnel des moyens de subsistance à protéger les enfants ? </a:t>
            </a:r>
          </a:p>
          <a:p>
            <a:pPr marL="0" marR="0" lvl="0" indent="0" algn="l" rtl="0">
              <a:lnSpc>
                <a:spcPct val="100000"/>
              </a:lnSpc>
              <a:spcBef>
                <a:spcPts val="0"/>
              </a:spcBef>
              <a:spcAft>
                <a:spcPts val="0"/>
              </a:spcAft>
              <a:buNone/>
            </a:pPr>
            <a:endParaRPr dirty="0"/>
          </a:p>
        </p:txBody>
      </p:sp>
      <p:pic>
        <p:nvPicPr>
          <p:cNvPr id="241" name="Google Shape;241;p6"/>
          <p:cNvPicPr preferRelativeResize="0"/>
          <p:nvPr/>
        </p:nvPicPr>
        <p:blipFill rotWithShape="1">
          <a:blip r:embed="rId5">
            <a:alphaModFix/>
          </a:blip>
          <a:srcRect/>
          <a:stretch/>
        </p:blipFill>
        <p:spPr>
          <a:xfrm>
            <a:off x="7485738" y="288396"/>
            <a:ext cx="2082907" cy="1178971"/>
          </a:xfrm>
          <a:prstGeom prst="rect">
            <a:avLst/>
          </a:prstGeom>
          <a:noFill/>
          <a:ln>
            <a:noFill/>
          </a:ln>
        </p:spPr>
      </p:pic>
      <p:pic>
        <p:nvPicPr>
          <p:cNvPr id="242" name="Google Shape;242;p6"/>
          <p:cNvPicPr preferRelativeResize="0"/>
          <p:nvPr/>
        </p:nvPicPr>
        <p:blipFill rotWithShape="1">
          <a:blip r:embed="rId6">
            <a:alphaModFix/>
          </a:blip>
          <a:srcRect/>
          <a:stretch/>
        </p:blipFill>
        <p:spPr>
          <a:xfrm>
            <a:off x="2300031" y="598468"/>
            <a:ext cx="1981302" cy="558829"/>
          </a:xfrm>
          <a:prstGeom prst="rect">
            <a:avLst/>
          </a:prstGeom>
          <a:noFill/>
          <a:ln>
            <a:noFill/>
          </a:ln>
        </p:spPr>
      </p:pic>
      <p:pic>
        <p:nvPicPr>
          <p:cNvPr id="243" name="Google Shape;243;p6"/>
          <p:cNvPicPr preferRelativeResize="0"/>
          <p:nvPr/>
        </p:nvPicPr>
        <p:blipFill rotWithShape="1">
          <a:blip r:embed="rId7">
            <a:alphaModFix/>
          </a:blip>
          <a:srcRect/>
          <a:stretch/>
        </p:blipFill>
        <p:spPr>
          <a:xfrm>
            <a:off x="2573094" y="3051859"/>
            <a:ext cx="1435175" cy="16675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4" name="Google Shape;244;p6"/>
          <p:cNvPicPr preferRelativeResize="0"/>
          <p:nvPr/>
        </p:nvPicPr>
        <p:blipFill rotWithShape="1">
          <a:blip r:embed="rId8">
            <a:alphaModFix/>
          </a:blip>
          <a:srcRect/>
          <a:stretch/>
        </p:blipFill>
        <p:spPr>
          <a:xfrm>
            <a:off x="10737954" y="5709281"/>
            <a:ext cx="1234272" cy="1095195"/>
          </a:xfrm>
          <a:prstGeom prst="rect">
            <a:avLst/>
          </a:prstGeom>
          <a:noFill/>
          <a:ln>
            <a:noFill/>
          </a:ln>
        </p:spPr>
      </p:pic>
    </p:spTree>
    <p:extLst>
      <p:ext uri="{BB962C8B-B14F-4D97-AF65-F5344CB8AC3E}">
        <p14:creationId xmlns:p14="http://schemas.microsoft.com/office/powerpoint/2010/main" val="9408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lvl="0"/>
            <a:r>
              <a:rPr lang="fr-FR" dirty="0"/>
              <a:t>Assistance en espèces et sous forme de bons</a:t>
            </a:r>
          </a:p>
          <a:p>
            <a:pPr lvl="0"/>
            <a:r>
              <a:rPr lang="fr-FR" dirty="0"/>
              <a:t>Interventions de réponse </a:t>
            </a:r>
          </a:p>
          <a:p>
            <a:pPr lvl="0"/>
            <a:r>
              <a:rPr lang="fr-FR" dirty="0"/>
              <a:t>Participation</a:t>
            </a:r>
          </a:p>
          <a:p>
            <a:pPr lvl="0"/>
            <a:r>
              <a:rPr lang="fr-FR" dirty="0"/>
              <a:t>Mécanismes de retour d'information et d'établissement de rapports ; protocoles de protection des données et renvois.</a:t>
            </a:r>
            <a:endParaRPr dirty="0"/>
          </a:p>
          <a:p>
            <a:pPr marL="457200" lvl="0" indent="-228600" algn="l" rtl="0">
              <a:lnSpc>
                <a:spcPct val="90000"/>
              </a:lnSpc>
              <a:spcBef>
                <a:spcPts val="1000"/>
              </a:spcBef>
              <a:spcAft>
                <a:spcPts val="0"/>
              </a:spcAft>
              <a:buSzPts val="2800"/>
              <a:buNone/>
            </a:pPr>
            <a:endParaRPr dirty="0"/>
          </a:p>
        </p:txBody>
      </p:sp>
      <p:sp>
        <p:nvSpPr>
          <p:cNvPr id="251" name="Google Shape;251;p57"/>
          <p:cNvSpPr txBox="1">
            <a:spLocks noGrp="1"/>
          </p:cNvSpPr>
          <p:nvPr>
            <p:ph type="title"/>
          </p:nvPr>
        </p:nvSpPr>
        <p:spPr>
          <a:xfrm>
            <a:off x="838200" y="365125"/>
            <a:ext cx="93567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Actions de Reponses communes</a:t>
            </a:r>
            <a:endParaRPr sz="3200" dirty="0"/>
          </a:p>
        </p:txBody>
      </p:sp>
      <p:sp>
        <p:nvSpPr>
          <p:cNvPr id="252" name="Google Shape;252;p57"/>
          <p:cNvSpPr txBox="1"/>
          <p:nvPr/>
        </p:nvSpPr>
        <p:spPr>
          <a:xfrm>
            <a:off x="6988845" y="3134897"/>
            <a:ext cx="5181600" cy="3557614"/>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Helvetica Neue"/>
                <a:ea typeface="Helvetica Neue"/>
                <a:cs typeface="Helvetica Neue"/>
                <a:sym typeface="Helvetica Neue"/>
              </a:rPr>
              <a:t>Impact</a:t>
            </a:r>
            <a:endParaRPr dirty="0"/>
          </a:p>
          <a:p>
            <a:pPr marL="457200" lvl="0" indent="-406400">
              <a:lnSpc>
                <a:spcPct val="90000"/>
              </a:lnSpc>
              <a:spcBef>
                <a:spcPts val="1000"/>
              </a:spcBef>
              <a:buClr>
                <a:schemeClr val="dk1"/>
              </a:buClr>
              <a:buSzPts val="2800"/>
              <a:buFont typeface="Arial"/>
              <a:buChar char="•"/>
            </a:pPr>
            <a:r>
              <a:rPr lang="fr-FR" sz="2800" b="0" i="0" u="none" strike="noStrike" cap="none" dirty="0">
                <a:solidFill>
                  <a:schemeClr val="dk1"/>
                </a:solidFill>
                <a:latin typeface="Helvetica Neue"/>
                <a:ea typeface="Helvetica Neue"/>
                <a:cs typeface="Helvetica Neue"/>
                <a:sym typeface="Helvetica Neue"/>
              </a:rPr>
              <a:t>Impact</a:t>
            </a:r>
          </a:p>
          <a:p>
            <a:pPr marL="457200" lvl="0" indent="-406400">
              <a:lnSpc>
                <a:spcPct val="90000"/>
              </a:lnSpc>
              <a:spcBef>
                <a:spcPts val="1000"/>
              </a:spcBef>
              <a:buClr>
                <a:schemeClr val="dk1"/>
              </a:buClr>
              <a:buSzPts val="2800"/>
              <a:buFont typeface="Arial"/>
              <a:buChar char="•"/>
            </a:pPr>
            <a:r>
              <a:rPr lang="fr-FR" sz="2800" b="0" i="0" u="none" strike="noStrike" cap="none" dirty="0">
                <a:solidFill>
                  <a:schemeClr val="dk1"/>
                </a:solidFill>
                <a:latin typeface="Helvetica Neue"/>
                <a:ea typeface="Helvetica Neue"/>
                <a:cs typeface="Helvetica Neue"/>
                <a:sym typeface="Helvetica Neue"/>
              </a:rPr>
              <a:t>Ne pas nuire</a:t>
            </a:r>
          </a:p>
          <a:p>
            <a:pPr marL="457200" lvl="0" indent="-406400">
              <a:lnSpc>
                <a:spcPct val="90000"/>
              </a:lnSpc>
              <a:spcBef>
                <a:spcPts val="1000"/>
              </a:spcBef>
              <a:buClr>
                <a:schemeClr val="dk1"/>
              </a:buClr>
              <a:buSzPts val="2800"/>
              <a:buFont typeface="Arial"/>
              <a:buChar char="•"/>
            </a:pPr>
            <a:r>
              <a:rPr lang="fr-FR" sz="2800" b="0" i="0" u="none" strike="noStrike" cap="none" dirty="0">
                <a:solidFill>
                  <a:schemeClr val="dk1"/>
                </a:solidFill>
                <a:latin typeface="Helvetica Neue"/>
                <a:ea typeface="Helvetica Neue"/>
                <a:cs typeface="Helvetica Neue"/>
                <a:sym typeface="Helvetica Neue"/>
              </a:rPr>
              <a:t>Besoins liés au sexe, à l'âge et au handicap</a:t>
            </a:r>
          </a:p>
          <a:p>
            <a:pPr marL="457200" lvl="0" indent="-406400">
              <a:lnSpc>
                <a:spcPct val="90000"/>
              </a:lnSpc>
              <a:spcBef>
                <a:spcPts val="1000"/>
              </a:spcBef>
              <a:buClr>
                <a:schemeClr val="dk1"/>
              </a:buClr>
              <a:buSzPts val="2800"/>
              <a:buFont typeface="Arial"/>
              <a:buChar char="•"/>
            </a:pPr>
            <a:r>
              <a:rPr lang="fr-FR" sz="2800" b="0" i="0" u="none" strike="noStrike" cap="none" dirty="0">
                <a:solidFill>
                  <a:schemeClr val="dk1"/>
                </a:solidFill>
                <a:latin typeface="Helvetica Neue"/>
                <a:ea typeface="Helvetica Neue"/>
                <a:cs typeface="Helvetica Neue"/>
                <a:sym typeface="Helvetica Neue"/>
              </a:rPr>
              <a:t>Lacunes, goulets d'étranglement et obstacles </a:t>
            </a: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
        <p:nvSpPr>
          <p:cNvPr id="253" name="Google Shape;253;p57"/>
          <p:cNvSpPr txBox="1"/>
          <p:nvPr/>
        </p:nvSpPr>
        <p:spPr>
          <a:xfrm>
            <a:off x="8186968" y="2378431"/>
            <a:ext cx="200795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Helvetica Neue"/>
                <a:ea typeface="Helvetica Neue"/>
                <a:cs typeface="Helvetica Neue"/>
                <a:sym typeface="Helvetica Neue"/>
              </a:rPr>
              <a:t>RAPPEL</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254" name="Google Shape;254;p57"/>
          <p:cNvSpPr/>
          <p:nvPr/>
        </p:nvSpPr>
        <p:spPr>
          <a:xfrm>
            <a:off x="6585180" y="1547434"/>
            <a:ext cx="1063031" cy="830997"/>
          </a:xfrm>
          <a:prstGeom prst="cloudCallout">
            <a:avLst>
              <a:gd name="adj1" fmla="val 75749"/>
              <a:gd name="adj2" fmla="val 62500"/>
            </a:avLst>
          </a:prstGeom>
          <a:solidFill>
            <a:srgbClr val="C886B2"/>
          </a:solidFill>
          <a:ln w="25400" cap="flat" cmpd="sng">
            <a:solidFill>
              <a:srgbClr val="0147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5" name="Google Shape;255;p57"/>
          <p:cNvPicPr preferRelativeResize="0"/>
          <p:nvPr/>
        </p:nvPicPr>
        <p:blipFill rotWithShape="1">
          <a:blip r:embed="rId3">
            <a:alphaModFix/>
          </a:blip>
          <a:srcRect/>
          <a:stretch/>
        </p:blipFill>
        <p:spPr>
          <a:xfrm>
            <a:off x="0" y="5524051"/>
            <a:ext cx="1186774" cy="1168460"/>
          </a:xfrm>
          <a:prstGeom prst="rect">
            <a:avLst/>
          </a:prstGeom>
          <a:noFill/>
          <a:ln>
            <a:noFill/>
          </a:ln>
        </p:spPr>
      </p:pic>
    </p:spTree>
    <p:extLst>
      <p:ext uri="{BB962C8B-B14F-4D97-AF65-F5344CB8AC3E}">
        <p14:creationId xmlns:p14="http://schemas.microsoft.com/office/powerpoint/2010/main" val="7951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la version papier ?</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1883608-A671-FB60-FAAA-1CD4559AE834}"/>
              </a:ext>
            </a:extLst>
          </p:cNvPr>
          <p:cNvPicPr preferRelativeResize="0"/>
          <p:nvPr/>
        </p:nvPicPr>
        <p:blipFill>
          <a:blip r:embed="rId6">
            <a:alphaModFix/>
          </a:blip>
          <a:stretch>
            <a:fillRect/>
          </a:stretch>
        </p:blipFill>
        <p:spPr>
          <a:xfrm>
            <a:off x="9433096" y="2757055"/>
            <a:ext cx="3103774" cy="2410162"/>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3002</Words>
  <Application>Microsoft Office PowerPoint</Application>
  <PresentationFormat>Widescreen</PresentationFormat>
  <Paragraphs>178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Helvetica Neue</vt:lpstr>
      <vt:lpstr>Symbol</vt:lpstr>
      <vt:lpstr>Times New Roman</vt:lpstr>
      <vt:lpstr>Wingdings</vt:lpstr>
      <vt:lpstr>Office Theme</vt:lpstr>
      <vt:lpstr>Office Theme</vt:lpstr>
      <vt:lpstr>Standards Minimums pour la Protection de l’Enfance dans l’Action Humanitaire. - SMPE -</vt:lpstr>
      <vt:lpstr>But des Standards </vt:lpstr>
      <vt:lpstr>PowerPoint Presentation</vt:lpstr>
      <vt:lpstr>Une introduction au Standard 22</vt:lpstr>
      <vt:lpstr>Actions Communes de Prévention</vt:lpstr>
      <vt:lpstr>Actions de Reponses communes</vt:lpstr>
      <vt:lpstr>Exemples de la Région</vt:lpstr>
      <vt:lpstr>Vous avez besoin de plus que la version papier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Minimums pour la Protection de l’Enfance dans l’Action Humanitaire. - SMPE -</dc:title>
  <dc:creator>BA, Binta</dc:creator>
  <cp:lastModifiedBy>Joanna Wedge</cp:lastModifiedBy>
  <cp:revision>4</cp:revision>
  <dcterms:created xsi:type="dcterms:W3CDTF">2022-08-15T11:11:46Z</dcterms:created>
  <dcterms:modified xsi:type="dcterms:W3CDTF">2022-12-06T05:57:34Z</dcterms:modified>
</cp:coreProperties>
</file>