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94" r:id="rId5"/>
    <p:sldId id="260" r:id="rId6"/>
    <p:sldId id="261" r:id="rId7"/>
    <p:sldId id="295" r:id="rId8"/>
    <p:sldId id="296"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i9AIhdW17rwNLf62ppYXokrKd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762" autoAdjust="0"/>
  </p:normalViewPr>
  <p:slideViewPr>
    <p:cSldViewPr snapToGrid="0">
      <p:cViewPr>
        <p:scale>
          <a:sx n="110" d="100"/>
          <a:sy n="110" d="100"/>
        </p:scale>
        <p:origin x="1080" y="9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vx122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28</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28: إدارة المخيمات </a:t>
            </a:r>
            <a:r>
              <a:rPr lang="ar-LB" sz="1800" dirty="0">
                <a:effectLst/>
                <a:latin typeface="Calibri" panose="020F0502020204030204" pitchFamily="34" charset="0"/>
                <a:ea typeface="Calibri" panose="020F0502020204030204" pitchFamily="34" charset="0"/>
                <a:cs typeface="Arial" panose="020B0604020202020204" pitchFamily="34" charset="0"/>
              </a:rPr>
              <a:t>وحماية الطفل</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مكرسًا للموظفين في مجال حماية الطفل الذين يعملون مع ويتعلمون من الجهات الفاعلة الأخرى في المجال الإنساني، من أجل تحسين نتائج الحماية والرفاه للأطفال.</a:t>
            </a:r>
          </a:p>
          <a:p>
            <a:pPr marL="0" marR="0" lvl="0" indent="0" algn="r" rtl="1">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أنقروا: </a:t>
            </a: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SA" sz="1800" dirty="0">
                <a:effectLst/>
                <a:ea typeface="Calibri" panose="020F0502020204030204" pitchFamily="34" charset="0"/>
                <a:cs typeface="Simplified Arabic" panose="02020603050405020304" pitchFamily="18" charset="-78"/>
              </a:rPr>
              <a:t>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LB" sz="1800" dirty="0">
                <a:effectLst/>
                <a:ea typeface="Calibri" panose="020F0502020204030204" pitchFamily="34" charset="0"/>
                <a:cs typeface="Simplified Arabic" panose="02020603050405020304" pitchFamily="18" charset="-78"/>
              </a:rPr>
              <a:t>يمكن أن يكون</a:t>
            </a:r>
            <a:r>
              <a:rPr lang="ar-SA" sz="1800" dirty="0">
                <a:effectLst/>
                <a:ea typeface="Calibri" panose="020F0502020204030204" pitchFamily="34" charset="0"/>
                <a:cs typeface="Simplified Arabic" panose="02020603050405020304" pitchFamily="18" charset="-78"/>
              </a:rPr>
              <a:t> وضع البرامج متعددة القطاعات </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الذي </a:t>
            </a:r>
            <a:r>
              <a:rPr lang="ar-LB" sz="1800" dirty="0">
                <a:effectLst/>
                <a:ea typeface="Calibri" panose="020F0502020204030204" pitchFamily="34" charset="0"/>
                <a:cs typeface="Simplified Arabic" panose="02020603050405020304" pitchFamily="18" charset="-78"/>
              </a:rPr>
              <a:t>يتضمن ويعالج </a:t>
            </a:r>
            <a:r>
              <a:rPr lang="ar-SA" sz="1800" dirty="0">
                <a:effectLst/>
                <a:ea typeface="Calibri" panose="020F0502020204030204" pitchFamily="34" charset="0"/>
                <a:cs typeface="Simplified Arabic" panose="02020603050405020304" pitchFamily="18" charset="-78"/>
              </a:rPr>
              <a:t>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طريقة فعالة </a:t>
            </a:r>
            <a:r>
              <a:rPr lang="ar-SA" sz="1800" dirty="0">
                <a:effectLst/>
                <a:ea typeface="Calibri" panose="020F0502020204030204" pitchFamily="34" charset="0"/>
                <a:cs typeface="Simplified Arabic" panose="02020603050405020304" pitchFamily="18" charset="-78"/>
              </a:rPr>
              <a:t>في </a:t>
            </a:r>
            <a:r>
              <a:rPr lang="ar-LB" sz="1800" dirty="0">
                <a:effectLst/>
                <a:ea typeface="Calibri" panose="020F0502020204030204" pitchFamily="34" charset="0"/>
                <a:cs typeface="Simplified Arabic" panose="02020603050405020304" pitchFamily="18" charset="-78"/>
              </a:rPr>
              <a:t>تحقيق نتائج فعلية و</a:t>
            </a:r>
            <a:r>
              <a:rPr lang="ar-SA" sz="1800" dirty="0">
                <a:effectLst/>
                <a:ea typeface="Calibri" panose="020F0502020204030204" pitchFamily="34" charset="0"/>
                <a:cs typeface="Simplified Arabic" panose="02020603050405020304" pitchFamily="18" charset="-78"/>
              </a:rPr>
              <a:t>ذات </a:t>
            </a:r>
            <a:r>
              <a:rPr lang="ar-LB" sz="1800" dirty="0">
                <a:effectLst/>
                <a:ea typeface="Calibri" panose="020F0502020204030204" pitchFamily="34" charset="0"/>
                <a:cs typeface="Simplified Arabic" panose="02020603050405020304" pitchFamily="18" charset="-78"/>
              </a:rPr>
              <a:t>جودة</a:t>
            </a:r>
            <a:r>
              <a:rPr lang="ar-SA" sz="1800" dirty="0">
                <a:effectLst/>
                <a:ea typeface="Calibri" panose="020F0502020204030204" pitchFamily="34" charset="0"/>
                <a:cs typeface="Simplified Arabic" panose="02020603050405020304" pitchFamily="18" charset="-78"/>
              </a:rPr>
              <a:t> أفضل</a:t>
            </a:r>
            <a:r>
              <a:rPr lang="ar-LB" sz="1800" dirty="0">
                <a:effectLst/>
                <a:ea typeface="Calibri" panose="020F0502020204030204" pitchFamily="34" charset="0"/>
                <a:cs typeface="Simplified Arabic" panose="02020603050405020304" pitchFamily="18" charset="-78"/>
              </a:rPr>
              <a:t> في القطاعَين المعنيَين/جميع القطاعات.</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"العمل معًا" هو إطار مشترك بين القطاعات لتعزيز حماية الأطفال ورفاههم باستخدام المعايير الإنسانية. وقد أنشئ من خلال عملية واسعة النطاق وتشاورية، ويتم تحديثه كل 6 أشهر. حاليًا، القطاعات ذات الأولوية هي التالية: الصحة، والتعليم، والأمن الغذائي، وتنسيق المخيمات وإدارة المخيمات.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اطلعوا على الموقع المصغر للمبادرة العالمية للعمل في جميع القطاعات وملفات الموارد الخاصة بكل قطاع.    </a:t>
            </a: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4 من المعايير المتعلقة بالعمل في جميع القطاعات.</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 على المسؤولية الجماعية لكافة الجهات الفاعلة في المجال الإنساني في حماية الأطفال وعائلاتهم</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 و</a:t>
            </a:r>
            <a:r>
              <a:rPr lang="ar-SA" sz="12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تتمثل طريقة من الطرق الفعالة لتحقيق أثر فعلي وعالي الجودة، في </a:t>
            </a:r>
            <a:r>
              <a:rPr lang="ar-SA" sz="1200" dirty="0">
                <a:effectLst/>
                <a:ea typeface="Calibri" panose="020F0502020204030204" pitchFamily="34" charset="0"/>
                <a:cs typeface="Simplified Arabic" panose="02020603050405020304" pitchFamily="18" charset="-78"/>
              </a:rPr>
              <a:t>وضع البرامج متعددة القطاعات الذي يقوم بتضمين ومعالجة اعتبارات حماية الطفل</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a:t>
            </a:r>
          </a:p>
          <a:p>
            <a:pPr marL="0" marR="0" lvl="0" indent="0" algn="r" rtl="1">
              <a:lnSpc>
                <a:spcPct val="100000"/>
              </a:lnSpc>
              <a:spcBef>
                <a:spcPts val="0"/>
              </a:spcBef>
              <a:spcAft>
                <a:spcPts val="0"/>
              </a:spcAft>
              <a:buClr>
                <a:schemeClr val="dk1"/>
              </a:buClr>
              <a:buSzPts val="1200"/>
              <a:buFont typeface="Calibri"/>
              <a:buNone/>
            </a:pPr>
            <a:endParaRPr lang="ar-LB" dirty="0"/>
          </a:p>
          <a:p>
            <a:pPr marL="0" marR="0" algn="just" rtl="1">
              <a:lnSpc>
                <a:spcPct val="106000"/>
              </a:lnSpc>
              <a:spcBef>
                <a:spcPts val="0"/>
              </a:spcBef>
              <a:spcAft>
                <a:spcPts val="800"/>
              </a:spcAft>
              <a:buFont typeface="Arial" panose="020B0604020202020204" pitchFamily="34" charset="0"/>
              <a:buChar char="•"/>
            </a:pPr>
            <a:r>
              <a:rPr lang="ar-LB" sz="1100" dirty="0">
                <a:effectLst/>
                <a:latin typeface="Calibri" panose="020F0502020204030204" pitchFamily="34" charset="0"/>
                <a:ea typeface="Calibri" panose="020F0502020204030204" pitchFamily="34" charset="0"/>
                <a:cs typeface="Simplified Arabic" panose="02020603050405020304" pitchFamily="18" charset="-78"/>
              </a:rPr>
              <a:t>ي</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تمثل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الهدف</a:t>
            </a:r>
            <a:r>
              <a:rPr lang="ar-SA" sz="1100" dirty="0">
                <a:effectLst/>
                <a:latin typeface="Calibri" panose="020F0502020204030204" pitchFamily="34" charset="0"/>
                <a:ea typeface="Calibri" panose="020F0502020204030204" pitchFamily="34" charset="0"/>
                <a:cs typeface="Simplified Arabic" panose="02020603050405020304" pitchFamily="18" charset="-78"/>
              </a:rPr>
              <a:t> الأساسي لإدارة المخيمات</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في</a:t>
            </a:r>
            <a:r>
              <a:rPr lang="ar-LB"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دعم وصول السكان النازحين داخليًا الذين يعيشون في مستوطنات بشرية مؤقتة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بما في ذلك المخيمات، والمراكز الجماعية/مراكز الإجلاء، والمستوطنات البشرية التلقائية</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بشكل عادل وكريم إلى المساعدات المنقذة للحياة وخدمات الحماية</a:t>
            </a:r>
            <a:r>
              <a:rPr lang="ar-LB" sz="1100" dirty="0">
                <a:solidFill>
                  <a:srgbClr val="000000"/>
                </a:solidFill>
                <a:effectLst/>
                <a:latin typeface="Noto Sans Symbols"/>
                <a:ea typeface="Noto Sans Symbols"/>
                <a:cs typeface="Simplified Arabic" panose="02020603050405020304" pitchFamily="18" charset="-78"/>
              </a:rPr>
              <a:t>. وتعمل الجهات الفاعلة في مجال إدارة المخيمات بالتعاون الوثيق مع القطاعات الأخرى، بما فيها حماية الطفل والتعليم، للحرص على إنفاذ حقوق الأطفال، وعلى أن يتمكنوا من الوصول إلى الخدمات الأساسية (</a:t>
            </a:r>
            <a:r>
              <a:rPr lang="ar-SA" sz="1800" dirty="0">
                <a:effectLst/>
                <a:ea typeface="Calibri" panose="020F0502020204030204" pitchFamily="34" charset="0"/>
                <a:cs typeface="Simplified Arabic" panose="02020603050405020304" pitchFamily="18" charset="-78"/>
              </a:rPr>
              <a:t>مرافق التعليم، والرعاية الصحية، والخدمات النفسية الاجتماعية، والفرص الترفيهية</a:t>
            </a:r>
            <a:r>
              <a:rPr lang="ar-LB" sz="1800" dirty="0">
                <a:effectLst/>
                <a:ea typeface="Calibri" panose="020F0502020204030204" pitchFamily="34" charset="0"/>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تحتاج الجهات الفاعلة في مجالَي حماية الطفل وإدارة المخيمات إلى التعاون بهدف ضمان </a:t>
            </a:r>
            <a:r>
              <a:rPr lang="ar-SA" sz="1800" u="sng" dirty="0">
                <a:solidFill>
                  <a:srgbClr val="5B9BD5"/>
                </a:solidFill>
                <a:effectLst/>
                <a:latin typeface="Calibri" panose="020F0502020204030204" pitchFamily="34" charset="0"/>
                <a:ea typeface="Calibri" panose="020F0502020204030204" pitchFamily="34" charset="0"/>
                <a:cs typeface="Simplified Arabic" panose="02020603050405020304" pitchFamily="18" charset="-78"/>
              </a:rPr>
              <a:t>مشاركة</a:t>
            </a:r>
            <a:r>
              <a:rPr lang="ar-SA" sz="1800" u="sng" dirty="0">
                <a:solidFill>
                  <a:srgbClr val="5B9BD5"/>
                </a:solidFill>
                <a:effectLst/>
                <a:latin typeface="Calibri" panose="020F0502020204030204" pitchFamily="34" charset="0"/>
                <a:ea typeface="Calibri" panose="020F0502020204030204" pitchFamily="34" charset="0"/>
                <a:cs typeface="Simplified Arabic" panose="02020603050405020304" pitchFamily="18" charset="-78"/>
                <a:hlinkClick r:id="rId3"/>
              </a:rPr>
              <a:t> مجدية للأطفال</a:t>
            </a:r>
            <a:r>
              <a:rPr lang="ar-LB" sz="1800" u="sng" dirty="0">
                <a:solidFill>
                  <a:srgbClr val="5B9BD5"/>
                </a:solidFill>
                <a:effectLst/>
                <a:latin typeface="Calibri" panose="020F0502020204030204" pitchFamily="34" charset="0"/>
                <a:ea typeface="Calibri" panose="020F0502020204030204" pitchFamily="34" charset="0"/>
                <a:cs typeface="Simplified Arabic" panose="02020603050405020304" pitchFamily="18" charset="-78"/>
              </a:rPr>
              <a:t> </a:t>
            </a:r>
            <a:r>
              <a:rPr lang="ar-LB" sz="1800" u="none" dirty="0">
                <a:solidFill>
                  <a:srgbClr val="5B9BD5"/>
                </a:solidFill>
                <a:effectLst/>
                <a:latin typeface="Calibri" panose="020F0502020204030204" pitchFamily="34" charset="0"/>
                <a:ea typeface="Calibri" panose="020F0502020204030204" pitchFamily="34" charset="0"/>
                <a:cs typeface="Simplified Arabic" panose="02020603050405020304" pitchFamily="18" charset="-78"/>
              </a:rPr>
              <a:t>في </a:t>
            </a:r>
            <a:r>
              <a:rPr lang="ar-SA" sz="1800" u="none" dirty="0">
                <a:solidFill>
                  <a:srgbClr val="000000"/>
                </a:solidFill>
                <a:effectLst/>
                <a:ea typeface="Calibri" panose="020F0502020204030204" pitchFamily="34" charset="0"/>
                <a:cs typeface="Simplified Arabic" panose="02020603050405020304" pitchFamily="18" charset="-78"/>
              </a:rPr>
              <a:t>تصميم</a:t>
            </a:r>
            <a:r>
              <a:rPr lang="ar-SA" sz="1800" dirty="0">
                <a:solidFill>
                  <a:srgbClr val="000000"/>
                </a:solidFill>
                <a:effectLst/>
                <a:ea typeface="Calibri" panose="020F0502020204030204" pitchFamily="34" charset="0"/>
                <a:cs typeface="Simplified Arabic" panose="02020603050405020304" pitchFamily="18" charset="-78"/>
              </a:rPr>
              <a:t>، ورصد، وتعديل البرامج</a:t>
            </a:r>
            <a:r>
              <a:rPr lang="ar-LB" sz="1800" dirty="0">
                <a:solidFill>
                  <a:srgbClr val="000000"/>
                </a:solidFill>
                <a:effectLst/>
                <a:ea typeface="Calibri" panose="020F0502020204030204" pitchFamily="34" charset="0"/>
                <a:cs typeface="Simplified Arabic" panose="02020603050405020304" pitchFamily="18" charset="-78"/>
              </a:rPr>
              <a:t>، وفي آليات التمثيل </a:t>
            </a:r>
            <a:r>
              <a:rPr lang="ar-SA" sz="1800" dirty="0">
                <a:effectLst/>
                <a:ea typeface="Calibri" panose="020F0502020204030204" pitchFamily="34" charset="0"/>
                <a:cs typeface="Simplified Arabic" panose="02020603050405020304" pitchFamily="18" charset="-78"/>
              </a:rPr>
              <a:t>في هيكليات إدارة المخيمات</a:t>
            </a:r>
            <a:r>
              <a:rPr lang="ar-LB" sz="1800" dirty="0">
                <a:effectLst/>
                <a:ea typeface="Calibri" panose="020F0502020204030204" pitchFamily="34" charset="0"/>
                <a:cs typeface="Simplified Arabic" panose="02020603050405020304" pitchFamily="18" charset="-78"/>
              </a:rPr>
              <a:t> لضمان أن أصواتهم سوف تُسمع، وأنهم سيتمكنون من التعبير عن احتياجاتهم وشواغلهم وتطلعاتهم، وأن التحديات التي يواجهونها يوف تهتم بمعالجتها القطاعات المعنية بطريقة تعاونية. </a:t>
            </a:r>
          </a:p>
          <a:p>
            <a:pPr marL="0" marR="0" algn="just" rtl="1">
              <a:lnSpc>
                <a:spcPct val="106000"/>
              </a:lnSpc>
              <a:spcBef>
                <a:spcPts val="0"/>
              </a:spcBef>
              <a:spcAft>
                <a:spcPts val="800"/>
              </a:spcAft>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تساهم إدارة المخيمات في رصد شواغل الأمن التي تؤثر على الأطفال الذين يعيشون في مستوطنات مؤقتة، وتساعد في تصميم وتنسيق تنفيذ أنشطة التخفيف من المخاطر، بالتعاون الوثيق مع القطاعات المعنية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a:t>
            </a:r>
            <a:r>
              <a:rPr lang="ar-LB" sz="1200" b="1" i="0" dirty="0">
                <a:latin typeface="Arial"/>
                <a:ea typeface="Arial"/>
                <a:cs typeface="Arial"/>
                <a:sym typeface="Arial"/>
              </a:rPr>
              <a:t>الوقاية</a:t>
            </a:r>
            <a:r>
              <a:rPr lang="ar-LB" sz="1200" i="0" dirty="0">
                <a:latin typeface="Arial"/>
                <a:ea typeface="Arial"/>
                <a:cs typeface="Arial"/>
                <a:sym typeface="Arial"/>
              </a:rPr>
              <a:t>]</a:t>
            </a:r>
            <a:endParaRPr lang="en-US" sz="1200" b="1" dirty="0">
              <a:latin typeface="Arial"/>
              <a:ea typeface="Arial"/>
              <a:cs typeface="Arial"/>
              <a:sym typeface="Arial"/>
            </a:endParaRPr>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lang="en-US" sz="1200" b="0" i="1" u="none" strike="noStrike" dirty="0">
              <a:latin typeface="Calibri"/>
              <a:ea typeface="Calibri"/>
              <a:cs typeface="Calibri"/>
              <a:sym typeface="Calibri"/>
            </a:endParaRPr>
          </a:p>
          <a:p>
            <a:pPr marL="0" marR="0" algn="r" rtl="1">
              <a:lnSpc>
                <a:spcPct val="106000"/>
              </a:lnSpc>
              <a:spcBef>
                <a:spcPts val="0"/>
              </a:spcBef>
              <a:spcAft>
                <a:spcPts val="800"/>
              </a:spcAft>
            </a:pPr>
            <a:r>
              <a:rPr lang="ar-LB" sz="1200" i="0" u="none" strike="noStrike" dirty="0"/>
              <a:t>ينص المعيار </a:t>
            </a:r>
            <a:r>
              <a:rPr lang="en-US" sz="1200" i="0" u="none" strike="noStrike" dirty="0"/>
              <a:t>28</a:t>
            </a:r>
            <a:r>
              <a:rPr lang="ar-LB" sz="1200" i="0" u="none" strike="noStrike" dirty="0"/>
              <a:t> على ما يلي: </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تعالج أنشطة إدارة المخيمات الاحتياجات وشواغل الحماية المتعلِّقة بالأطفال المتضرّرين من النزوح القسري.</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lvl="0" indent="0" algn="r" rtl="1">
              <a:lnSpc>
                <a:spcPct val="100000"/>
              </a:lnSpc>
              <a:spcBef>
                <a:spcPts val="0"/>
              </a:spcBef>
              <a:spcAft>
                <a:spcPts val="0"/>
              </a:spcAft>
              <a:buClr>
                <a:schemeClr val="dk1"/>
              </a:buClr>
              <a:buSzPts val="1200"/>
              <a:buFont typeface="Calibri"/>
              <a:buNone/>
            </a:pPr>
            <a:endParaRPr lang="ar-LB" sz="1200" b="0" i="0" u="none" strike="noStrike" dirty="0">
              <a:latin typeface="Calibri"/>
              <a:ea typeface="Calibri"/>
              <a:cs typeface="Calibri"/>
              <a:sym typeface="Calibri"/>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تستطيع الجهات الفاعلة في مجال إدارة المخيمات رصد شمولية خدمات المخيمات وإمكانية الوصول إليها من خلال إجراء تفتيش منتظم للمواقع، </a:t>
            </a:r>
            <a:r>
              <a:rPr lang="ar-LB" sz="1800" dirty="0">
                <a:effectLst/>
                <a:ea typeface="Calibri" panose="020F0502020204030204" pitchFamily="34" charset="0"/>
                <a:cs typeface="Simplified Arabic" panose="02020603050405020304" pitchFamily="18" charset="-78"/>
              </a:rPr>
              <a:t>والمساعدة في تحليل التوجهات، وتحديد التحديات في الوصول إلى الخدمات، والنظر إلى الخصائص المختلفة، بما فيها العمر، والنوع الاجتماعي، ونوع الإعاقة، لدى الأشخاص الذين يصلون إلى المساعدة. </a:t>
            </a:r>
            <a:r>
              <a:rPr lang="ar-SA" sz="1800" dirty="0">
                <a:effectLst/>
                <a:ea typeface="Calibri" panose="020F0502020204030204" pitchFamily="34" charset="0"/>
                <a:cs typeface="Simplified Arabic" panose="02020603050405020304" pitchFamily="18" charset="-78"/>
              </a:rPr>
              <a:t>وقد تستطيع على نحو مماثل </a:t>
            </a:r>
            <a:r>
              <a:rPr lang="ar-LB" sz="1800" dirty="0">
                <a:effectLst/>
                <a:ea typeface="Calibri" panose="020F0502020204030204" pitchFamily="34" charset="0"/>
                <a:cs typeface="Simplified Arabic" panose="02020603050405020304" pitchFamily="18" charset="-78"/>
              </a:rPr>
              <a:t>أن تلعب دورًا أساسيًا في ضمان</a:t>
            </a:r>
            <a:r>
              <a:rPr lang="ar-SA" sz="1800" dirty="0">
                <a:effectLst/>
                <a:ea typeface="Calibri" panose="020F0502020204030204" pitchFamily="34" charset="0"/>
                <a:cs typeface="Simplified Arabic" panose="02020603050405020304" pitchFamily="18" charset="-78"/>
              </a:rPr>
              <a:t> تكافؤ إمكانيات الوصول إلى معلومات هامَّة</a:t>
            </a:r>
            <a:r>
              <a:rPr lang="ar-LB" sz="1800" dirty="0">
                <a:effectLst/>
                <a:ea typeface="Calibri" panose="020F0502020204030204" pitchFamily="34" charset="0"/>
                <a:cs typeface="Simplified Arabic" panose="02020603050405020304" pitchFamily="18" charset="-78"/>
              </a:rPr>
              <a:t> لجميع الأشخاص الذين يعيشون في مواقع مؤقتة، ووضع استراتيجيات محددة لضمان الوصول إلى الأشخاص الذين من الأرجح أن يتم استبعادهم من قنوات التواصل العادية.</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من المهم جدًا بالنسبة إلى الجهات الفاعلة في مجالَي إدارة المخيمات وحماية الطفل، أن تفكر معًا في كيفية تلبية احتياجات الأطفال إلى مساحات آمنة، وميسَّرة للتعلم واللعب</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في المستوطنات المؤقتة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يجب أن يبدأ هذا التعاون في أبكر مراحل تخطيط المواقع، ويستمر طوال فترة عمليات تحسين المواقع، أيًا كانت</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فالتخطيط المناسب يجنِّب وضع مساحات خاصة بالأطفال في أماكن خطرة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م</a:t>
            </a:r>
            <a:r>
              <a:rPr lang="ar-LB" sz="1800" dirty="0">
                <a:effectLst/>
                <a:latin typeface="Calibri" panose="020F0502020204030204" pitchFamily="34" charset="0"/>
                <a:ea typeface="Calibri" panose="020F0502020204030204" pitchFamily="34" charset="0"/>
                <a:cs typeface="Simplified Arabic" panose="02020603050405020304" pitchFamily="18" charset="-78"/>
              </a:rPr>
              <a:t>خططات المياه المفتوحة، والخنادق/قنوات التصريف، والمناطق المعزولة)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أو استبعادها بشكل كامل بسبب النقص في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المساحة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تحتاج الجهات الفاعلة في مجالَي حماية الطفل وإدارة المخيمات أيضًا إلى </a:t>
            </a:r>
            <a:r>
              <a:rPr lang="ar-SA" sz="1800" dirty="0">
                <a:solidFill>
                  <a:srgbClr val="000000"/>
                </a:solidFill>
                <a:effectLst/>
                <a:ea typeface="Calibri" panose="020F0502020204030204" pitchFamily="34" charset="0"/>
                <a:cs typeface="Simplified Arabic" panose="02020603050405020304" pitchFamily="18" charset="-78"/>
              </a:rPr>
              <a:t>التعاون </a:t>
            </a:r>
            <a:r>
              <a:rPr lang="ar-LB" sz="1800" dirty="0">
                <a:solidFill>
                  <a:srgbClr val="000000"/>
                </a:solidFill>
                <a:effectLst/>
                <a:ea typeface="Calibri" panose="020F0502020204030204" pitchFamily="34" charset="0"/>
                <a:cs typeface="Simplified Arabic" panose="02020603050405020304" pitchFamily="18" charset="-78"/>
              </a:rPr>
              <a:t>ل</a:t>
            </a:r>
            <a:r>
              <a:rPr lang="ar-SA" sz="1800" dirty="0">
                <a:solidFill>
                  <a:srgbClr val="000000"/>
                </a:solidFill>
                <a:effectLst/>
                <a:ea typeface="Calibri" panose="020F0502020204030204" pitchFamily="34" charset="0"/>
                <a:cs typeface="Simplified Arabic" panose="02020603050405020304" pitchFamily="18" charset="-78"/>
              </a:rPr>
              <a:t>إنشاء أنظمة تواصل متبادل</a:t>
            </a:r>
            <a:r>
              <a:rPr lang="ar-LB" sz="1800" dirty="0">
                <a:solidFill>
                  <a:srgbClr val="000000"/>
                </a:solidFill>
                <a:effectLst/>
                <a:ea typeface="Calibri" panose="020F0502020204030204" pitchFamily="34" charset="0"/>
                <a:cs typeface="Simplified Arabic" panose="02020603050405020304" pitchFamily="18" charset="-78"/>
              </a:rPr>
              <a:t> مع الأطفال، بما فيها </a:t>
            </a:r>
            <a:r>
              <a:rPr lang="ar-SA" sz="1800" dirty="0">
                <a:solidFill>
                  <a:srgbClr val="000000"/>
                </a:solidFill>
                <a:effectLst/>
                <a:ea typeface="Calibri" panose="020F0502020204030204" pitchFamily="34" charset="0"/>
                <a:cs typeface="Simplified Arabic" panose="02020603050405020304" pitchFamily="18" charset="-78"/>
              </a:rPr>
              <a:t>آليات التغذية الراجعة والإبلاغ</a:t>
            </a:r>
            <a:r>
              <a:rPr lang="ar-LB" sz="1800" dirty="0">
                <a:solidFill>
                  <a:srgbClr val="000000"/>
                </a:solidFill>
                <a:effectLst/>
                <a:ea typeface="Calibri" panose="020F0502020204030204" pitchFamily="34" charset="0"/>
                <a:cs typeface="Simplified Arabic" panose="02020603050405020304" pitchFamily="18" charset="-78"/>
              </a:rPr>
              <a:t>، كي تجمع بانتظام تغذيتهم الراجعة وتفهم شواغلهم، واستخدام الطرق الملائمة المكيفة مع احتياجاتهم. (ملاحظة: من المرجح أن تبرز الحاجة إلى أن تضع الجهات الفاعلة في مجالَي حاية الطفل وإدارة المخيمات تدابير محددة لهذا الغرض، بما أن الأدوات الشائعة ليست مكيفة لتناسب الأطفال)</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كذلك، يتعين على الجهات الفاعلة في مجالَي حماية الطفل وإدارة المخيمات أن تجري عمليات تدقيق دورية مشتركة للتحقق من سلامة وإمكانية الوصول إلى الهيكليات التحتية والخدمات في الميدان، وأن تتعاون في عمليات تقييم المخاطر و/أو السلامة في مجال حماية الطفل، من أجل تحديد مخاطر حماية الطفل وتنفيذ أنشطة التخفيف من المخاطر، التي تعالج الاحتياجات المحددة في مواقع النزوح.  </a:t>
            </a:r>
          </a:p>
          <a:p>
            <a:pPr marL="400050" lvl="0" indent="-82550" algn="l" rtl="0">
              <a:lnSpc>
                <a:spcPct val="100000"/>
              </a:lnSpc>
              <a:spcBef>
                <a:spcPts val="0"/>
              </a:spcBef>
              <a:spcAft>
                <a:spcPts val="0"/>
              </a:spcAft>
              <a:buSzPts val="1400"/>
              <a:buFont typeface="Arial"/>
              <a:buNone/>
            </a:pPr>
            <a:endParaRPr dirty="0">
              <a:solidFill>
                <a:srgbClr val="5F7085"/>
              </a:solidFill>
            </a:endParaRPr>
          </a:p>
          <a:p>
            <a:pPr marL="0" marR="0" lvl="0" indent="0" algn="r" rtl="1">
              <a:lnSpc>
                <a:spcPct val="100000"/>
              </a:lnSpc>
              <a:spcBef>
                <a:spcPts val="0"/>
              </a:spcBef>
              <a:spcAft>
                <a:spcPts val="0"/>
              </a:spcAft>
              <a:buClr>
                <a:schemeClr val="dk1"/>
              </a:buClr>
              <a:buSzPts val="1200"/>
              <a:buFont typeface="Arial"/>
              <a:buNone/>
            </a:pPr>
            <a:r>
              <a:rPr lang="ar-LB" b="1" dirty="0">
                <a:latin typeface="Arial"/>
                <a:ea typeface="Arial"/>
                <a:cs typeface="Arial"/>
                <a:sym typeface="Arial"/>
              </a:rPr>
              <a:t>إطلاق المناقشة: </a:t>
            </a:r>
            <a:r>
              <a:rPr lang="ar-LB" b="0" dirty="0">
                <a:latin typeface="Arial"/>
                <a:ea typeface="Arial"/>
                <a:cs typeface="Arial"/>
                <a:sym typeface="Arial"/>
              </a:rPr>
              <a:t> هل يمكنكم إعطاء أمثلة عن أنشطة التخفيف من المخاطر؟</a:t>
            </a:r>
          </a:p>
          <a:p>
            <a:pPr marL="0" marR="0" lvl="0" indent="0" algn="r" rtl="1">
              <a:lnSpc>
                <a:spcPct val="100000"/>
              </a:lnSpc>
              <a:spcBef>
                <a:spcPts val="0"/>
              </a:spcBef>
              <a:spcAft>
                <a:spcPts val="0"/>
              </a:spcAft>
              <a:buClr>
                <a:schemeClr val="dk1"/>
              </a:buClr>
              <a:buSzPts val="1200"/>
              <a:buFont typeface="Arial"/>
              <a:buNone/>
            </a:pPr>
            <a:r>
              <a:rPr lang="ar-LB" sz="1200" i="0" dirty="0">
                <a:latin typeface="Arial" panose="020B0604020202020204" pitchFamily="34" charset="0"/>
                <a:ea typeface="Arial"/>
                <a:cs typeface="Arial" panose="020B0604020202020204" pitchFamily="34" charset="0"/>
                <a:sym typeface="Arial"/>
              </a:rPr>
              <a:t>←</a:t>
            </a:r>
            <a:r>
              <a:rPr lang="ar-LB" sz="1200" b="0" i="0" dirty="0">
                <a:latin typeface="Arial"/>
                <a:ea typeface="Arial"/>
                <a:cs typeface="Arial"/>
                <a:sym typeface="Arial"/>
              </a:rPr>
              <a:t> مثلاً، </a:t>
            </a:r>
            <a:r>
              <a:rPr lang="ar-SA" sz="1800" dirty="0">
                <a:effectLst/>
                <a:ea typeface="Calibri" panose="020F0502020204030204" pitchFamily="34" charset="0"/>
                <a:cs typeface="Simplified Arabic" panose="02020603050405020304" pitchFamily="18" charset="-78"/>
              </a:rPr>
              <a:t>وضع إضاءة ملائمة في الأماكن التي تستخدمها دومًا النساء والأطفال </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من الذكور والإناث معًا</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أو تسيير دوريات على طرق جمع الحطب للنار، أو رصد الطرق المؤدِّية إلى المدارس</a:t>
            </a:r>
            <a:r>
              <a:rPr lang="ar-LB" sz="1800" dirty="0">
                <a:effectLst/>
                <a:ea typeface="Calibri" panose="020F0502020204030204" pitchFamily="34" charset="0"/>
                <a:cs typeface="Simplified Arabic" panose="02020603050405020304" pitchFamily="18" charset="-78"/>
              </a:rPr>
              <a:t> واتخاذ الإجراءات اللازمة لزيادة السلامة على هذه الطرق</a:t>
            </a:r>
            <a:r>
              <a:rPr lang="ar-SA" sz="1800" dirty="0">
                <a:effectLst/>
                <a:ea typeface="Calibri" panose="020F0502020204030204" pitchFamily="34" charset="0"/>
                <a:cs typeface="Simplified Arabic" panose="02020603050405020304" pitchFamily="18" charset="-78"/>
              </a:rPr>
              <a:t>، أو تسييج مناطق المياه المفتوحة</a:t>
            </a:r>
            <a:r>
              <a:rPr lang="ar-LB" sz="1800" dirty="0">
                <a:effectLst/>
                <a:ea typeface="Calibri" panose="020F0502020204030204" pitchFamily="34" charset="0"/>
                <a:cs typeface="Simplified Arabic" panose="02020603050405020304" pitchFamily="18" charset="-78"/>
              </a:rPr>
              <a:t> أو ا</a:t>
            </a:r>
            <a:r>
              <a:rPr lang="ar-SA" sz="1800" dirty="0">
                <a:effectLst/>
                <a:ea typeface="Calibri" panose="020F0502020204030204" pitchFamily="34" charset="0"/>
                <a:cs typeface="Simplified Arabic" panose="02020603050405020304" pitchFamily="18" charset="-78"/>
              </a:rPr>
              <a:t>لمناطق </a:t>
            </a:r>
            <a:r>
              <a:rPr lang="ar-LB" sz="1800" dirty="0">
                <a:effectLst/>
                <a:ea typeface="Calibri" panose="020F0502020204030204" pitchFamily="34" charset="0"/>
                <a:cs typeface="Simplified Arabic" panose="02020603050405020304" pitchFamily="18" charset="-78"/>
              </a:rPr>
              <a:t>التي حُدد أنها </a:t>
            </a:r>
            <a:r>
              <a:rPr lang="ar-SA" sz="1800" dirty="0">
                <a:effectLst/>
                <a:ea typeface="Calibri" panose="020F0502020204030204" pitchFamily="34" charset="0"/>
                <a:cs typeface="Simplified Arabic" panose="02020603050405020304" pitchFamily="18" charset="-78"/>
              </a:rPr>
              <a:t>ملوثة بالذخائر المتفجرة</a:t>
            </a:r>
            <a:r>
              <a:rPr lang="ar-LB" sz="1800" dirty="0">
                <a:effectLst/>
                <a:ea typeface="Calibri" panose="020F0502020204030204" pitchFamily="34" charset="0"/>
                <a:cs typeface="Simplified Arabic" panose="02020603050405020304" pitchFamily="18" charset="-78"/>
              </a:rPr>
              <a:t>، أو تدريب الموظفين في إدارة المخيمات على مبادئ وشواغل حماية الطفل، وعلى الإحالات الآمنة؛ أو ا</a:t>
            </a:r>
            <a:r>
              <a:rPr lang="ar-SA" sz="1800" dirty="0">
                <a:solidFill>
                  <a:srgbClr val="000000"/>
                </a:solidFill>
                <a:effectLst/>
                <a:ea typeface="Calibri" panose="020F0502020204030204" pitchFamily="34" charset="0"/>
                <a:cs typeface="Simplified Arabic" panose="02020603050405020304" pitchFamily="18" charset="-78"/>
              </a:rPr>
              <a:t>لمناصرة من أجل توفير التوثيق المدني من قبل السلطات المعنية</a:t>
            </a:r>
            <a:r>
              <a:rPr lang="ar-LB" sz="1800" dirty="0">
                <a:solidFill>
                  <a:srgbClr val="000000"/>
                </a:solidFill>
                <a:effectLst/>
                <a:ea typeface="Calibri" panose="020F0502020204030204" pitchFamily="34" charset="0"/>
                <a:cs typeface="Simplified Arabic" panose="02020603050405020304" pitchFamily="18" charset="-78"/>
              </a:rPr>
              <a:t>، أو إنشاء هيكليات المشاركة التمثيلية، إلخ</a:t>
            </a:r>
            <a:r>
              <a:rPr lang="ar-SY" sz="1800" dirty="0">
                <a:solidFill>
                  <a:srgbClr val="000000"/>
                </a:solidFill>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endParaRPr lang="ar-LB" b="0" dirty="0">
              <a:latin typeface="Arial"/>
              <a:ea typeface="Arial"/>
              <a:cs typeface="Arial"/>
              <a:sym typeface="Arial"/>
            </a:endParaRPr>
          </a:p>
        </p:txBody>
      </p:sp>
      <p:sp>
        <p:nvSpPr>
          <p:cNvPr id="228" name="Google Shape;2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28</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8"/>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8"/>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8"/>
          <p:cNvGrpSpPr/>
          <p:nvPr/>
        </p:nvGrpSpPr>
        <p:grpSpPr>
          <a:xfrm>
            <a:off x="0" y="-1"/>
            <a:ext cx="7876133" cy="6873467"/>
            <a:chOff x="0" y="0"/>
            <a:chExt cx="9161786" cy="7995450"/>
          </a:xfrm>
        </p:grpSpPr>
        <p:sp>
          <p:nvSpPr>
            <p:cNvPr id="16" name="Google Shape;16;p58"/>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8"/>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8"/>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C1F1A604-2DD1-8701-8959-F239BF32E0DE}"/>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59"/>
          <p:cNvGrpSpPr/>
          <p:nvPr/>
        </p:nvGrpSpPr>
        <p:grpSpPr>
          <a:xfrm>
            <a:off x="114714" y="5834381"/>
            <a:ext cx="11955892" cy="1023226"/>
            <a:chOff x="129463" y="5834381"/>
            <a:chExt cx="11955892" cy="1023226"/>
          </a:xfrm>
        </p:grpSpPr>
        <p:pic>
          <p:nvPicPr>
            <p:cNvPr id="23" name="Google Shape;23;p59"/>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59"/>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59"/>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59"/>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59"/>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59"/>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59"/>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59"/>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59"/>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59"/>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59"/>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59"/>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59"/>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59"/>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9"/>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59"/>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59"/>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59"/>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59"/>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59"/>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59"/>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07277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0"/>
          <p:cNvGrpSpPr/>
          <p:nvPr/>
        </p:nvGrpSpPr>
        <p:grpSpPr>
          <a:xfrm>
            <a:off x="0" y="118224"/>
            <a:ext cx="1313073" cy="6650279"/>
            <a:chOff x="0" y="118224"/>
            <a:chExt cx="1313073" cy="6650279"/>
          </a:xfrm>
        </p:grpSpPr>
        <p:pic>
          <p:nvPicPr>
            <p:cNvPr id="48" name="Google Shape;48;p60"/>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0"/>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0"/>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0"/>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0"/>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0"/>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0"/>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0"/>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0"/>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0"/>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0"/>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0"/>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0"/>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8854"/>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3620722"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العمل معًا</a:t>
            </a:r>
            <a:endParaRPr dirty="0"/>
          </a:p>
        </p:txBody>
      </p:sp>
      <p:sp>
        <p:nvSpPr>
          <p:cNvPr id="209" name="Google Shape;209;g1351c3ce7f4_0_7"/>
          <p:cNvSpPr txBox="1">
            <a:spLocks noGrp="1"/>
          </p:cNvSpPr>
          <p:nvPr>
            <p:ph type="body" idx="1"/>
          </p:nvPr>
        </p:nvSpPr>
        <p:spPr>
          <a:xfrm>
            <a:off x="1787857" y="2325283"/>
            <a:ext cx="3905700" cy="2198079"/>
          </a:xfrm>
          <a:prstGeom prst="rect">
            <a:avLst/>
          </a:prstGeom>
          <a:noFill/>
          <a:ln>
            <a:noFill/>
          </a:ln>
        </p:spPr>
        <p:txBody>
          <a:bodyPr spcFirstLastPara="1" wrap="square" lIns="91425" tIns="45700" rIns="91425" bIns="45700" anchor="t" anchorCtr="0">
            <a:normAutofit/>
          </a:bodyPr>
          <a:lstStyle/>
          <a:p>
            <a:pPr marL="457200" lvl="0" indent="-391983" algn="r" rtl="1">
              <a:lnSpc>
                <a:spcPct val="90000"/>
              </a:lnSpc>
              <a:spcBef>
                <a:spcPts val="1000"/>
              </a:spcBef>
              <a:spcAft>
                <a:spcPts val="0"/>
              </a:spcAft>
              <a:buSzPct val="108108"/>
              <a:buChar char="•"/>
            </a:pPr>
            <a:r>
              <a:rPr lang="ar-LB" dirty="0">
                <a:solidFill>
                  <a:schemeClr val="dk2"/>
                </a:solidFill>
              </a:rPr>
              <a:t>احتياجات الأطفال المتشابكة</a:t>
            </a:r>
          </a:p>
          <a:p>
            <a:pPr marL="457200" lvl="0" indent="-391983" algn="r" rtl="1">
              <a:lnSpc>
                <a:spcPct val="90000"/>
              </a:lnSpc>
              <a:spcBef>
                <a:spcPts val="1000"/>
              </a:spcBef>
              <a:spcAft>
                <a:spcPts val="0"/>
              </a:spcAft>
              <a:buSzPct val="108108"/>
              <a:buChar char="•"/>
            </a:pPr>
            <a:r>
              <a:rPr lang="ar-LB" dirty="0">
                <a:solidFill>
                  <a:schemeClr val="dk2"/>
                </a:solidFill>
              </a:rPr>
              <a:t>المسؤولية الجماعية = المكانة المركزية للحماية</a:t>
            </a:r>
          </a:p>
          <a:p>
            <a:pPr marL="457200" lvl="0" indent="-391983" algn="r" rtl="1">
              <a:lnSpc>
                <a:spcPct val="90000"/>
              </a:lnSpc>
              <a:spcBef>
                <a:spcPts val="1000"/>
              </a:spcBef>
              <a:spcAft>
                <a:spcPts val="0"/>
              </a:spcAft>
              <a:buSzPct val="108108"/>
              <a:buChar char="•"/>
            </a:pPr>
            <a:r>
              <a:rPr lang="ar-LB" dirty="0">
                <a:solidFill>
                  <a:schemeClr val="dk2"/>
                </a:solidFill>
              </a:rPr>
              <a:t>الأثر الأعلى جودة</a:t>
            </a:r>
          </a:p>
        </p:txBody>
      </p:sp>
      <p:pic>
        <p:nvPicPr>
          <p:cNvPr id="211" name="Google Shape;211;g1351c3ce7f4_0_7"/>
          <p:cNvPicPr preferRelativeResize="0"/>
          <p:nvPr/>
        </p:nvPicPr>
        <p:blipFill>
          <a:blip r:embed="rId3"/>
          <a:srcRect/>
          <a:stretch/>
        </p:blipFill>
        <p:spPr>
          <a:xfrm>
            <a:off x="6498444" y="3776472"/>
            <a:ext cx="5302762" cy="3081528"/>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52115" y="206666"/>
            <a:ext cx="2549091" cy="3525610"/>
          </a:xfrm>
          <a:prstGeom prst="rect">
            <a:avLst/>
          </a:prstGeom>
          <a:noFill/>
          <a:ln>
            <a:noFill/>
          </a:ln>
        </p:spPr>
      </p:pic>
      <p:pic>
        <p:nvPicPr>
          <p:cNvPr id="3" name="Picture 2">
            <a:extLst>
              <a:ext uri="{FF2B5EF4-FFF2-40B4-BE49-F238E27FC236}">
                <a16:creationId xmlns:a16="http://schemas.microsoft.com/office/drawing/2014/main" id="{610EAE25-C505-41ED-B745-BA35BD0A110E}"/>
              </a:ext>
            </a:extLst>
          </p:cNvPr>
          <p:cNvPicPr>
            <a:picLocks noChangeAspect="1"/>
          </p:cNvPicPr>
          <p:nvPr/>
        </p:nvPicPr>
        <p:blipFill>
          <a:blip r:embed="rId5"/>
          <a:stretch>
            <a:fillRect/>
          </a:stretch>
        </p:blipFill>
        <p:spPr>
          <a:xfrm>
            <a:off x="6473368" y="206666"/>
            <a:ext cx="2778747" cy="2118617"/>
          </a:xfrm>
          <a:prstGeom prst="rect">
            <a:avLst/>
          </a:prstGeom>
        </p:spPr>
      </p:pic>
      <p:pic>
        <p:nvPicPr>
          <p:cNvPr id="5" name="Picture 4">
            <a:extLst>
              <a:ext uri="{FF2B5EF4-FFF2-40B4-BE49-F238E27FC236}">
                <a16:creationId xmlns:a16="http://schemas.microsoft.com/office/drawing/2014/main" id="{9AA3BDBE-431C-47C4-B6C1-F9BAF3971F7C}"/>
              </a:ext>
            </a:extLst>
          </p:cNvPr>
          <p:cNvPicPr>
            <a:picLocks noChangeAspect="1"/>
          </p:cNvPicPr>
          <p:nvPr/>
        </p:nvPicPr>
        <p:blipFill>
          <a:blip r:embed="rId6"/>
          <a:stretch>
            <a:fillRect/>
          </a:stretch>
        </p:blipFill>
        <p:spPr>
          <a:xfrm>
            <a:off x="6498444" y="2369479"/>
            <a:ext cx="2753671" cy="1362797"/>
          </a:xfrm>
          <a:prstGeom prst="rect">
            <a:avLst/>
          </a:prstGeom>
        </p:spPr>
      </p:pic>
      <p:pic>
        <p:nvPicPr>
          <p:cNvPr id="7" name="Picture 6">
            <a:extLst>
              <a:ext uri="{FF2B5EF4-FFF2-40B4-BE49-F238E27FC236}">
                <a16:creationId xmlns:a16="http://schemas.microsoft.com/office/drawing/2014/main" id="{02FD2FF8-BAED-4535-BF45-D69E0E08D4B9}"/>
              </a:ext>
            </a:extLst>
          </p:cNvPr>
          <p:cNvPicPr>
            <a:picLocks noChangeAspect="1"/>
          </p:cNvPicPr>
          <p:nvPr/>
        </p:nvPicPr>
        <p:blipFill>
          <a:blip r:embed="rId7"/>
          <a:stretch>
            <a:fillRect/>
          </a:stretch>
        </p:blipFill>
        <p:spPr>
          <a:xfrm>
            <a:off x="2130356" y="5580218"/>
            <a:ext cx="3453321" cy="118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28</a:t>
            </a:r>
            <a:endParaRPr dirty="0"/>
          </a:p>
        </p:txBody>
      </p:sp>
      <p:sp>
        <p:nvSpPr>
          <p:cNvPr id="221" name="Google Shape;221;p11"/>
          <p:cNvSpPr txBox="1">
            <a:spLocks noGrp="1"/>
          </p:cNvSpPr>
          <p:nvPr>
            <p:ph type="body" idx="1"/>
          </p:nvPr>
        </p:nvSpPr>
        <p:spPr>
          <a:xfrm>
            <a:off x="838200" y="1825625"/>
            <a:ext cx="11049000" cy="4351338"/>
          </a:xfrm>
          <a:prstGeom prst="rect">
            <a:avLst/>
          </a:prstGeom>
          <a:noFill/>
          <a:ln>
            <a:noFill/>
          </a:ln>
        </p:spPr>
        <p:txBody>
          <a:bodyPr spcFirstLastPara="1" wrap="square" lIns="91425" tIns="45700" rIns="91425" bIns="45700" anchor="t" anchorCtr="0">
            <a:normAutofit/>
          </a:bodyPr>
          <a:lstStyle/>
          <a:p>
            <a:pPr lvl="0" algn="r" rtl="1"/>
            <a:r>
              <a:rPr lang="ar-SA" dirty="0">
                <a:ea typeface="Calibri" panose="020F0502020204030204" pitchFamily="34" charset="0"/>
                <a:cs typeface="Simplified Arabic" panose="02020603050405020304" pitchFamily="18" charset="-78"/>
              </a:rPr>
              <a:t>احتياجات الأطفال المتشابكة </a:t>
            </a:r>
            <a:endParaRPr lang="ar-LB" dirty="0">
              <a:ea typeface="Calibri" panose="020F0502020204030204" pitchFamily="34" charset="0"/>
              <a:cs typeface="Simplified Arabic" panose="02020603050405020304" pitchFamily="18" charset="-78"/>
            </a:endParaRPr>
          </a:p>
          <a:p>
            <a:pPr lvl="0" algn="r" rtl="1"/>
            <a:r>
              <a:rPr lang="ar-SA" dirty="0">
                <a:ea typeface="Calibri" panose="020F0502020204030204" pitchFamily="34" charset="0"/>
                <a:cs typeface="Simplified Arabic" panose="02020603050405020304" pitchFamily="18" charset="-78"/>
              </a:rPr>
              <a:t>المسؤولية الجماعية </a:t>
            </a:r>
            <a:r>
              <a:rPr lang="ar-LB" dirty="0">
                <a:ea typeface="Calibri" panose="020F0502020204030204" pitchFamily="34" charset="0"/>
                <a:cs typeface="Simplified Arabic" panose="02020603050405020304" pitchFamily="18" charset="-78"/>
              </a:rPr>
              <a:t>= المكانة المركزية للحماية</a:t>
            </a:r>
          </a:p>
          <a:p>
            <a:pPr lvl="0" algn="r" rtl="1"/>
            <a:r>
              <a:rPr lang="ar-LB" dirty="0">
                <a:solidFill>
                  <a:schemeClr val="dk2"/>
                </a:solidFill>
              </a:rPr>
              <a:t>الأثر العالي الجودة أكثر</a:t>
            </a:r>
          </a:p>
          <a:p>
            <a:pPr marL="50800" lvl="0" indent="0" algn="r" rtl="1">
              <a:buNone/>
            </a:pPr>
            <a:endParaRPr lang="ar-LB" dirty="0">
              <a:solidFill>
                <a:schemeClr val="dk2"/>
              </a:solidFill>
            </a:endParaRPr>
          </a:p>
          <a:p>
            <a:pPr algn="r" rtl="1"/>
            <a:r>
              <a:rPr lang="ar-LB" dirty="0">
                <a:solidFill>
                  <a:schemeClr val="dk2"/>
                </a:solidFill>
              </a:rPr>
              <a:t>إمكانية الوصول إلى المساعدة المنقذة للحياة وخدمات الحماية</a:t>
            </a:r>
          </a:p>
          <a:p>
            <a:pPr algn="r" rtl="1"/>
            <a:r>
              <a:rPr lang="ar-LB" dirty="0">
                <a:solidFill>
                  <a:schemeClr val="dk2"/>
                </a:solidFill>
              </a:rPr>
              <a:t>مشاركة الأطفال</a:t>
            </a:r>
          </a:p>
          <a:p>
            <a:pPr algn="r" rtl="1"/>
            <a:r>
              <a:rPr lang="ar-LB" dirty="0">
                <a:solidFill>
                  <a:schemeClr val="dk2"/>
                </a:solidFill>
              </a:rPr>
              <a:t>السلامة</a:t>
            </a:r>
            <a:endParaRPr sz="2800" dirty="0">
              <a:solidFill>
                <a:schemeClr val="dk2"/>
              </a:solidFill>
            </a:endParaRPr>
          </a:p>
          <a:p>
            <a:pPr marL="457200" lvl="0" indent="-279400" algn="l" rtl="0">
              <a:lnSpc>
                <a:spcPct val="90000"/>
              </a:lnSpc>
              <a:spcBef>
                <a:spcPts val="0"/>
              </a:spcBef>
              <a:spcAft>
                <a:spcPts val="0"/>
              </a:spcAft>
              <a:buClr>
                <a:schemeClr val="accent3"/>
              </a:buClr>
              <a:buSzPts val="2800"/>
              <a:buNone/>
            </a:pPr>
            <a:endParaRPr dirty="0">
              <a:solidFill>
                <a:schemeClr val="dk2"/>
              </a:solidFill>
            </a:endParaRPr>
          </a:p>
          <a:p>
            <a:pPr marL="457200" lvl="0" indent="-228600" algn="l" rtl="0">
              <a:lnSpc>
                <a:spcPct val="90000"/>
              </a:lnSpc>
              <a:spcBef>
                <a:spcPts val="1000"/>
              </a:spcBef>
              <a:spcAft>
                <a:spcPts val="0"/>
              </a:spcAft>
              <a:buSzPts val="2800"/>
              <a:buNone/>
            </a:pPr>
            <a:endParaRPr dirty="0"/>
          </a:p>
        </p:txBody>
      </p:sp>
      <p:pic>
        <p:nvPicPr>
          <p:cNvPr id="222" name="Google Shape;222;p11"/>
          <p:cNvPicPr preferRelativeResize="0"/>
          <p:nvPr/>
        </p:nvPicPr>
        <p:blipFill rotWithShape="1">
          <a:blip r:embed="rId3">
            <a:alphaModFix/>
          </a:blip>
          <a:srcRect/>
          <a:stretch/>
        </p:blipFill>
        <p:spPr>
          <a:xfrm>
            <a:off x="3698266" y="1395562"/>
            <a:ext cx="1563802" cy="928290"/>
          </a:xfrm>
          <a:prstGeom prst="rect">
            <a:avLst/>
          </a:prstGeom>
          <a:noFill/>
          <a:ln>
            <a:noFill/>
          </a:ln>
        </p:spPr>
      </p:pic>
      <p:pic>
        <p:nvPicPr>
          <p:cNvPr id="223" name="Google Shape;223;p11"/>
          <p:cNvPicPr preferRelativeResize="0"/>
          <p:nvPr/>
        </p:nvPicPr>
        <p:blipFill rotWithShape="1">
          <a:blip r:embed="rId4">
            <a:alphaModFix/>
          </a:blip>
          <a:srcRect/>
          <a:stretch/>
        </p:blipFill>
        <p:spPr>
          <a:xfrm>
            <a:off x="8804652" y="5243501"/>
            <a:ext cx="1469700" cy="1449000"/>
          </a:xfrm>
          <a:prstGeom prst="rect">
            <a:avLst/>
          </a:prstGeom>
          <a:noFill/>
          <a:ln>
            <a:noFill/>
          </a:ln>
        </p:spPr>
      </p:pic>
      <p:pic>
        <p:nvPicPr>
          <p:cNvPr id="224" name="Google Shape;224;p11"/>
          <p:cNvPicPr preferRelativeResize="0"/>
          <p:nvPr/>
        </p:nvPicPr>
        <p:blipFill rotWithShape="1">
          <a:blip r:embed="rId5">
            <a:alphaModFix/>
          </a:blip>
          <a:srcRect/>
          <a:stretch/>
        </p:blipFill>
        <p:spPr>
          <a:xfrm>
            <a:off x="0" y="5673551"/>
            <a:ext cx="1251548" cy="1018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body" idx="1"/>
          </p:nvPr>
        </p:nvSpPr>
        <p:spPr>
          <a:xfrm>
            <a:off x="657733" y="377870"/>
            <a:ext cx="4746812" cy="2379387"/>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ts val="2800"/>
              <a:buNone/>
            </a:pPr>
            <a:r>
              <a:rPr lang="ar-LB" sz="3200" dirty="0">
                <a:solidFill>
                  <a:schemeClr val="dk2"/>
                </a:solidFill>
              </a:rPr>
              <a:t>المعيار 28:</a:t>
            </a:r>
          </a:p>
          <a:p>
            <a:pPr marL="50800" indent="0" algn="ctr" rtl="1">
              <a:buNone/>
            </a:pPr>
            <a:r>
              <a:rPr lang="ar-LB" dirty="0"/>
              <a:t>"ت</a:t>
            </a:r>
            <a:r>
              <a:rPr lang="ar-SA" dirty="0"/>
              <a:t>عالج أنشطة إدارة المخيمات الاحتياجات وشواغل الحماية المتعلِّقة بالأطفال المتضرّرين من النزوح القسري.</a:t>
            </a:r>
            <a:r>
              <a:rPr lang="ar-LB" dirty="0"/>
              <a:t>"</a:t>
            </a:r>
            <a:endParaRPr lang="en-US" dirty="0"/>
          </a:p>
          <a:p>
            <a:pPr marL="50800" lvl="0" indent="0" algn="ctr" rtl="1">
              <a:lnSpc>
                <a:spcPct val="90000"/>
              </a:lnSpc>
              <a:spcBef>
                <a:spcPts val="1000"/>
              </a:spcBef>
              <a:spcAft>
                <a:spcPts val="0"/>
              </a:spcAft>
              <a:buSzPts val="2800"/>
              <a:buNone/>
            </a:pPr>
            <a:endParaRPr sz="2400" dirty="0">
              <a:solidFill>
                <a:schemeClr val="dk2"/>
              </a:solidFill>
            </a:endParaRPr>
          </a:p>
        </p:txBody>
      </p:sp>
      <p:sp>
        <p:nvSpPr>
          <p:cNvPr id="231" name="Google Shape;231;p6"/>
          <p:cNvSpPr txBox="1">
            <a:spLocks noGrp="1"/>
          </p:cNvSpPr>
          <p:nvPr>
            <p:ph type="body" idx="2"/>
          </p:nvPr>
        </p:nvSpPr>
        <p:spPr>
          <a:xfrm>
            <a:off x="6234073" y="2151937"/>
            <a:ext cx="5679610" cy="3198723"/>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تكافؤ إمكانيات الوصول</a:t>
            </a:r>
          </a:p>
          <a:p>
            <a:pPr marL="457200" lvl="0" indent="-406400" algn="r" rtl="1">
              <a:lnSpc>
                <a:spcPct val="90000"/>
              </a:lnSpc>
              <a:spcBef>
                <a:spcPts val="1000"/>
              </a:spcBef>
              <a:spcAft>
                <a:spcPts val="0"/>
              </a:spcAft>
              <a:buSzPts val="2800"/>
              <a:buChar char="•"/>
            </a:pPr>
            <a:r>
              <a:rPr lang="ar-LB" dirty="0"/>
              <a:t>تخطيط المواقع وتحسينها</a:t>
            </a:r>
          </a:p>
          <a:p>
            <a:pPr marL="457200" lvl="0" indent="-406400" algn="r" rtl="1">
              <a:lnSpc>
                <a:spcPct val="90000"/>
              </a:lnSpc>
              <a:spcBef>
                <a:spcPts val="1000"/>
              </a:spcBef>
              <a:spcAft>
                <a:spcPts val="0"/>
              </a:spcAft>
              <a:buSzPts val="2800"/>
              <a:buChar char="•"/>
            </a:pPr>
            <a:r>
              <a:rPr lang="ar-LB" dirty="0"/>
              <a:t>أنظمة التواصل المتبادل</a:t>
            </a:r>
          </a:p>
          <a:p>
            <a:pPr marL="457200" lvl="0" indent="-406400" algn="r" rtl="1">
              <a:lnSpc>
                <a:spcPct val="90000"/>
              </a:lnSpc>
              <a:spcBef>
                <a:spcPts val="1000"/>
              </a:spcBef>
              <a:spcAft>
                <a:spcPts val="0"/>
              </a:spcAft>
              <a:buSzPts val="2800"/>
              <a:buChar char="•"/>
            </a:pPr>
            <a:r>
              <a:rPr lang="ar-LB" dirty="0"/>
              <a:t>تحديد مخاطر حماية الطفل</a:t>
            </a:r>
          </a:p>
          <a:p>
            <a:pPr marL="457200" lvl="0" indent="-406400" algn="r" rtl="1">
              <a:lnSpc>
                <a:spcPct val="90000"/>
              </a:lnSpc>
              <a:spcBef>
                <a:spcPts val="1000"/>
              </a:spcBef>
              <a:spcAft>
                <a:spcPts val="0"/>
              </a:spcAft>
              <a:buSzPts val="2800"/>
              <a:buChar char="•"/>
            </a:pPr>
            <a:r>
              <a:rPr lang="ar-LB" dirty="0"/>
              <a:t>أنشطة التخفيف من المخاطر</a:t>
            </a:r>
          </a:p>
        </p:txBody>
      </p:sp>
      <p:sp>
        <p:nvSpPr>
          <p:cNvPr id="232" name="Google Shape;232;p6"/>
          <p:cNvSpPr txBox="1">
            <a:spLocks noGrp="1"/>
          </p:cNvSpPr>
          <p:nvPr>
            <p:ph type="title"/>
          </p:nvPr>
        </p:nvSpPr>
        <p:spPr>
          <a:xfrm>
            <a:off x="6372148" y="1269009"/>
            <a:ext cx="4289977"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sz="3200" dirty="0"/>
              <a:t>الإجراءات المشتركة</a:t>
            </a:r>
            <a:endParaRPr sz="3200" dirty="0"/>
          </a:p>
        </p:txBody>
      </p:sp>
      <p:grpSp>
        <p:nvGrpSpPr>
          <p:cNvPr id="233" name="Google Shape;233;p6"/>
          <p:cNvGrpSpPr/>
          <p:nvPr/>
        </p:nvGrpSpPr>
        <p:grpSpPr>
          <a:xfrm rot="-1963633">
            <a:off x="438341" y="5335425"/>
            <a:ext cx="979340" cy="1040548"/>
            <a:chOff x="10883591" y="5571442"/>
            <a:chExt cx="979340" cy="1040548"/>
          </a:xfrm>
        </p:grpSpPr>
        <p:pic>
          <p:nvPicPr>
            <p:cNvPr id="234" name="Google Shape;234;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35" name="Google Shape;235;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36" name="Google Shape;236;p6"/>
          <p:cNvSpPr txBox="1"/>
          <p:nvPr/>
        </p:nvSpPr>
        <p:spPr>
          <a:xfrm>
            <a:off x="1437692" y="5747459"/>
            <a:ext cx="4658308" cy="83095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LB" sz="2400" dirty="0"/>
              <a:t>ه</a:t>
            </a:r>
            <a:r>
              <a:rPr lang="ar-LB" sz="2400" b="0" i="0" u="none" strike="noStrike" cap="none" dirty="0">
                <a:solidFill>
                  <a:srgbClr val="000000"/>
                </a:solidFill>
                <a:latin typeface="Arial"/>
                <a:ea typeface="Arial"/>
                <a:cs typeface="Arial"/>
                <a:sym typeface="Arial"/>
              </a:rPr>
              <a:t>ل يمكنكم إعطاء أمثلة عن أنشطة التخفيف من المخاطر؟ </a:t>
            </a:r>
            <a:endParaRPr dirty="0"/>
          </a:p>
        </p:txBody>
      </p:sp>
      <p:pic>
        <p:nvPicPr>
          <p:cNvPr id="238" name="Google Shape;238;p6"/>
          <p:cNvPicPr preferRelativeResize="0"/>
          <p:nvPr/>
        </p:nvPicPr>
        <p:blipFill rotWithShape="1">
          <a:blip r:embed="rId5">
            <a:alphaModFix/>
          </a:blip>
          <a:srcRect/>
          <a:stretch/>
        </p:blipFill>
        <p:spPr>
          <a:xfrm>
            <a:off x="7257873" y="301715"/>
            <a:ext cx="1816005" cy="1110056"/>
          </a:xfrm>
          <a:prstGeom prst="rect">
            <a:avLst/>
          </a:prstGeom>
          <a:noFill/>
          <a:ln>
            <a:noFill/>
          </a:ln>
        </p:spPr>
      </p:pic>
      <p:pic>
        <p:nvPicPr>
          <p:cNvPr id="240" name="Google Shape;240;p6"/>
          <p:cNvPicPr preferRelativeResize="0"/>
          <p:nvPr/>
        </p:nvPicPr>
        <p:blipFill rotWithShape="1">
          <a:blip r:embed="rId6">
            <a:alphaModFix/>
          </a:blip>
          <a:srcRect/>
          <a:stretch/>
        </p:blipFill>
        <p:spPr>
          <a:xfrm>
            <a:off x="10662125" y="5653476"/>
            <a:ext cx="1251548" cy="1018950"/>
          </a:xfrm>
          <a:prstGeom prst="rect">
            <a:avLst/>
          </a:prstGeom>
          <a:noFill/>
          <a:ln>
            <a:noFill/>
          </a:ln>
        </p:spPr>
      </p:pic>
      <p:pic>
        <p:nvPicPr>
          <p:cNvPr id="13" name="Picture 12">
            <a:extLst>
              <a:ext uri="{FF2B5EF4-FFF2-40B4-BE49-F238E27FC236}">
                <a16:creationId xmlns:a16="http://schemas.microsoft.com/office/drawing/2014/main" id="{67B3159B-5DD9-4E15-8E54-665573265861}"/>
              </a:ext>
            </a:extLst>
          </p:cNvPr>
          <p:cNvPicPr>
            <a:picLocks noChangeAspect="1"/>
          </p:cNvPicPr>
          <p:nvPr/>
        </p:nvPicPr>
        <p:blipFill>
          <a:blip r:embed="rId7"/>
          <a:srcRect/>
          <a:stretch/>
        </p:blipFill>
        <p:spPr>
          <a:xfrm>
            <a:off x="2138733" y="3038447"/>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28</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28</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28</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2345</Words>
  <Application>Microsoft Macintosh PowerPoint</Application>
  <PresentationFormat>Panorámica</PresentationFormat>
  <Paragraphs>166</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Helvetica Neue</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العمل معًا</vt:lpstr>
      <vt:lpstr>مقدمة عن المعيار 28</vt:lpstr>
      <vt:lpstr>الإجراءات المشتركة</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8</cp:revision>
  <dcterms:created xsi:type="dcterms:W3CDTF">2017-12-20T18:51:03Z</dcterms:created>
  <dcterms:modified xsi:type="dcterms:W3CDTF">2023-01-20T12:09:37Z</dcterms:modified>
</cp:coreProperties>
</file>