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3" r:id="rId5"/>
    <p:sldId id="304" r:id="rId6"/>
    <p:sldId id="305"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939" autoAdjust="0"/>
  </p:normalViewPr>
  <p:slideViewPr>
    <p:cSldViewPr snapToGrid="0">
      <p:cViewPr varScale="1">
        <p:scale>
          <a:sx n="48" d="100"/>
          <a:sy n="48" d="100"/>
        </p:scale>
        <p:origin x="1364"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3 communication et plaidoyer</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a:t>
            </a:r>
            <a:r>
              <a:rPr lang="fr-FR" sz="1200" dirty="0">
                <a:effectLst/>
                <a:latin typeface="Calibri" panose="020F0502020204030204" pitchFamily="34" charset="0"/>
                <a:ea typeface="Calibri" panose="020F0502020204030204" pitchFamily="34" charset="0"/>
                <a:cs typeface="Arial" panose="020B0604020202020204" pitchFamily="34" charset="0"/>
              </a:rPr>
              <a:t>, et doit être utilisé avec celle-ci. Plus spécifiquement, avec l’engagement 4, qui décrit la </a:t>
            </a:r>
            <a:r>
              <a:rPr lang="fr-FR" dirty="0"/>
              <a:t>nécessité d'une communication externe précise, éthique et respectueuse.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000" b="0" i="0" u="none" strike="noStrike" baseline="0" dirty="0">
                <a:solidFill>
                  <a:srgbClr val="FFFFFF"/>
                </a:solidFill>
                <a:latin typeface="HelveticaNeue-Roman-Identity-H"/>
              </a:rPr>
              <a:t>La communication et le plaidoyer sur les questions de protection de l’enfance se font dans le respect de la dignité, de l’intérêt supérieur et de la sécurité de l’enfant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000" dirty="0"/>
              <a:t>Une communication et un plaidoyer efficaces - y compris le texte, les images, l'audio, la vidéo et d'autres canaux - peuvent aider l'expression personnelle, la protection et l'autonomisation des enfants. </a:t>
            </a:r>
            <a:endParaRPr lang="fr-FR" sz="1000" b="0" i="0" u="none" strike="noStrike" baseline="0" dirty="0">
              <a:solidFill>
                <a:srgbClr val="FFFFFF"/>
              </a:solidFill>
              <a:latin typeface="HelveticaNeue-Roman-Identity-H"/>
            </a:endParaRPr>
          </a:p>
          <a:p>
            <a:pPr algn="l">
              <a:buFont typeface="Arial" panose="020B0604020202020204" pitchFamily="34" charset="0"/>
              <a:buChar char="•"/>
            </a:pPr>
            <a:r>
              <a:rPr lang="fr-FR" sz="1000" b="0" i="0" u="none" strike="noStrike" baseline="0" dirty="0">
                <a:solidFill>
                  <a:srgbClr val="FFFFFF"/>
                </a:solidFill>
                <a:latin typeface="HelveticaNeue-Roman-Identity-H"/>
              </a:rPr>
              <a:t>Les matériaux de communication et d’incidence, incluant ceux des stratégies, messages ou campagnes de sensibilisation, d</a:t>
            </a:r>
            <a:r>
              <a:rPr lang="fr-FR" sz="1200" dirty="0"/>
              <a:t>oivent </a:t>
            </a:r>
            <a:r>
              <a:rPr lang="fr-FR" sz="1800" dirty="0"/>
              <a:t>donner la priorité au principe de ‘</a:t>
            </a:r>
            <a:r>
              <a:rPr lang="es-ES" sz="1000" b="0" i="0" u="none" strike="noStrike" baseline="0" dirty="0" err="1">
                <a:latin typeface="HelveticaNeue-Light-Identity-H"/>
              </a:rPr>
              <a:t>ne</a:t>
            </a:r>
            <a:r>
              <a:rPr lang="es-ES" sz="1000" b="0" i="0" u="none" strike="noStrike" baseline="0" dirty="0">
                <a:latin typeface="HelveticaNeue-Light-Identity-H"/>
              </a:rPr>
              <a:t> </a:t>
            </a:r>
            <a:r>
              <a:rPr lang="es-ES" sz="1000" b="0" i="0" u="none" strike="noStrike" baseline="0" dirty="0" err="1">
                <a:latin typeface="HelveticaNeue-Light-Identity-H"/>
              </a:rPr>
              <a:t>créer</a:t>
            </a:r>
            <a:r>
              <a:rPr lang="es-ES" sz="1000" b="0" i="0" u="none" strike="noStrike" baseline="0" dirty="0">
                <a:latin typeface="HelveticaNeue-Light-Identity-H"/>
              </a:rPr>
              <a:t> </a:t>
            </a:r>
            <a:r>
              <a:rPr lang="es-ES" sz="1000" b="0" i="0" u="none" strike="noStrike" baseline="0" dirty="0" err="1">
                <a:latin typeface="HelveticaNeue-Light-Identity-H"/>
              </a:rPr>
              <a:t>aucun</a:t>
            </a:r>
            <a:r>
              <a:rPr lang="es-ES" sz="1000" b="0" i="0" u="none" strike="noStrike" baseline="0" dirty="0">
                <a:latin typeface="HelveticaNeue-Light-Identity-H"/>
              </a:rPr>
              <a:t> </a:t>
            </a:r>
            <a:r>
              <a:rPr lang="es-ES" sz="1000" b="0" i="0" u="none" strike="noStrike" baseline="0" dirty="0" err="1">
                <a:latin typeface="HelveticaNeue-Light-Identity-H"/>
              </a:rPr>
              <a:t>préjudice</a:t>
            </a:r>
            <a:r>
              <a:rPr lang="es-ES" sz="1000" b="0" i="0" u="none" strike="noStrike" baseline="0" dirty="0">
                <a:latin typeface="HelveticaNeue-Light-Identity-H"/>
              </a:rPr>
              <a:t>’</a:t>
            </a:r>
            <a:r>
              <a:rPr lang="fr-FR" sz="1800" dirty="0"/>
              <a:t> et à l'intérêt supérieur de l'enfant; </a:t>
            </a:r>
            <a:r>
              <a:rPr lang="fr-FR" sz="1200" dirty="0"/>
              <a:t>et assurer la confidentialité et la protection des données </a:t>
            </a:r>
          </a:p>
          <a:p>
            <a:pPr marL="457200" indent="-457200" algn="l">
              <a:buFont typeface="Arial" panose="020B0604020202020204" pitchFamily="34" charset="0"/>
              <a:buChar char="•"/>
            </a:pPr>
            <a:r>
              <a:rPr lang="fr-FR" sz="1200" dirty="0"/>
              <a:t>Cette norme a un lien fort avec la question de la </a:t>
            </a:r>
            <a:r>
              <a:rPr lang="fr-FR" sz="1200" b="1" dirty="0"/>
              <a:t>prévention</a:t>
            </a:r>
            <a:r>
              <a:rPr lang="fr-FR" sz="1200" dirty="0"/>
              <a:t> : il est nécessaire de réaliser une évaluation des risques avant de s'engager dans une communication ou un plaidoyer </a:t>
            </a:r>
            <a:r>
              <a:rPr lang="fr-FR" sz="1000" b="0" i="0" u="none" strike="noStrike" baseline="0" dirty="0">
                <a:latin typeface="HelveticaNeue-Light-Identity-H"/>
              </a:rPr>
              <a:t>avant de s’impliquer dans des communications ou le plaidoyer, pour identifier et prévenir tout impact négatif potentiel sur des enfants, familles, communautés </a:t>
            </a:r>
            <a:r>
              <a:rPr lang="es-ES" sz="1000" b="0" i="0" u="none" strike="noStrike" baseline="0" dirty="0">
                <a:latin typeface="HelveticaNeue-Light-Identity-H"/>
              </a:rPr>
              <a:t>et/</a:t>
            </a:r>
            <a:r>
              <a:rPr lang="es-ES" sz="1000" b="0" i="0" u="none" strike="noStrike" baseline="0" dirty="0" err="1">
                <a:latin typeface="HelveticaNeue-Light-Identity-H"/>
              </a:rPr>
              <a:t>ou</a:t>
            </a:r>
            <a:r>
              <a:rPr lang="es-ES" sz="1000" b="0" i="0" u="none" strike="noStrike" baseline="0" dirty="0">
                <a:latin typeface="HelveticaNeue-Light-Identity-H"/>
              </a:rPr>
              <a:t> </a:t>
            </a:r>
            <a:r>
              <a:rPr lang="es-ES" sz="1000" b="0" i="0" u="none" strike="noStrike" baseline="0" dirty="0" err="1">
                <a:latin typeface="HelveticaNeue-Light-Identity-H"/>
              </a:rPr>
              <a:t>l’organisation</a:t>
            </a:r>
            <a:r>
              <a:rPr lang="es-ES" sz="1000" b="0" i="0" u="none" strike="noStrike" baseline="0" dirty="0">
                <a:latin typeface="HelveticaNeue-Light-Identity-H"/>
              </a:rPr>
              <a:t>. </a:t>
            </a:r>
            <a:r>
              <a:rPr lang="fr-FR" sz="1200" dirty="0"/>
              <a:t>Les campagnes doivent être basées sur des méthodes de communication locales et des messages contextualisés et doivent promouvoir un comportement protecteur et sûr. [</a:t>
            </a:r>
            <a:r>
              <a:rPr lang="en-US" sz="1200" i="1" dirty="0">
                <a:latin typeface="Arial"/>
                <a:ea typeface="Arial"/>
                <a:cs typeface="Arial"/>
                <a:sym typeface="Wingdings" panose="05000000000000000000" pitchFamily="2" charset="2"/>
              </a:rPr>
              <a:t></a:t>
            </a:r>
            <a:r>
              <a:rPr lang="en-US" sz="1200" i="1" dirty="0">
                <a:latin typeface="Arial"/>
                <a:ea typeface="Arial"/>
                <a:cs typeface="Arial"/>
                <a:sym typeface="Arial"/>
              </a:rPr>
              <a:t> </a:t>
            </a:r>
            <a:r>
              <a:rPr lang="fr-FR" sz="1200" dirty="0"/>
              <a:t>l'icône de prévention] </a:t>
            </a:r>
          </a:p>
          <a:p>
            <a:pPr marL="457200" indent="-457200" algn="l">
              <a:buFont typeface="Arial" panose="020B0604020202020204" pitchFamily="34" charset="0"/>
              <a:buChar char="•"/>
            </a:pPr>
            <a:r>
              <a:rPr lang="fr-FR" sz="1200" dirty="0"/>
              <a:t>Cette norme est complémentaire à l'Engagement quatre de la </a:t>
            </a:r>
            <a:r>
              <a:rPr lang="fr-FR" sz="1200" u="sng" dirty="0"/>
              <a:t>Norme humanitaire essentielle sur la qualité et la responsabilité (CHS) </a:t>
            </a:r>
            <a:r>
              <a:rPr lang="fr-FR" sz="1200" dirty="0"/>
              <a:t>qui souligne le besoin de communications externes précises, éthiques et respectueuses.</a:t>
            </a:r>
            <a:endParaRPr lang="fr-FR" sz="1000" b="1" dirty="0">
              <a:effectLst/>
              <a:latin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Quelle est la différence entre communication et plaidoyer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-&gt; Les communications et le plaidoyer sont souvent complémentaires. Il est difficile de s'engager dans toute forme de plaidoyer sans un certain type de communication, et la plupart des communications veulent influencer les opinions, les politiques et/ou les décideurs. Cependant, la communication et le plaidoyer sont différents.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b="1" dirty="0"/>
              <a:t>DEF</a:t>
            </a:r>
            <a:r>
              <a:rPr lang="fr-FR" dirty="0"/>
              <a:t> : Communication pour le développement : un processus fondé sur des preuves qui utilise un mélange d'outils, de canaux et d'approches de communication pour faciliter la participation et l'engagement avec les enfants, les familles, les communautés, les réseaux pour un changement social et comportemental positif, dans les contextes de développement et humanitaires » (UNICEF , 2018, p. 1) </a:t>
            </a:r>
            <a:r>
              <a:rPr lang="fr-FR" b="1" dirty="0"/>
              <a:t>DEF</a:t>
            </a:r>
            <a:r>
              <a:rPr lang="fr-FR" dirty="0"/>
              <a:t> : Plaidoyer : une activité par un individu ou un groupe qui vise à influencer les décisions au sein des institutions politiques, économiques et sociales. Le plaidoyer comprend des activités et des publications pour influencer les politiques publiques, les lois et les budgets en utilisant des faits, leurs relations, les médias et les messages pour éduquer les responsables gouvernementaux et le public (UNICEF C4D Plaidoyer). </a:t>
            </a:r>
          </a:p>
          <a:p>
            <a:r>
              <a:rPr lang="en-US" sz="1800" dirty="0">
                <a:effectLst/>
              </a:rPr>
              <a:t> </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3 </a:t>
            </a:r>
            <a:r>
              <a:rPr lang="fr-FR" dirty="0"/>
              <a:t>énonce exactement ce qui suit </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La communication et le plaidoyer sur les questions de protection de l’enfance se font dans le respect de la dignité, de l’intérêt supérieur et de la sécurité de l’enfant</a:t>
            </a:r>
            <a:r>
              <a:rPr lang="en-US" dirty="0"/>
              <a:t>.”</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Les messages et les méthodes utilisés pour les délivrer devraient être testés sur le terrain avant la finalisation pour être sûr qu’ils sont adaptés au contexte, inclusifs, accessibles, compréhensibles, utiles, réalistes et persuasifs.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fr-FR"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L’intervention humanitaire devrait renforcer les capacités de plaidoyer des agences chargées de la protection de l’enfance formelles et informelles, locales et nationales, en soutenant une collaboration et une coopération renforcée</a:t>
            </a:r>
            <a:endParaRPr lang="en-US"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Une </a:t>
            </a:r>
            <a:r>
              <a:rPr lang="es-ES" sz="1800" b="0" i="0" u="none" strike="noStrike" baseline="0" dirty="0" err="1">
                <a:latin typeface="HelveticaNeue-Light-Identity-H"/>
              </a:rPr>
              <a:t>bonne</a:t>
            </a:r>
            <a:r>
              <a:rPr lang="es-ES" sz="1800" b="0" i="0" u="none" strike="noStrike" baseline="0" dirty="0">
                <a:latin typeface="HelveticaNeue-Light-Identity-H"/>
              </a:rPr>
              <a:t> </a:t>
            </a:r>
            <a:r>
              <a:rPr lang="es-ES" sz="1800" b="0" i="0" u="none" strike="noStrike" baseline="0" dirty="0" err="1">
                <a:latin typeface="HelveticaNeue-Light-Identity-H"/>
              </a:rPr>
              <a:t>coordination</a:t>
            </a:r>
            <a:r>
              <a:rPr lang="es-ES" sz="1800" b="0" i="0" u="none" strike="noStrike" baseline="0" dirty="0">
                <a:latin typeface="HelveticaNeue-Light-Identity-H"/>
              </a:rPr>
              <a:t> </a:t>
            </a:r>
            <a:r>
              <a:rPr lang="es-ES" sz="1800" b="0" i="0" u="none" strike="noStrike" baseline="0" dirty="0" err="1">
                <a:latin typeface="HelveticaNeue-Light-Identity-H"/>
              </a:rPr>
              <a:t>avec</a:t>
            </a:r>
            <a:r>
              <a:rPr lang="es-ES" sz="1800" b="0" i="0" u="none" strike="noStrike" baseline="0" dirty="0">
                <a:latin typeface="HelveticaNeue-Light-Identity-H"/>
              </a:rPr>
              <a:t> </a:t>
            </a:r>
            <a:r>
              <a:rPr lang="fr-FR" sz="1800" b="0" i="0" u="none" strike="noStrike" baseline="0" dirty="0">
                <a:latin typeface="HelveticaNeue-Light-Identity-H"/>
              </a:rPr>
              <a:t>d’autres organisations formelles et informelles aux niveaux local, national et international permettra d’harmoniser les messages et de réduire la confusion </a:t>
            </a:r>
            <a:r>
              <a:rPr lang="es-ES" sz="1800" b="0" i="0" u="none" strike="noStrike" baseline="0" dirty="0">
                <a:latin typeface="HelveticaNeue-Light-Identity-H"/>
              </a:rPr>
              <a:t>et la </a:t>
            </a:r>
            <a:r>
              <a:rPr lang="es-ES" sz="1800" b="0" i="0" u="none" strike="noStrike" baseline="0" dirty="0" err="1">
                <a:latin typeface="HelveticaNeue-Light-Identity-H"/>
              </a:rPr>
              <a:t>redondance</a:t>
            </a:r>
            <a:r>
              <a:rPr lang="es-ES" sz="1800" b="0" i="0" u="none" strike="noStrike" baseline="0" dirty="0">
                <a:latin typeface="HelveticaNeue-Light-Identity-H"/>
              </a:rPr>
              <a:t>.</a:t>
            </a: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qu'entendons-nous par matériel de communication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-&gt; Tous les produits de communication et d'outils que nous utiliserions pour le plaidoyer - y compris le texte, les images, l'audio, la vidéo, les médias de masse, les personnalités communautaires, les affiches et les dépliants, les médias sociaux et/ou les applications mobiles (radio, moyens locaux et communautaires….) </a:t>
            </a: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La participation des enfants peut améliorer la qualité, la rigueur et le pouvoir de persuasion de la communication. Cette participation peut également renforcer l’autonomie des enfants et les aider à retrouver un sentiment de contrôle, d’identité, de compétence et de résilience.</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La participation des enfants à la communication et à la défense des droits doit être sûre, éthique et significative et ne doit se faire qu’avec le plein consentement et l’assentiment éclairés de l’enfant et des personnes qui en ont la charge.</a:t>
            </a:r>
            <a:endParaRPr lang="en-US" sz="1200" b="0" i="0" u="none" strike="noStrike" baseline="0" dirty="0">
              <a:latin typeface="+mn-lt"/>
            </a:endParaRPr>
          </a:p>
          <a:p>
            <a:endParaRPr lang="en-US" dirty="0"/>
          </a:p>
          <a:p>
            <a:r>
              <a:rPr lang="fr-FR" sz="1800" b="0" i="0" u="none" strike="noStrike" baseline="0" dirty="0">
                <a:latin typeface="HelveticaNeue-Light-Identity-H"/>
              </a:rPr>
              <a:t>Une communication et un plaidoyer inclusifs doivent:</a:t>
            </a:r>
          </a:p>
          <a:p>
            <a:endParaRPr lang="fr-FR" sz="1800" b="0" i="0" u="none" strike="noStrike" baseline="0" dirty="0">
              <a:latin typeface="HelveticaNeue-Light-Identity-H"/>
            </a:endParaRPr>
          </a:p>
          <a:p>
            <a:r>
              <a:rPr lang="en-US" b="1" dirty="0"/>
              <a:t>A FAIRE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Promouvoir un comportement protecteur et sûr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err="1">
                <a:solidFill>
                  <a:srgbClr val="000000"/>
                </a:solidFill>
                <a:latin typeface="HelveticaNeue-Light-Identity-H"/>
              </a:rPr>
              <a:t>Promouvoir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l’équité</a:t>
            </a:r>
            <a:r>
              <a:rPr lang="es-ES" sz="1800" b="0" i="0" u="none" strike="noStrike" baseline="0" dirty="0">
                <a:solidFill>
                  <a:srgbClr val="000000"/>
                </a:solidFill>
                <a:latin typeface="HelveticaNeue-Light-Identity-H"/>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solidFill>
                  <a:srgbClr val="000000"/>
                </a:solidFill>
                <a:latin typeface="HelveticaNeue-Light-Identity-H"/>
              </a:rPr>
              <a:t>Mettre l’accent sur les capacités, les aptitudes et la résilience des enfants;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En particulier dans les contextes humanitaires, où nous ne pouvons pas supposer que la participation des enfants sera toujours la bonne approche et conformément au principe de ne pas nuire, une évaluation des risques doit être menée pour réduire les risques pour les enfants (abus, exploitation ou violence, stigmatisation ou rejet, impacts négatifs) pour déterminer si nous pouvons utiliser le vrai nom de l'enfant. Il y a souvent des risques ou des dangers à révéler publiquement l'identité et/ou l'image d'un enfant : évaluer soigneusement la capacité de chaque participant à donner son consentement/assentiment éclairé, conformément aux principes de l'intérêt supérieur de l'enfant et de ne pas nuire </a:t>
            </a:r>
          </a:p>
          <a:p>
            <a:pPr>
              <a:buFont typeface="Arial" panose="020B0604020202020204" pitchFamily="34" charset="0"/>
              <a:buChar char="•"/>
            </a:pPr>
            <a:r>
              <a:rPr lang="fr-FR" sz="1800" b="0" i="0" u="none" strike="noStrike" baseline="0" dirty="0">
                <a:latin typeface="HelveticaNeue-Light-Identity-H"/>
              </a:rPr>
              <a:t>Le consentement/accord éclairé qui favorise la propriété des participants de leurs propres informations personnelles et de leur utilisation et prévient les conflits d’intérêts potentiels entre le collecteur d’informations et l’informateur.</a:t>
            </a:r>
            <a:endParaRPr lang="en-US" dirty="0"/>
          </a:p>
          <a:p>
            <a:pPr>
              <a:buFont typeface="Arial" panose="020B0604020202020204" pitchFamily="34" charset="0"/>
              <a:buChar char="•"/>
            </a:pPr>
            <a:endParaRPr lang="en-US" dirty="0">
              <a:solidFill>
                <a:srgbClr val="B496A5"/>
              </a:solidFill>
              <a:effectLst/>
            </a:endParaRPr>
          </a:p>
          <a:p>
            <a:r>
              <a:rPr lang="en-US" b="1" dirty="0"/>
              <a:t>A NE PAS FAIRE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solidFill>
                  <a:srgbClr val="000000"/>
                </a:solidFill>
                <a:latin typeface="HelveticaNeue-Light-Identity-H"/>
              </a:rPr>
              <a:t>Oublier de représenter une série complète des expériences des enfants affectés, y compris les opinions des enfants de tout sexe, âge, handicap et autres caractéristiques ou aspects de diversité</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solidFill>
                  <a:srgbClr val="000000"/>
                </a:solidFill>
                <a:latin typeface="HelveticaNeue-Light-Identity-H"/>
              </a:rPr>
              <a:t>Présenter tout enfant comme victime ou bénéficiaire passif de </a:t>
            </a:r>
            <a:r>
              <a:rPr lang="es-ES" sz="1200" b="0" i="0" u="none" strike="noStrike" baseline="0" dirty="0" err="1">
                <a:solidFill>
                  <a:srgbClr val="000000"/>
                </a:solidFill>
                <a:latin typeface="HelveticaNeue-Light-Identity-H"/>
              </a:rPr>
              <a:t>l’assistance</a:t>
            </a:r>
            <a:r>
              <a:rPr lang="es-ES" sz="1200" b="0" i="0" u="none" strike="noStrike" baseline="0" dirty="0">
                <a:solidFill>
                  <a:srgbClr val="000000"/>
                </a:solidFill>
                <a:latin typeface="HelveticaNeue-Light-Identity-H"/>
              </a:rPr>
              <a:t>;</a:t>
            </a:r>
            <a:endParaRPr lang="en-US" dirty="0">
              <a:solidFill>
                <a:srgbClr val="B496A5"/>
              </a:solidFill>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Les enfants sont des parties prenantes avec leurs propres droits et capacités à contribuer. </a:t>
            </a:r>
            <a:r>
              <a:rPr lang="en-US" sz="1800" dirty="0">
                <a:solidFill>
                  <a:srgbClr val="000000"/>
                </a:solidFill>
                <a:effectLst/>
                <a:latin typeface="Calibri" panose="020F0502020204030204" pitchFamily="34" charset="0"/>
              </a:rPr>
              <a:t>They should not be viewed as passive recipients or victims. </a:t>
            </a:r>
            <a:endParaRPr lang="en-US" sz="1800" b="0" i="0" u="none" strike="noStrike" baseline="0" dirty="0">
              <a:solidFill>
                <a:srgbClr val="000000"/>
              </a:solidFill>
              <a:effectLst/>
              <a:latin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Gérer les attentes de tous les participants dans les activités de communication </a:t>
            </a:r>
            <a:r>
              <a:rPr lang="es-ES" sz="1800" b="0" i="0" u="none" strike="noStrike" baseline="0" dirty="0">
                <a:latin typeface="HelveticaNeue-Light-Identity-H"/>
              </a:rPr>
              <a:t>et de </a:t>
            </a:r>
            <a:r>
              <a:rPr lang="es-ES" sz="1800" b="0" i="0" u="none" strike="noStrike" baseline="0" dirty="0" err="1">
                <a:latin typeface="HelveticaNeue-Light-Identity-H"/>
              </a:rPr>
              <a:t>plaidoyer</a:t>
            </a:r>
            <a:r>
              <a:rPr lang="es-ES" sz="1800" b="0" i="0" u="none" strike="noStrike" baseline="0" dirty="0">
                <a:latin typeface="HelveticaNeue-Light-Identity-H"/>
              </a:rPr>
              <a:t>. </a:t>
            </a:r>
            <a:r>
              <a:rPr lang="fr-FR" sz="1800" b="0" i="0" u="none" strike="noStrike" baseline="0" dirty="0">
                <a:latin typeface="HelveticaNeue-Light-Identity-H"/>
              </a:rPr>
              <a:t>Ils doivent comprendre que les efforts déployés ne conduiront peut-être pas directement à une augmentation de l’aide et des ressources ou à un changement significatif du contexte.</a:t>
            </a:r>
            <a:endParaRPr lang="en-US" sz="1200" b="0" i="0" u="none" strike="noStrike" baseline="0" dirty="0">
              <a:solidFill>
                <a:srgbClr val="B496A5"/>
              </a:solidFill>
              <a:effectLst/>
              <a:latin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Les </a:t>
            </a:r>
            <a:r>
              <a:rPr lang="es-ES" sz="1800" b="0" i="0" u="none" strike="noStrike" baseline="0" dirty="0" err="1">
                <a:latin typeface="HelveticaNeue-Light-Identity-H"/>
              </a:rPr>
              <a:t>enfants</a:t>
            </a:r>
            <a:r>
              <a:rPr lang="es-ES" sz="1800" b="0" i="0" u="none" strike="noStrike" baseline="0" dirty="0">
                <a:latin typeface="HelveticaNeue-Light-Identity-H"/>
              </a:rPr>
              <a:t> </a:t>
            </a:r>
            <a:r>
              <a:rPr lang="fr-FR" sz="1800" b="0" i="0" u="none" strike="noStrike" baseline="0" dirty="0">
                <a:latin typeface="HelveticaNeue-Light-Identity-H"/>
              </a:rPr>
              <a:t>ne doivent pas être obligés de discuter à plusieurs reprises d’une expérience difficile, car cela peut être stressant</a:t>
            </a:r>
            <a:r>
              <a:rPr lang="en-US" dirty="0"/>
              <a:t>. </a:t>
            </a:r>
            <a:r>
              <a:rPr lang="fr-FR" sz="1800" b="0" i="0" u="none" strike="noStrike" baseline="0" dirty="0">
                <a:latin typeface="HelveticaNeue-Light-Identity-H"/>
              </a:rPr>
              <a:t>Ils peuvent interrompre leur participation quand ils le veulent, quel que soit le contexte.  Les enfants-témoins doivent être formés pour transmettre des messages efficaces sans nécessairement révéler leurs propres expériences personnelles.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solidFill>
                <a:srgbClr val="B496A5"/>
              </a:solidFill>
              <a:effectLst/>
            </a:endParaRPr>
          </a:p>
          <a:p>
            <a:pPr>
              <a:buFont typeface="Arial" panose="020B0604020202020204" pitchFamily="34" charset="0"/>
              <a:buChar char="•"/>
            </a:pPr>
            <a:r>
              <a:rPr lang="fr-FR" dirty="0"/>
              <a:t>N'oubliez pas que :</a:t>
            </a:r>
          </a:p>
          <a:p>
            <a:pPr lvl="1">
              <a:buFont typeface="Arial" panose="020B0604020202020204" pitchFamily="34" charset="0"/>
              <a:buChar char="•"/>
            </a:pPr>
            <a:r>
              <a:rPr lang="fr-FR" dirty="0"/>
              <a:t>impliquer les enfants aide à prendre de meilleures décisions pour les enfants – des réponses, des solutions et des résultats mieux </a:t>
            </a:r>
            <a:r>
              <a:rPr lang="fr-FR" dirty="0" err="1"/>
              <a:t>informés.les</a:t>
            </a:r>
            <a:r>
              <a:rPr lang="fr-FR" dirty="0"/>
              <a:t> enfants bénéficient de la participation – cela contribue à leurs compétences, leur pouvoir, leur confiance, leur plaisir.</a:t>
            </a:r>
          </a:p>
          <a:p>
            <a:pPr lvl="1">
              <a:buFont typeface="Arial" panose="020B0604020202020204" pitchFamily="34" charset="0"/>
              <a:buChar char="•"/>
            </a:pPr>
            <a:r>
              <a:rPr lang="fr-FR" dirty="0"/>
              <a:t>impliquer les enfants de manière significative nous rend plus responsables - en reconnaissant et en agissant sur les contributions des enfants.</a:t>
            </a:r>
          </a:p>
          <a:p>
            <a:pPr lvl="1">
              <a:buFont typeface="Arial" panose="020B0604020202020204" pitchFamily="34" charset="0"/>
              <a:buChar char="•"/>
            </a:pPr>
            <a:r>
              <a:rPr lang="fr-FR" dirty="0"/>
              <a:t>les enfants ont le droit d'influencer les décisions qui les concernent</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20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662609" y="365125"/>
            <a:ext cx="99788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3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48139" y="1701419"/>
            <a:ext cx="1020163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sz="3200" dirty="0" err="1">
                <a:solidFill>
                  <a:schemeClr val="bg2"/>
                </a:solidFill>
                <a:latin typeface="Helvetica Neue" panose="020B0604020202020204" charset="0"/>
              </a:rPr>
              <a:t>Partie</a:t>
            </a:r>
            <a:r>
              <a:rPr lang="en-US" sz="3200" dirty="0">
                <a:solidFill>
                  <a:schemeClr val="bg2"/>
                </a:solidFill>
                <a:latin typeface="Helvetica Neue" panose="020B0604020202020204" charset="0"/>
              </a:rPr>
              <a:t> du </a:t>
            </a:r>
            <a:r>
              <a:rPr lang="en-US" sz="3200" dirty="0" err="1">
                <a:solidFill>
                  <a:schemeClr val="bg2"/>
                </a:solidFill>
                <a:latin typeface="Helvetica Neue" panose="020B0604020202020204" charset="0"/>
              </a:rPr>
              <a:t>Pilier</a:t>
            </a:r>
            <a:r>
              <a:rPr lang="en-US" sz="3200" dirty="0">
                <a:solidFill>
                  <a:schemeClr val="bg2"/>
                </a:solidFill>
                <a:latin typeface="Helvetica Neue" panose="020B0604020202020204" charset="0"/>
              </a:rPr>
              <a:t> 1 </a:t>
            </a:r>
            <a:r>
              <a:rPr lang="fr-FR" sz="3200" dirty="0">
                <a:solidFill>
                  <a:schemeClr val="bg2"/>
                </a:solidFill>
                <a:latin typeface="Helvetica Neue" panose="020B0604020202020204" charset="0"/>
              </a:rPr>
              <a:t>sur la qualité des </a:t>
            </a:r>
            <a:r>
              <a:rPr lang="fr-FR" sz="3200">
                <a:solidFill>
                  <a:schemeClr val="bg2"/>
                </a:solidFill>
                <a:latin typeface="Helvetica Neue" panose="020B0604020202020204" charset="0"/>
              </a:rPr>
              <a:t>interventions </a:t>
            </a:r>
            <a:endParaRPr lang="en-US"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A être utilisés avec tous les autres (7 - 28) &amp; les Principes SMPE</a:t>
            </a:r>
          </a:p>
          <a:p>
            <a:pPr marL="342900" indent="-342900">
              <a:spcBef>
                <a:spcPts val="0"/>
              </a:spcBef>
              <a:buClr>
                <a:schemeClr val="accent3"/>
              </a:buClr>
            </a:pPr>
            <a:endParaRPr lang="fr-FR"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rPr>
              <a:t>Engagement 4 de la CHS</a:t>
            </a:r>
            <a:endParaRPr lang="en-US" sz="3200" dirty="0">
              <a:solidFill>
                <a:schemeClr val="bg2"/>
              </a:solidFill>
            </a:endParaRPr>
          </a:p>
          <a:p>
            <a:pPr marL="342900" indent="-342900">
              <a:spcBef>
                <a:spcPts val="0"/>
              </a:spcBef>
              <a:buClr>
                <a:schemeClr val="accent3"/>
              </a:buClr>
            </a:pPr>
            <a:endParaRPr lang="fr-FR"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rPr>
              <a:t>Dignité, de l’intérêt supérieur et de la sécurité</a:t>
            </a:r>
          </a:p>
          <a:p>
            <a:pPr marL="342900" indent="-342900">
              <a:spcBef>
                <a:spcPts val="0"/>
              </a:spcBef>
              <a:buClr>
                <a:schemeClr val="accent3"/>
              </a:buClr>
            </a:pPr>
            <a:r>
              <a:rPr lang="fr-FR" sz="3200" dirty="0">
                <a:solidFill>
                  <a:schemeClr val="bg2"/>
                </a:solidFill>
              </a:rPr>
              <a:t>Expression personnelle des enfants</a:t>
            </a:r>
            <a:endParaRPr lang="fr-FR" sz="3200" dirty="0">
              <a:solidFill>
                <a:schemeClr val="bg2"/>
              </a:solidFill>
              <a:latin typeface="HelveticaNeue-Roman-Identity-H"/>
            </a:endParaRPr>
          </a:p>
          <a:p>
            <a:pPr marL="342900" indent="-342900">
              <a:spcBef>
                <a:spcPts val="0"/>
              </a:spcBef>
              <a:buClr>
                <a:schemeClr val="accent3"/>
              </a:buClr>
            </a:pPr>
            <a:r>
              <a:rPr lang="es-ES" sz="3200" dirty="0">
                <a:solidFill>
                  <a:schemeClr val="bg2"/>
                </a:solidFill>
              </a:rPr>
              <a:t>Ne </a:t>
            </a:r>
            <a:r>
              <a:rPr lang="es-ES" sz="3200" dirty="0" err="1">
                <a:solidFill>
                  <a:schemeClr val="bg2"/>
                </a:solidFill>
              </a:rPr>
              <a:t>créer</a:t>
            </a:r>
            <a:r>
              <a:rPr lang="es-ES" sz="3200" dirty="0">
                <a:solidFill>
                  <a:schemeClr val="bg2"/>
                </a:solidFill>
              </a:rPr>
              <a:t> </a:t>
            </a:r>
            <a:r>
              <a:rPr lang="es-ES" sz="3200" dirty="0" err="1">
                <a:solidFill>
                  <a:schemeClr val="bg2"/>
                </a:solidFill>
              </a:rPr>
              <a:t>aucun</a:t>
            </a:r>
            <a:r>
              <a:rPr lang="es-ES" sz="3200" dirty="0">
                <a:solidFill>
                  <a:schemeClr val="bg2"/>
                </a:solidFill>
              </a:rPr>
              <a:t> </a:t>
            </a:r>
            <a:r>
              <a:rPr lang="es-ES" sz="3200" dirty="0" err="1">
                <a:solidFill>
                  <a:schemeClr val="bg2"/>
                </a:solidFill>
              </a:rPr>
              <a:t>préjudice</a:t>
            </a:r>
            <a:endParaRPr lang="fr-FR" sz="3200" dirty="0">
              <a:solidFill>
                <a:schemeClr val="bg2"/>
              </a:solidFil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52900" y="5435985"/>
            <a:ext cx="4322432" cy="1815882"/>
          </a:xfrm>
          <a:prstGeom prst="rect">
            <a:avLst/>
          </a:prstGeom>
          <a:noFill/>
        </p:spPr>
        <p:txBody>
          <a:bodyPr wrap="square">
            <a:spAutoFit/>
          </a:bodyPr>
          <a:lstStyle/>
          <a:p>
            <a:pPr algn="r"/>
            <a:r>
              <a:rPr lang="fr-FR" sz="2800" dirty="0">
                <a:latin typeface="Ink Free" panose="03080402000500000000" pitchFamily="66" charset="0"/>
              </a:rPr>
              <a:t>Quelle est la différence entre communication et plaidoyer ? </a:t>
            </a: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277874"/>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4" name="Image 13">
            <a:extLst>
              <a:ext uri="{FF2B5EF4-FFF2-40B4-BE49-F238E27FC236}">
                <a16:creationId xmlns:a16="http://schemas.microsoft.com/office/drawing/2014/main" id="{8292CBE6-5E7D-4638-B1BA-CEEB3E3C1842}"/>
              </a:ext>
            </a:extLst>
          </p:cNvPr>
          <p:cNvPicPr>
            <a:picLocks noChangeAspect="1"/>
          </p:cNvPicPr>
          <p:nvPr/>
        </p:nvPicPr>
        <p:blipFill>
          <a:blip r:embed="rId6"/>
          <a:stretch>
            <a:fillRect/>
          </a:stretch>
        </p:blipFill>
        <p:spPr>
          <a:xfrm>
            <a:off x="6682491" y="2813164"/>
            <a:ext cx="974484" cy="986978"/>
          </a:xfrm>
          <a:prstGeom prst="rect">
            <a:avLst/>
          </a:prstGeom>
        </p:spPr>
      </p:pic>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7">
            <a:alphaModFix/>
          </a:blip>
          <a:srcRect/>
          <a:stretch/>
        </p:blipFill>
        <p:spPr>
          <a:xfrm>
            <a:off x="9537889" y="4079547"/>
            <a:ext cx="1313978" cy="1077034"/>
          </a:xfrm>
          <a:prstGeom prst="rect">
            <a:avLst/>
          </a:prstGeom>
          <a:noFill/>
          <a:ln>
            <a:noFill/>
          </a:ln>
        </p:spPr>
      </p:pic>
    </p:spTree>
    <p:extLst>
      <p:ext uri="{BB962C8B-B14F-4D97-AF65-F5344CB8AC3E}">
        <p14:creationId xmlns:p14="http://schemas.microsoft.com/office/powerpoint/2010/main" val="119309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285563"/>
            <a:ext cx="6076521" cy="2306846"/>
          </a:xfrm>
        </p:spPr>
        <p:txBody>
          <a:bodyPr>
            <a:normAutofit/>
          </a:bodyPr>
          <a:lstStyle/>
          <a:p>
            <a:pPr marL="50800" indent="0" algn="ctr">
              <a:buNone/>
            </a:pPr>
            <a:r>
              <a:rPr lang="en-US" dirty="0"/>
              <a:t>“</a:t>
            </a:r>
            <a:r>
              <a:rPr lang="fr-FR" dirty="0">
                <a:solidFill>
                  <a:schemeClr val="bg2"/>
                </a:solidFill>
                <a:latin typeface="Helvetica Neue" panose="020B0604020202020204" charset="0"/>
              </a:rPr>
              <a:t>La communication et le plaidoyer sur les questions de protection de l’enfance se font dans le respect de la dignité, de l’intérêt supérieur et de la sécurité de l’enfant</a:t>
            </a:r>
            <a:r>
              <a:rPr lang="en-US" dirty="0"/>
              <a:t>.”</a:t>
            </a:r>
            <a:endParaRPr lang="fr-FR" dirty="0"/>
          </a:p>
        </p:txBody>
      </p:sp>
      <p:sp>
        <p:nvSpPr>
          <p:cNvPr id="9" name="ZoneTexte 8">
            <a:extLst>
              <a:ext uri="{FF2B5EF4-FFF2-40B4-BE49-F238E27FC236}">
                <a16:creationId xmlns:a16="http://schemas.microsoft.com/office/drawing/2014/main" id="{572F60FB-6B88-4C0C-A1EB-7A0853EB6B5C}"/>
              </a:ext>
            </a:extLst>
          </p:cNvPr>
          <p:cNvSpPr txBox="1"/>
          <p:nvPr/>
        </p:nvSpPr>
        <p:spPr>
          <a:xfrm>
            <a:off x="6343649" y="1382837"/>
            <a:ext cx="5581223" cy="5570756"/>
          </a:xfrm>
          <a:prstGeom prst="rect">
            <a:avLst/>
          </a:prstGeom>
          <a:noFill/>
        </p:spPr>
        <p:txBody>
          <a:bodyPr wrap="square">
            <a:spAutoFit/>
          </a:bodyPr>
          <a:lstStyle/>
          <a:p>
            <a:pPr marL="342900" indent="-342900">
              <a:buFont typeface="Arial" panose="020B0604020202020204" pitchFamily="34" charset="0"/>
              <a:buChar char="•"/>
            </a:pPr>
            <a:r>
              <a:rPr lang="fr-FR" sz="2800" dirty="0"/>
              <a:t>Communication/plaidoyer surs et protecteurs: </a:t>
            </a:r>
          </a:p>
          <a:p>
            <a:pPr marL="457200" indent="-457200" algn="ctr">
              <a:buFont typeface="Wingdings" panose="05000000000000000000" pitchFamily="2" charset="2"/>
              <a:buChar char="ü"/>
            </a:pPr>
            <a:r>
              <a:rPr lang="fr-FR" sz="2400" dirty="0"/>
              <a:t>Testés sur le terrain </a:t>
            </a:r>
          </a:p>
          <a:p>
            <a:pPr marL="457200" indent="-457200" algn="ctr">
              <a:buFont typeface="Wingdings" panose="05000000000000000000" pitchFamily="2" charset="2"/>
              <a:buChar char="ü"/>
            </a:pPr>
            <a:r>
              <a:rPr lang="en-US" sz="2400" dirty="0" err="1"/>
              <a:t>Contextualisées</a:t>
            </a:r>
            <a:endParaRPr lang="en-US" sz="2400" dirty="0"/>
          </a:p>
          <a:p>
            <a:pPr marL="457200" indent="-457200" algn="ctr">
              <a:buFont typeface="Wingdings" panose="05000000000000000000" pitchFamily="2" charset="2"/>
              <a:buChar char="ü"/>
            </a:pPr>
            <a:r>
              <a:rPr lang="en-US" sz="2400" dirty="0" err="1"/>
              <a:t>Inclusifs</a:t>
            </a:r>
            <a:endParaRPr lang="en-US" sz="2400" dirty="0"/>
          </a:p>
          <a:p>
            <a:pPr marL="457200" indent="-457200" algn="ctr">
              <a:buFont typeface="Wingdings" panose="05000000000000000000" pitchFamily="2" charset="2"/>
              <a:buChar char="ü"/>
            </a:pPr>
            <a:r>
              <a:rPr lang="en-US" sz="2400" dirty="0" err="1"/>
              <a:t>Accessibles</a:t>
            </a:r>
            <a:endParaRPr lang="en-US" sz="2400" dirty="0"/>
          </a:p>
          <a:p>
            <a:pPr marL="457200" indent="-457200" algn="ctr">
              <a:buFont typeface="Wingdings" panose="05000000000000000000" pitchFamily="2" charset="2"/>
              <a:buChar char="ü"/>
            </a:pPr>
            <a:r>
              <a:rPr lang="fr-FR" sz="2400" dirty="0">
                <a:latin typeface="HelveticaNeue-Light-Identity-H"/>
              </a:rPr>
              <a:t>Compréhensibles</a:t>
            </a:r>
            <a:endParaRPr lang="en-US" sz="2400" dirty="0"/>
          </a:p>
          <a:p>
            <a:pPr marL="457200" indent="-457200" algn="ctr">
              <a:buFont typeface="Wingdings" panose="05000000000000000000" pitchFamily="2" charset="2"/>
              <a:buChar char="ü"/>
            </a:pPr>
            <a:r>
              <a:rPr lang="fr-FR" sz="2400" dirty="0">
                <a:latin typeface="HelveticaNeue-Light-Identity-H"/>
              </a:rPr>
              <a:t>Utiles</a:t>
            </a:r>
            <a:endParaRPr lang="en-US" sz="2400" dirty="0"/>
          </a:p>
          <a:p>
            <a:pPr marL="457200" indent="-457200" algn="ctr">
              <a:buFont typeface="Wingdings" panose="05000000000000000000" pitchFamily="2" charset="2"/>
              <a:buChar char="ü"/>
            </a:pPr>
            <a:r>
              <a:rPr lang="en-US" sz="2400" dirty="0"/>
              <a:t> </a:t>
            </a:r>
            <a:r>
              <a:rPr lang="fr-FR" sz="2400" dirty="0">
                <a:latin typeface="HelveticaNeue-Light-Identity-H"/>
              </a:rPr>
              <a:t>Réalistes</a:t>
            </a:r>
            <a:endParaRPr lang="en-US" sz="2400" dirty="0"/>
          </a:p>
          <a:p>
            <a:pPr marL="457200" indent="-457200" algn="ctr">
              <a:buFont typeface="Wingdings" panose="05000000000000000000" pitchFamily="2" charset="2"/>
              <a:buChar char="ü"/>
            </a:pPr>
            <a:r>
              <a:rPr lang="fr-FR" sz="2400" dirty="0">
                <a:latin typeface="HelveticaNeue-Light-Identity-H"/>
              </a:rPr>
              <a:t>Persuasifs</a:t>
            </a:r>
            <a:endParaRPr lang="en-US" sz="2400" dirty="0"/>
          </a:p>
          <a:p>
            <a:pPr marL="457200" indent="-457200" algn="ctr">
              <a:buFont typeface="Wingdings" panose="05000000000000000000" pitchFamily="2" charset="2"/>
              <a:buChar char="ü"/>
            </a:pPr>
            <a:endParaRPr lang="fr-FR" sz="2400" dirty="0"/>
          </a:p>
          <a:p>
            <a:pPr marL="457200" indent="-457200">
              <a:buFont typeface="Arial" panose="020B0604020202020204" pitchFamily="34" charset="0"/>
              <a:buChar char="•"/>
            </a:pPr>
            <a:r>
              <a:rPr lang="fr-FR" sz="2800" dirty="0">
                <a:latin typeface="HelveticaNeue-Light-Identity-H"/>
              </a:rPr>
              <a:t>Actors formels et informels aux niveaux local, national et international </a:t>
            </a:r>
            <a:endParaRPr lang="fr-FR" sz="2800" dirty="0"/>
          </a:p>
        </p:txBody>
      </p:sp>
      <p:pic>
        <p:nvPicPr>
          <p:cNvPr id="4" name="Image 3">
            <a:extLst>
              <a:ext uri="{FF2B5EF4-FFF2-40B4-BE49-F238E27FC236}">
                <a16:creationId xmlns:a16="http://schemas.microsoft.com/office/drawing/2014/main" id="{AF25A3AA-413E-401B-83FB-0A26B8696571}"/>
              </a:ext>
            </a:extLst>
          </p:cNvPr>
          <p:cNvPicPr>
            <a:picLocks noChangeAspect="1"/>
          </p:cNvPicPr>
          <p:nvPr/>
        </p:nvPicPr>
        <p:blipFill>
          <a:blip r:embed="rId3"/>
          <a:stretch>
            <a:fillRect/>
          </a:stretch>
        </p:blipFill>
        <p:spPr>
          <a:xfrm>
            <a:off x="2111577" y="386074"/>
            <a:ext cx="2744191" cy="880033"/>
          </a:xfrm>
          <a:prstGeom prst="rect">
            <a:avLst/>
          </a:prstGeom>
        </p:spPr>
      </p:pic>
      <p:sp>
        <p:nvSpPr>
          <p:cNvPr id="6" name="ZoneTexte 5">
            <a:extLst>
              <a:ext uri="{FF2B5EF4-FFF2-40B4-BE49-F238E27FC236}">
                <a16:creationId xmlns:a16="http://schemas.microsoft.com/office/drawing/2014/main" id="{E7603A2C-D7E4-4BB9-8487-0157BA9979DD}"/>
              </a:ext>
            </a:extLst>
          </p:cNvPr>
          <p:cNvSpPr txBox="1"/>
          <p:nvPr/>
        </p:nvSpPr>
        <p:spPr>
          <a:xfrm>
            <a:off x="791366" y="5771566"/>
            <a:ext cx="5056986" cy="1384995"/>
          </a:xfrm>
          <a:prstGeom prst="rect">
            <a:avLst/>
          </a:prstGeom>
          <a:noFill/>
        </p:spPr>
        <p:txBody>
          <a:bodyPr wrap="square">
            <a:spAutoFit/>
          </a:bodyPr>
          <a:lstStyle/>
          <a:p>
            <a:pPr marL="457200" lvl="1">
              <a:buClrTx/>
              <a:defRPr/>
            </a:pPr>
            <a:r>
              <a:rPr lang="fr-FR" sz="2800" dirty="0">
                <a:latin typeface="Ink Free" panose="03080402000500000000" pitchFamily="66" charset="0"/>
              </a:rPr>
              <a:t>Qu'entendons-nous par matériel de communication ? </a:t>
            </a:r>
          </a:p>
          <a:p>
            <a:pPr algn="r"/>
            <a:r>
              <a:rPr lang="en-US" sz="2800" dirty="0">
                <a:latin typeface="Ink Free" panose="03080402000500000000" pitchFamily="66" charset="0"/>
                <a:ea typeface="Arial"/>
                <a:cs typeface="Arial"/>
                <a:sym typeface="Arial"/>
              </a:rPr>
              <a:t> </a:t>
            </a:r>
          </a:p>
        </p:txBody>
      </p:sp>
      <p:grpSp>
        <p:nvGrpSpPr>
          <p:cNvPr id="7" name="Groupe 6">
            <a:extLst>
              <a:ext uri="{FF2B5EF4-FFF2-40B4-BE49-F238E27FC236}">
                <a16:creationId xmlns:a16="http://schemas.microsoft.com/office/drawing/2014/main" id="{9C4EAC57-BBCD-475B-938B-DEE5600339EA}"/>
              </a:ext>
            </a:extLst>
          </p:cNvPr>
          <p:cNvGrpSpPr/>
          <p:nvPr/>
        </p:nvGrpSpPr>
        <p:grpSpPr>
          <a:xfrm rot="19602894">
            <a:off x="236524" y="5638865"/>
            <a:ext cx="979340" cy="1040548"/>
            <a:chOff x="10883591" y="5571442"/>
            <a:chExt cx="979340" cy="1040548"/>
          </a:xfrm>
        </p:grpSpPr>
        <p:pic>
          <p:nvPicPr>
            <p:cNvPr id="8" name="Image 7">
              <a:extLst>
                <a:ext uri="{FF2B5EF4-FFF2-40B4-BE49-F238E27FC236}">
                  <a16:creationId xmlns:a16="http://schemas.microsoft.com/office/drawing/2014/main" id="{099A649C-55E4-434E-9408-E894D999EFA8}"/>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0" name="Graphique 9" descr="Point d’interrogation">
              <a:extLst>
                <a:ext uri="{FF2B5EF4-FFF2-40B4-BE49-F238E27FC236}">
                  <a16:creationId xmlns:a16="http://schemas.microsoft.com/office/drawing/2014/main" id="{7BE15F6B-0DBC-4737-8D98-E5FE210867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12" name="Image 11">
            <a:extLst>
              <a:ext uri="{FF2B5EF4-FFF2-40B4-BE49-F238E27FC236}">
                <a16:creationId xmlns:a16="http://schemas.microsoft.com/office/drawing/2014/main" id="{48E207A6-01FC-43FC-AB3F-ECFFA4DF33ED}"/>
              </a:ext>
            </a:extLst>
          </p:cNvPr>
          <p:cNvPicPr>
            <a:picLocks noChangeAspect="1"/>
          </p:cNvPicPr>
          <p:nvPr/>
        </p:nvPicPr>
        <p:blipFill>
          <a:blip r:embed="rId7"/>
          <a:stretch>
            <a:fillRect/>
          </a:stretch>
        </p:blipFill>
        <p:spPr>
          <a:xfrm>
            <a:off x="2981975" y="3774531"/>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0D4C1-5DCB-4DFC-BA81-6BB832401D3D}"/>
              </a:ext>
            </a:extLst>
          </p:cNvPr>
          <p:cNvSpPr>
            <a:spLocks noGrp="1"/>
          </p:cNvSpPr>
          <p:nvPr>
            <p:ph type="title"/>
          </p:nvPr>
        </p:nvSpPr>
        <p:spPr/>
        <p:txBody>
          <a:bodyPr/>
          <a:lstStyle/>
          <a:p>
            <a:r>
              <a:rPr lang="fr-FR" dirty="0"/>
              <a:t>Participation de l’enfant</a:t>
            </a:r>
          </a:p>
        </p:txBody>
      </p:sp>
      <p:sp>
        <p:nvSpPr>
          <p:cNvPr id="3" name="Espace réservé du contenu 2">
            <a:extLst>
              <a:ext uri="{FF2B5EF4-FFF2-40B4-BE49-F238E27FC236}">
                <a16:creationId xmlns:a16="http://schemas.microsoft.com/office/drawing/2014/main" id="{D455275B-A0E6-4AEF-A9EC-970C4B097469}"/>
              </a:ext>
            </a:extLst>
          </p:cNvPr>
          <p:cNvSpPr>
            <a:spLocks noGrp="1"/>
          </p:cNvSpPr>
          <p:nvPr>
            <p:ph sz="half" idx="1"/>
          </p:nvPr>
        </p:nvSpPr>
        <p:spPr/>
        <p:txBody>
          <a:bodyPr>
            <a:normAutofit fontScale="92500" lnSpcReduction="10000"/>
          </a:bodyPr>
          <a:lstStyle/>
          <a:p>
            <a:pPr marL="50800" indent="0">
              <a:buNone/>
            </a:pPr>
            <a:r>
              <a:rPr lang="fr-FR" sz="2800" b="1" dirty="0">
                <a:solidFill>
                  <a:schemeClr val="bg2"/>
                </a:solidFill>
              </a:rPr>
              <a:t>A FAIRE</a:t>
            </a:r>
          </a:p>
          <a:p>
            <a:pPr marL="50800" indent="0">
              <a:buNone/>
            </a:pPr>
            <a:r>
              <a:rPr lang="fr-FR" dirty="0">
                <a:solidFill>
                  <a:schemeClr val="bg2"/>
                </a:solidFill>
              </a:rPr>
              <a:t>- Promouvoir des comportement protecteur et sûr </a:t>
            </a:r>
          </a:p>
          <a:p>
            <a:pPr>
              <a:buFontTx/>
              <a:buChar char="-"/>
            </a:pPr>
            <a:r>
              <a:rPr lang="es-ES" dirty="0" err="1">
                <a:solidFill>
                  <a:schemeClr val="bg2"/>
                </a:solidFill>
              </a:rPr>
              <a:t>Promouvoir</a:t>
            </a:r>
            <a:r>
              <a:rPr lang="es-ES" dirty="0">
                <a:solidFill>
                  <a:schemeClr val="bg2"/>
                </a:solidFill>
              </a:rPr>
              <a:t> </a:t>
            </a:r>
            <a:r>
              <a:rPr lang="es-ES" dirty="0" err="1">
                <a:solidFill>
                  <a:schemeClr val="bg2"/>
                </a:solidFill>
              </a:rPr>
              <a:t>l’équité</a:t>
            </a:r>
            <a:endParaRPr lang="es-ES" dirty="0">
              <a:solidFill>
                <a:schemeClr val="bg2"/>
              </a:solidFill>
            </a:endParaRPr>
          </a:p>
          <a:p>
            <a:pPr>
              <a:buFontTx/>
              <a:buChar char="-"/>
            </a:pPr>
            <a:r>
              <a:rPr lang="fr-FR" dirty="0">
                <a:solidFill>
                  <a:schemeClr val="bg2"/>
                </a:solidFill>
              </a:rPr>
              <a:t>Mettre l’accent sur les capacités, les aptitudes et la résilience </a:t>
            </a:r>
          </a:p>
          <a:p>
            <a:pPr>
              <a:buFontTx/>
              <a:buChar char="-"/>
            </a:pPr>
            <a:r>
              <a:rPr lang="fr-FR" dirty="0">
                <a:solidFill>
                  <a:schemeClr val="bg2"/>
                </a:solidFill>
              </a:rPr>
              <a:t>Mener des évaluation des risques </a:t>
            </a:r>
          </a:p>
          <a:p>
            <a:pPr>
              <a:buFontTx/>
              <a:buChar char="-"/>
            </a:pPr>
            <a:r>
              <a:rPr lang="fr-FR" dirty="0">
                <a:solidFill>
                  <a:schemeClr val="bg2"/>
                </a:solidFill>
              </a:rPr>
              <a:t>Obtenir consentement/accord éclairé </a:t>
            </a:r>
          </a:p>
        </p:txBody>
      </p:sp>
      <p:sp>
        <p:nvSpPr>
          <p:cNvPr id="4" name="Espace réservé du contenu 3">
            <a:extLst>
              <a:ext uri="{FF2B5EF4-FFF2-40B4-BE49-F238E27FC236}">
                <a16:creationId xmlns:a16="http://schemas.microsoft.com/office/drawing/2014/main" id="{94685824-B470-448E-B3F8-255A3D96CB7C}"/>
              </a:ext>
            </a:extLst>
          </p:cNvPr>
          <p:cNvSpPr>
            <a:spLocks noGrp="1"/>
          </p:cNvSpPr>
          <p:nvPr>
            <p:ph sz="half" idx="2"/>
          </p:nvPr>
        </p:nvSpPr>
        <p:spPr>
          <a:xfrm>
            <a:off x="6775315" y="2506662"/>
            <a:ext cx="5181600" cy="4351338"/>
          </a:xfrm>
        </p:spPr>
        <p:txBody>
          <a:bodyPr>
            <a:normAutofit fontScale="92500" lnSpcReduction="10000"/>
          </a:bodyPr>
          <a:lstStyle/>
          <a:p>
            <a:pPr marL="50800" indent="0">
              <a:buNone/>
            </a:pPr>
            <a:r>
              <a:rPr lang="fr-FR" b="1" dirty="0">
                <a:solidFill>
                  <a:schemeClr val="bg2"/>
                </a:solidFill>
              </a:rPr>
              <a:t>A NE PAS FAIRE</a:t>
            </a:r>
          </a:p>
          <a:p>
            <a:pPr>
              <a:buFontTx/>
              <a:buChar char="-"/>
            </a:pPr>
            <a:r>
              <a:rPr lang="en-US" dirty="0" err="1">
                <a:solidFill>
                  <a:schemeClr val="bg2"/>
                </a:solidFill>
              </a:rPr>
              <a:t>Considérations</a:t>
            </a:r>
            <a:r>
              <a:rPr lang="en-US" dirty="0">
                <a:solidFill>
                  <a:schemeClr val="bg2"/>
                </a:solidFill>
              </a:rPr>
              <a:t> de </a:t>
            </a:r>
            <a:r>
              <a:rPr lang="en-US" dirty="0" err="1">
                <a:solidFill>
                  <a:schemeClr val="bg2"/>
                </a:solidFill>
              </a:rPr>
              <a:t>diversité</a:t>
            </a:r>
            <a:endParaRPr lang="en-US" dirty="0">
              <a:solidFill>
                <a:schemeClr val="bg2"/>
              </a:solidFill>
            </a:endParaRPr>
          </a:p>
          <a:p>
            <a:pPr>
              <a:buFontTx/>
              <a:buChar char="-"/>
            </a:pPr>
            <a:r>
              <a:rPr lang="fr-FR" dirty="0">
                <a:solidFill>
                  <a:schemeClr val="bg2"/>
                </a:solidFill>
              </a:rPr>
              <a:t>Présenter tout enfant comme victime ou bénéficiaire passif de </a:t>
            </a:r>
            <a:r>
              <a:rPr lang="es-ES" dirty="0" err="1">
                <a:solidFill>
                  <a:schemeClr val="bg2"/>
                </a:solidFill>
              </a:rPr>
              <a:t>l’assistance</a:t>
            </a:r>
            <a:endParaRPr lang="es-ES" dirty="0">
              <a:solidFill>
                <a:schemeClr val="bg2"/>
              </a:solidFill>
            </a:endParaRPr>
          </a:p>
          <a:p>
            <a:pPr>
              <a:buFontTx/>
              <a:buChar char="-"/>
            </a:pPr>
            <a:r>
              <a:rPr lang="fr-FR" dirty="0">
                <a:solidFill>
                  <a:schemeClr val="bg2"/>
                </a:solidFill>
              </a:rPr>
              <a:t>Générer des attentes</a:t>
            </a:r>
          </a:p>
          <a:p>
            <a:pPr>
              <a:buFontTx/>
              <a:buChar char="-"/>
            </a:pPr>
            <a:r>
              <a:rPr lang="fr-FR" dirty="0">
                <a:solidFill>
                  <a:schemeClr val="bg2"/>
                </a:solidFill>
              </a:rPr>
              <a:t>Forcer les enfants à participer </a:t>
            </a:r>
          </a:p>
        </p:txBody>
      </p:sp>
    </p:spTree>
    <p:extLst>
      <p:ext uri="{BB962C8B-B14F-4D97-AF65-F5344CB8AC3E}">
        <p14:creationId xmlns:p14="http://schemas.microsoft.com/office/powerpoint/2010/main" val="40806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3004</Words>
  <Application>Microsoft Office PowerPoint</Application>
  <PresentationFormat>Widescreen</PresentationFormat>
  <Paragraphs>198</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Ink Free</vt:lpstr>
      <vt:lpstr>Symbol</vt:lpstr>
      <vt:lpstr>HelveticaNeue-Light-Identity-H</vt:lpstr>
      <vt:lpstr>Helvetica Neue</vt:lpstr>
      <vt:lpstr>Calibri</vt:lpstr>
      <vt:lpstr>HelveticaNeue-Roman-Identity-H</vt:lpstr>
      <vt:lpstr>Times New Roman</vt:lpstr>
      <vt:lpstr>Wingdings</vt:lpstr>
      <vt:lpstr>Office Theme</vt:lpstr>
      <vt:lpstr>Standards Minimums pour la Protection de l’Enfance dans l’Action Humanitaire. - SMPE -</vt:lpstr>
      <vt:lpstr>But des Standards </vt:lpstr>
      <vt:lpstr>PowerPoint Presentation</vt:lpstr>
      <vt:lpstr>Introduction générale au Standard 3 </vt:lpstr>
      <vt:lpstr>PowerPoint Presentation</vt:lpstr>
      <vt:lpstr>Participation de l’enfant</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142</cp:revision>
  <dcterms:created xsi:type="dcterms:W3CDTF">2017-12-20T18:51:03Z</dcterms:created>
  <dcterms:modified xsi:type="dcterms:W3CDTF">2022-12-07T17:39:30Z</dcterms:modified>
</cp:coreProperties>
</file>