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10"/>
  </p:notesMasterIdLst>
  <p:sldIdLst>
    <p:sldId id="285" r:id="rId2"/>
    <p:sldId id="291" r:id="rId3"/>
    <p:sldId id="292" r:id="rId4"/>
    <p:sldId id="288" r:id="rId5"/>
    <p:sldId id="261" r:id="rId6"/>
    <p:sldId id="290" r:id="rId7"/>
    <p:sldId id="293" r:id="rId8"/>
    <p:sldId id="294"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85986" autoAdjust="0"/>
  </p:normalViewPr>
  <p:slideViewPr>
    <p:cSldViewPr snapToGrid="0">
      <p:cViewPr varScale="1">
        <p:scale>
          <a:sx n="105" d="100"/>
          <a:sy n="105" d="100"/>
        </p:scale>
        <p:origin x="1520" y="184"/>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38" Type="http://schemas.openxmlformats.org/officeDocument/2006/relationships/commentAuthors" Target="commentAuthors.xml"/><Relationship Id="rId2" Type="http://schemas.openxmlformats.org/officeDocument/2006/relationships/slide" Target="slides/slide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file:///C:/Users/Caudy/Desktop/CPMS%20ref%20group%20comments/CPMS%20complete%20for%20final%20delivery%20with%20ref%20group%20comments%20included.docx#3alrhf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lvl="0" indent="0" algn="r" rtl="0">
              <a:spcBef>
                <a:spcPts val="0"/>
              </a:spcBef>
              <a:spcAft>
                <a:spcPts val="0"/>
              </a:spcAft>
              <a:buNone/>
            </a:pPr>
            <a:r>
              <a:rPr lang="ar" b="1" dirty="0"/>
              <a:t>للميسّرين:</a:t>
            </a:r>
            <a:endParaRPr lang="en-US" dirty="0"/>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تتوجّه هذه الإحاطة إلى </a:t>
            </a:r>
            <a:r>
              <a:rPr lang="ar-SA" sz="1800" u="sng" dirty="0">
                <a:effectLst/>
                <a:latin typeface="Calibri" panose="020F0502020204030204" pitchFamily="34" charset="0"/>
                <a:ea typeface="MS Mincho" panose="02020609040205080304" pitchFamily="49" charset="-128"/>
                <a:cs typeface="Arial" panose="020B0604020202020204" pitchFamily="34" charset="0"/>
              </a:rPr>
              <a:t>أيّ مستخدم محتمل</a:t>
            </a:r>
            <a:r>
              <a:rPr lang="ar-SA" sz="1800" dirty="0">
                <a:effectLst/>
                <a:latin typeface="Calibri" panose="020F0502020204030204" pitchFamily="34" charset="0"/>
                <a:ea typeface="MS Mincho" panose="02020609040205080304" pitchFamily="49" charset="-128"/>
                <a:cs typeface="Arial" panose="020B0604020202020204" pitchFamily="34" charset="0"/>
              </a:rPr>
              <a:t> للمعايير الدنيا لحماية الطفل</a:t>
            </a:r>
            <a:r>
              <a:rPr lang="ar-LB" sz="1800" dirty="0">
                <a:effectLst/>
                <a:latin typeface="Calibri" panose="020F0502020204030204" pitchFamily="34" charset="0"/>
                <a:ea typeface="MS Mincho" panose="02020609040205080304" pitchFamily="49" charset="-128"/>
                <a:cs typeface="Arial" panose="020B0604020202020204" pitchFamily="34" charset="0"/>
              </a:rPr>
              <a:t>. </a:t>
            </a:r>
            <a:r>
              <a:rPr lang="ar-SA" sz="1800" dirty="0">
                <a:effectLst/>
                <a:latin typeface="Calibri" panose="020F0502020204030204" pitchFamily="34" charset="0"/>
                <a:ea typeface="MS Mincho" panose="02020609040205080304" pitchFamily="49" charset="-128"/>
                <a:cs typeface="Arial" panose="020B0604020202020204" pitchFamily="34" charset="0"/>
              </a:rPr>
              <a:t>وهي موجّهة بشكل أساسي إلى</a:t>
            </a:r>
            <a:r>
              <a:rPr lang="ar-LB" sz="1800" dirty="0">
                <a:effectLst/>
                <a:latin typeface="Calibri" panose="020F0502020204030204" pitchFamily="34" charset="0"/>
                <a:ea typeface="MS Mincho" panose="02020609040205080304" pitchFamily="49" charset="-128"/>
                <a:cs typeface="Arial" panose="020B0604020202020204" pitchFamily="34" charset="0"/>
              </a:rPr>
              <a:t> الموّظفين</a:t>
            </a:r>
            <a:r>
              <a:rPr lang="ar-SA" sz="1800" dirty="0">
                <a:effectLst/>
                <a:latin typeface="Calibri" panose="020F0502020204030204" pitchFamily="34" charset="0"/>
                <a:ea typeface="MS Mincho" panose="02020609040205080304" pitchFamily="49" charset="-128"/>
                <a:cs typeface="Arial" panose="020B0604020202020204" pitchFamily="34" charset="0"/>
              </a:rPr>
              <a:t> العاملين في مجال حماية الطفل، لذلك، فكّروا في توسيع إطار بعض الأسئلة أو إعطاء تفاصيل أكثر، في حال انضمّ إليكم زملاء من قطاعات أخرى.</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نفترض أنّ كلّ مجموعة ستتألّف من 20 شخصًا تقريبًا، وأنّ جميع الحاضرين في القاعة يعرفون بعضهم البعض (ربّما يكونون زملاء من وكالتكم أو من مجموعة تنسيق حماية الطفل). إذا كانوا لا يعرفون بعضهم البعض، أضيفوا 5 دقائق للتعارف السريع.</a:t>
            </a: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LB" sz="1800" dirty="0">
                <a:effectLst/>
                <a:latin typeface="Calibri" panose="020F0502020204030204" pitchFamily="34" charset="0"/>
                <a:ea typeface="MS Mincho" panose="02020609040205080304" pitchFamily="49" charset="-128"/>
                <a:cs typeface="Arial" panose="020B0604020202020204" pitchFamily="34" charset="0"/>
              </a:rPr>
              <a:t>حضروا: لوح</a:t>
            </a:r>
            <a:r>
              <a:rPr lang="ar-SA" sz="1800" dirty="0">
                <a:effectLst/>
                <a:latin typeface="Calibri" panose="020F0502020204030204" pitchFamily="34" charset="0"/>
                <a:ea typeface="MS Mincho" panose="02020609040205080304" pitchFamily="49" charset="-128"/>
                <a:cs typeface="Arial" panose="020B0604020202020204" pitchFamily="34" charset="0"/>
              </a:rPr>
              <a:t> قلاّب </a:t>
            </a:r>
            <a:r>
              <a:rPr lang="ar-LB" sz="1800" dirty="0">
                <a:effectLst/>
                <a:latin typeface="Calibri" panose="020F0502020204030204" pitchFamily="34" charset="0"/>
                <a:ea typeface="MS Mincho" panose="02020609040205080304" pitchFamily="49" charset="-128"/>
                <a:cs typeface="Arial" panose="020B0604020202020204" pitchFamily="34" charset="0"/>
              </a:rPr>
              <a:t>ي</a:t>
            </a:r>
            <a:r>
              <a:rPr lang="ar-SA" sz="1800" dirty="0">
                <a:effectLst/>
                <a:latin typeface="Calibri" panose="020F0502020204030204" pitchFamily="34" charset="0"/>
                <a:ea typeface="MS Mincho" panose="02020609040205080304" pitchFamily="49" charset="-128"/>
                <a:cs typeface="Arial" panose="020B0604020202020204" pitchFamily="34" charset="0"/>
              </a:rPr>
              <a:t>بيّن </a:t>
            </a:r>
            <a:r>
              <a:rPr lang="ar-SA" sz="1800" b="1" dirty="0">
                <a:effectLst/>
                <a:latin typeface="Calibri" panose="020F0502020204030204" pitchFamily="34" charset="0"/>
                <a:ea typeface="MS Mincho" panose="02020609040205080304" pitchFamily="49" charset="-128"/>
                <a:cs typeface="Arial" panose="020B0604020202020204" pitchFamily="34" charset="0"/>
              </a:rPr>
              <a:t>أهداف</a:t>
            </a:r>
            <a:r>
              <a:rPr lang="ar-SA" sz="1800" dirty="0">
                <a:effectLst/>
                <a:latin typeface="Calibri" panose="020F0502020204030204" pitchFamily="34" charset="0"/>
                <a:ea typeface="MS Mincho" panose="02020609040205080304" pitchFamily="49" charset="-128"/>
                <a:cs typeface="Arial" panose="020B0604020202020204" pitchFamily="34" charset="0"/>
              </a:rPr>
              <a:t> الجلسة </a:t>
            </a:r>
            <a:endParaRPr lang="ar-LB" sz="1800" b="0" i="0" dirty="0">
              <a:solidFill>
                <a:srgbClr val="1B2733"/>
              </a:solidFill>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b="0" i="0" dirty="0">
              <a:solidFill>
                <a:srgbClr val="1B2733"/>
              </a:solidFill>
              <a:effectLst/>
              <a:latin typeface="Calibri" panose="020F0502020204030204" pitchFamily="34" charset="0"/>
              <a:cs typeface="Calibri" panose="020F0502020204030204" pitchFamily="34" charset="0"/>
            </a:endParaRPr>
          </a:p>
          <a:p>
            <a:pPr marL="0" lvl="0" indent="0" algn="r" rtl="0">
              <a:spcBef>
                <a:spcPts val="0"/>
              </a:spcBef>
              <a:spcAft>
                <a:spcPts val="0"/>
              </a:spcAft>
              <a:buNone/>
            </a:pPr>
            <a:r>
              <a:rPr lang="ar" b="0" i="0" dirty="0">
                <a:solidFill>
                  <a:srgbClr val="1B2733"/>
                </a:solidFill>
                <a:effectLst/>
                <a:latin typeface="Calibri" panose="020F0502020204030204" pitchFamily="34" charset="0"/>
                <a:cs typeface="Calibri" panose="020F0502020204030204" pitchFamily="34" charset="0"/>
              </a:rPr>
              <a:t>في نهاية هذه الجلسة، سيكون المشاركون قادرين على:</a:t>
            </a:r>
            <a:endParaRPr lang="en-US" dirty="0">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وصف محتوى </a:t>
            </a:r>
            <a:r>
              <a:rPr lang="ar-LB" b="0" i="0" dirty="0">
                <a:solidFill>
                  <a:srgbClr val="1B2733"/>
                </a:solidFill>
                <a:effectLst/>
                <a:latin typeface="Calibri" panose="020F0502020204030204" pitchFamily="34" charset="0"/>
                <a:cs typeface="Calibri" panose="020F0502020204030204" pitchFamily="34" charset="0"/>
              </a:rPr>
              <a:t>المعيار 4</a:t>
            </a:r>
          </a:p>
          <a:p>
            <a:pPr marL="171450" lvl="0" indent="-171450" algn="r" rtl="1">
              <a:spcBef>
                <a:spcPts val="0"/>
              </a:spcBef>
              <a:spcAft>
                <a:spcPts val="0"/>
              </a:spcAft>
              <a:buClr>
                <a:schemeClr val="dk1"/>
              </a:buClr>
              <a:buSzPts val="1200"/>
              <a:buFont typeface="Arial"/>
              <a:buChar char="•"/>
            </a:pPr>
            <a:r>
              <a:rPr lang="ar-LB" b="0" i="0" dirty="0">
                <a:solidFill>
                  <a:srgbClr val="1B2733"/>
                </a:solidFill>
                <a:effectLst/>
                <a:latin typeface="Calibri" panose="020F0502020204030204" pitchFamily="34" charset="0"/>
                <a:cs typeface="Calibri" panose="020F0502020204030204" pitchFamily="34" charset="0"/>
              </a:rPr>
              <a:t>شرح وتشارك الرسائل الأساسية</a:t>
            </a:r>
            <a:endParaRPr lang="ar" b="0" i="0" dirty="0">
              <a:solidFill>
                <a:srgbClr val="1B2733"/>
              </a:solidFill>
              <a:effectLst/>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تبيان كيف ولماذا نستخدم الدليل</a:t>
            </a:r>
          </a:p>
          <a:p>
            <a:pPr marL="0" lvl="0" indent="0" algn="r" rtl="0">
              <a:spcBef>
                <a:spcPts val="0"/>
              </a:spcBef>
              <a:spcAft>
                <a:spcPts val="0"/>
              </a:spcAft>
              <a:buClr>
                <a:schemeClr val="dk1"/>
              </a:buClr>
              <a:buSzPts val="1200"/>
              <a:buFont typeface="Arial"/>
              <a:buNone/>
            </a:pPr>
            <a:endParaRPr lang="en-US" b="1" dirty="0"/>
          </a:p>
          <a:p>
            <a:pPr marL="457200" marR="0" lvl="0" indent="-228600" algn="r" defTabSz="914400" rtl="0" eaLnBrk="1" fontAlgn="auto" latinLnBrk="0" hangingPunct="1">
              <a:lnSpc>
                <a:spcPct val="100000"/>
              </a:lnSpc>
              <a:spcBef>
                <a:spcPts val="0"/>
              </a:spcBef>
              <a:spcAft>
                <a:spcPts val="0"/>
              </a:spcAft>
              <a:buClr>
                <a:srgbClr val="000000"/>
              </a:buClr>
              <a:buSzPts val="1400"/>
              <a:buFont typeface="Arial"/>
              <a:buNone/>
              <a:tabLst/>
              <a:defRPr/>
            </a:pPr>
            <a:r>
              <a:rPr lang="ar" dirty="0"/>
              <a:t>ملاحظة: إذا كنتم قد عقدتم أصلاً جلسة عن ركيزة (ركائز)،</a:t>
            </a:r>
            <a:r>
              <a:rPr lang="ar-LB" dirty="0"/>
              <a:t> أو مبادئ، أو معيار (معايير)</a:t>
            </a:r>
            <a:r>
              <a:rPr lang="ar" dirty="0"/>
              <a:t> </a:t>
            </a:r>
            <a:r>
              <a:rPr lang="ar-LB" dirty="0"/>
              <a:t>أخرى، ف</a:t>
            </a:r>
            <a:r>
              <a:rPr lang="ar"/>
              <a:t>تخطّوا الشريحتَين </a:t>
            </a:r>
            <a:r>
              <a:rPr lang="ar" dirty="0"/>
              <a:t>2 </a:t>
            </a:r>
            <a:r>
              <a:rPr lang="ar-LB" dirty="0"/>
              <a:t>و8</a:t>
            </a:r>
            <a:endParaRPr lang="ar" dirty="0"/>
          </a:p>
          <a:p>
            <a:pPr algn="r" rtl="0"/>
            <a:endParaRPr lang="fr-FR" b="1" dirty="0"/>
          </a:p>
          <a:p>
            <a:pPr algn="r" rtl="1"/>
            <a:r>
              <a:rPr lang="ar" b="1" dirty="0"/>
              <a:t>نصيحة: الشرائح متحرّكة </a:t>
            </a:r>
            <a:r>
              <a:rPr lang="ar" dirty="0"/>
              <a:t>- مع كلّ نقرة تنقرونها، س</a:t>
            </a:r>
            <a:r>
              <a:rPr lang="ar-LB" dirty="0"/>
              <a:t>ي</a:t>
            </a:r>
            <a:r>
              <a:rPr lang="ar" dirty="0"/>
              <a:t>ظهر </a:t>
            </a:r>
            <a:r>
              <a:rPr lang="ar-LB" dirty="0"/>
              <a:t>عدد من</a:t>
            </a:r>
            <a:r>
              <a:rPr lang="ar" dirty="0"/>
              <a:t> </a:t>
            </a:r>
            <a:r>
              <a:rPr lang="ar-LB" dirty="0"/>
              <a:t>ال</a:t>
            </a:r>
            <a:r>
              <a:rPr lang="ar" dirty="0"/>
              <a:t>كلمات، أو عنوان، أو صورة على الشريحة. </a:t>
            </a:r>
          </a:p>
          <a:p>
            <a:pPr algn="r" rtl="1"/>
            <a:r>
              <a:rPr lang="ar" dirty="0"/>
              <a:t>اقرأوا الملاحظات الملائمة من الملاحظات للميسّرين، قبل أن تعرضوا المحتوى التالي، كي يتسنّى للمشاركين الوقت حتّى يستوعبوا ما تقولونه، و</a:t>
            </a:r>
            <a:r>
              <a:rPr lang="ar-LB" dirty="0"/>
              <a:t>ا</a:t>
            </a:r>
            <a:r>
              <a:rPr lang="ar" dirty="0"/>
              <a:t>قرأوا كلّ نقطة على حدة. </a:t>
            </a:r>
          </a:p>
        </p:txBody>
      </p:sp>
      <p:sp>
        <p:nvSpPr>
          <p:cNvPr id="4" name="Espace réservé du numéro de diapositive 3"/>
          <p:cNvSpPr>
            <a:spLocks noGrp="1"/>
          </p:cNvSpPr>
          <p:nvPr>
            <p:ph type="sldNum" sz="quarter" idx="5"/>
          </p:nvPr>
        </p:nvSpPr>
        <p:spPr/>
        <p:txBody>
          <a:bodyPr rtlCol="1"/>
          <a:lstStyle/>
          <a:p>
            <a:pPr rtl="1"/>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r>
              <a:rPr lang="ar-LB" dirty="0"/>
              <a:t>إن </a:t>
            </a:r>
            <a:r>
              <a:rPr lang="ar" dirty="0"/>
              <a:t>الجهات المانحة، والحكومات المحلّية، </a:t>
            </a:r>
            <a:r>
              <a:rPr lang="ar-LB" dirty="0"/>
              <a:t>والزملاء من القطاعات الأخرى، </a:t>
            </a:r>
            <a:r>
              <a:rPr lang="ar" dirty="0"/>
              <a:t>وكذلك المستفيدون من خدماتنا</a:t>
            </a:r>
            <a:r>
              <a:rPr lang="ar-LB" dirty="0"/>
              <a:t>، يريدون</a:t>
            </a:r>
            <a:r>
              <a:rPr lang="ar" dirty="0"/>
              <a:t> أن يعرفوا ما الذي نفعله ولماذا.  وعليه، فإنّ المعايير الدنيا لحماية الطفل هي وثيقتنا المرجعية. ف</a:t>
            </a:r>
            <a:r>
              <a:rPr lang="ar-LB" dirty="0"/>
              <a:t>هذه </a:t>
            </a:r>
            <a:r>
              <a:rPr lang="ar" dirty="0"/>
              <a:t>المعايير تمثّل الطريقة الأساسية لتفعيل حقوق الأطفال أو جعلها </a:t>
            </a:r>
            <a:r>
              <a:rPr lang="ar-LB" dirty="0"/>
              <a:t>فعلية</a:t>
            </a:r>
            <a:r>
              <a:rPr lang="ar" dirty="0"/>
              <a:t> </a:t>
            </a:r>
            <a:r>
              <a:rPr lang="ar-LB" dirty="0"/>
              <a:t>في ممارسة </a:t>
            </a:r>
            <a:r>
              <a:rPr lang="ar" dirty="0"/>
              <a:t>الاستجابة الإنسانية. </a:t>
            </a:r>
            <a:endParaRPr dirty="0"/>
          </a:p>
          <a:p>
            <a:pPr marL="0" lvl="0" indent="0" algn="r" rtl="1">
              <a:spcBef>
                <a:spcPts val="0"/>
              </a:spcBef>
              <a:spcAft>
                <a:spcPts val="0"/>
              </a:spcAft>
              <a:buNone/>
            </a:pPr>
            <a:endParaRPr dirty="0"/>
          </a:p>
          <a:p>
            <a:pPr marL="0" lvl="0" indent="0" algn="r" rtl="1">
              <a:lnSpc>
                <a:spcPct val="115000"/>
              </a:lnSpc>
              <a:spcBef>
                <a:spcPts val="0"/>
              </a:spcBef>
              <a:spcAft>
                <a:spcPts val="0"/>
              </a:spcAft>
              <a:buSzPts val="1100"/>
              <a:buNone/>
            </a:pPr>
            <a:r>
              <a:rPr lang="ar" dirty="0"/>
              <a:t>وهي أداة تعاونية، مشتركة بين الوكالات، تؤمّن الرابط مع المبادرات الأخرى مثل المعيار الإنساني الأساسي، وإنسباير، ومعايير الدمج الإنساني</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حيثما كان ذلك ملائمًا، تماشت المعايير الدنيا لحماية الطفل مع استراتيجيات إنسباير السبع لإنهاء العنف ضد الأطفال - في الواقع، تنتشر رموز هذه المبادرة في الوثيقة بكاملها.  بالإضافة إلى ذلك، يتمّ تسليط الضوء على المعيار الإنساني الأساسي </a:t>
            </a:r>
            <a:r>
              <a:rPr lang="ar-LB" dirty="0"/>
              <a:t>حول</a:t>
            </a:r>
            <a:r>
              <a:rPr lang="ar-LB" baseline="0" dirty="0"/>
              <a:t> ا</a:t>
            </a:r>
            <a:r>
              <a:rPr lang="ar" dirty="0"/>
              <a:t>لجودة والمساءلة في المقدّمة، ثمّ يتكرّر ذكره على امتداد الدليل. </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LB" dirty="0"/>
              <a:t>التكييف وفقًا للسياق </a:t>
            </a:r>
            <a:r>
              <a:rPr lang="ar" dirty="0"/>
              <a:t>أمر محبَّذ ويمكنه أن يخلق تبنّيًا للمعايير على جميع المستويات. فهو يخلق فهمًا أعمق لحماية الطفل في السياق المحدّد بالنسبة إلى مجموعة واسعة من الجهات الفاعلة. وعليه، نشجّع مجموعات التنسيق الوطنية على اعتماد المعايير الدنيا لحماية الطفل. الرجاء أن تطرحوا موضوع اعتماد المعايير مع الزملاء </a:t>
            </a:r>
            <a:r>
              <a:rPr lang="ar-LB" dirty="0"/>
              <a:t>على المستوى ال</a:t>
            </a:r>
            <a:r>
              <a:rPr lang="ar" dirty="0"/>
              <a:t>محلّي، ثمّ اطلبوا التوجيهات من الفريق العالمي للمعايير الدنيا لحماية الطفل. للمزيد من المعلومات، الرجاء مشاهدة الفيديو حو</a:t>
            </a:r>
            <a:r>
              <a:rPr lang="ar-LB" dirty="0"/>
              <a:t>ل التكييف وفقًا للسياق </a:t>
            </a:r>
            <a:r>
              <a:rPr lang="ar" dirty="0"/>
              <a:t>على قناة اليوتيوب الخاصّة بالتحالف.</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المربّع: تهدف المعايير الدنيا لحماية الطفل إلى تحسين جودة ومساءلة برامجنا وإلى زيادة التأثير على حماية الأطفال ورفاههم في العمل الإنساني (في جميع السياقات)، من خلال إرساء مبادئ</a:t>
            </a:r>
            <a:r>
              <a:rPr lang="ar-LB" dirty="0"/>
              <a:t>،</a:t>
            </a:r>
            <a:r>
              <a:rPr lang="ar" dirty="0"/>
              <a:t> وأدلّة، وعمليات وقاية، وأهداف مشتركة.  فهي توفّر مجموعة من الممارسات الجيّدة والدروس المستفادة حتّى الآن.</a:t>
            </a:r>
            <a:endParaRPr dirty="0"/>
          </a:p>
          <a:p>
            <a:pPr marL="0" lvl="0" indent="0" algn="l" rtl="1">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4872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endParaRPr lang="en-US" dirty="0"/>
          </a:p>
          <a:p>
            <a:pPr marL="0" lvl="0" indent="0" algn="r" rtl="1">
              <a:spcBef>
                <a:spcPts val="0"/>
              </a:spcBef>
              <a:spcAft>
                <a:spcPts val="0"/>
              </a:spcAft>
              <a:buNone/>
            </a:pPr>
            <a:r>
              <a:rPr lang="ar" dirty="0"/>
              <a:t>هذه لمحة عامّة عن هيكلية المعايير الدنيا لحماية الطفل: فهي تتألّف من 28 معيارًا </a:t>
            </a:r>
            <a:r>
              <a:rPr lang="ar-LB" dirty="0"/>
              <a:t>ضمن </a:t>
            </a:r>
            <a:r>
              <a:rPr lang="ar" dirty="0"/>
              <a:t>4 ركائز، ومن 10 مبادئ لحماية الطفل في العمل الإنساني موزّعة في الدليل بكامله. </a:t>
            </a:r>
          </a:p>
          <a:p>
            <a:pPr marL="0" lvl="0" indent="0" algn="r" rtl="1">
              <a:spcBef>
                <a:spcPts val="0"/>
              </a:spcBef>
              <a:spcAft>
                <a:spcPts val="0"/>
              </a:spcAft>
              <a:buNone/>
            </a:pPr>
            <a:r>
              <a:rPr lang="ar" dirty="0"/>
              <a:t>يمكنكم أن تجدوا هذه اللمحة العامّة في نهاية دليل المعايير الدنيا لحماية الطفل أو في نسخة الدليل على الإنترنت. فهذه طريقة عملية كي تجدوا بسرعة موضوعًا محدّدًا في الدليل.</a:t>
            </a:r>
          </a:p>
          <a:p>
            <a:pPr marL="0" lvl="0" indent="0" algn="r" rtl="1">
              <a:spcBef>
                <a:spcPts val="0"/>
              </a:spcBef>
              <a:spcAft>
                <a:spcPts val="0"/>
              </a:spcAft>
              <a:buNone/>
            </a:pPr>
            <a:endParaRPr lang="en-US" dirty="0"/>
          </a:p>
          <a:p>
            <a:pPr marL="0" lvl="0" indent="0" algn="r" rtl="1">
              <a:spcBef>
                <a:spcPts val="0"/>
              </a:spcBef>
              <a:spcAft>
                <a:spcPts val="0"/>
              </a:spcAft>
              <a:buNone/>
            </a:pPr>
            <a:r>
              <a:rPr lang="ar" dirty="0"/>
              <a:t>يركّز هذا العرض على </a:t>
            </a:r>
            <a:r>
              <a:rPr lang="ar-LB" dirty="0"/>
              <a:t>المعيار 4: إدارة دورة البرنامج</a:t>
            </a:r>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64536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dirty="0"/>
              <a:t>يشكل هذا المعيار جزءًا من الركيزة 1 من المعايير المتعلقة بالاستجابة ذات الجودة، وهي معايير </a:t>
            </a:r>
            <a:r>
              <a:rPr lang="ar-SA" sz="1800" dirty="0">
                <a:effectLst/>
                <a:ea typeface="Calibri" panose="020F0502020204030204" pitchFamily="34" charset="0"/>
                <a:cs typeface="Simplified Arabic" panose="02020603050405020304" pitchFamily="18" charset="-78"/>
              </a:rPr>
              <a:t>مشتركة</a:t>
            </a:r>
            <a:r>
              <a:rPr lang="ar-LB"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في جميع المجالات المعنية بوضع البرامج الخاصة بحماية الطفل ويمكن تطبيقها في كل الحالات</a:t>
            </a:r>
            <a:r>
              <a:rPr lang="ar-LB" sz="1800" dirty="0">
                <a:effectLst/>
                <a:ea typeface="Calibri" panose="020F0502020204030204" pitchFamily="34" charset="0"/>
                <a:cs typeface="Simplified Arabic" panose="02020603050405020304" pitchFamily="18" charset="-78"/>
              </a:rPr>
              <a:t> والسياقات</a:t>
            </a:r>
            <a:r>
              <a:rPr lang="ar-LB" dirty="0"/>
              <a:t>، خلال مراحل الاستعداد والاستجابة. وهي </a:t>
            </a:r>
            <a:r>
              <a:rPr lang="ar-LB" b="1" u="none" dirty="0"/>
              <a:t>جميعًا</a:t>
            </a:r>
            <a:r>
              <a:rPr lang="ar-LB" dirty="0"/>
              <a:t> أساسية للتوصل إلى الجودة التي نهدف إليها نحن الممارسين.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800" dirty="0">
                <a:effectLst/>
                <a:ea typeface="Calibri" panose="020F0502020204030204" pitchFamily="34" charset="0"/>
                <a:cs typeface="Simplified Arabic" panose="02020603050405020304" pitchFamily="18" charset="-78"/>
              </a:rPr>
              <a:t>يجب استخدام معايير</a:t>
            </a:r>
            <a:r>
              <a:rPr lang="ar-LB" sz="1800" dirty="0">
                <a:effectLst/>
                <a:ea typeface="Calibri" panose="020F0502020204030204" pitchFamily="34" charset="0"/>
                <a:cs typeface="Simplified Arabic" panose="02020603050405020304" pitchFamily="18" charset="-78"/>
              </a:rPr>
              <a:t> الجودة هذه</a:t>
            </a:r>
            <a:r>
              <a:rPr lang="ar-SA" sz="1800" dirty="0">
                <a:effectLst/>
                <a:ea typeface="Calibri" panose="020F0502020204030204" pitchFamily="34" charset="0"/>
                <a:cs typeface="Simplified Arabic" panose="02020603050405020304" pitchFamily="18" charset="-78"/>
              </a:rPr>
              <a:t> بالتزامن مع </a:t>
            </a:r>
            <a:r>
              <a:rPr lang="ar-LB" sz="1800" dirty="0">
                <a:effectLst/>
                <a:ea typeface="Calibri" panose="020F0502020204030204" pitchFamily="34" charset="0"/>
                <a:cs typeface="Simplified Arabic" panose="02020603050405020304" pitchFamily="18" charset="-78"/>
              </a:rPr>
              <a:t>بقية </a:t>
            </a:r>
            <a:r>
              <a:rPr lang="ar-SA" sz="1800" dirty="0">
                <a:effectLst/>
                <a:ea typeface="Calibri" panose="020F0502020204030204" pitchFamily="34" charset="0"/>
                <a:cs typeface="Simplified Arabic" panose="02020603050405020304" pitchFamily="18" charset="-78"/>
              </a:rPr>
              <a:t>المعايير </a:t>
            </a:r>
            <a:r>
              <a:rPr lang="ar-LB" sz="1800" dirty="0">
                <a:effectLst/>
                <a:ea typeface="Calibri" panose="020F0502020204030204" pitchFamily="34" charset="0"/>
                <a:cs typeface="Simplified Arabic" panose="02020603050405020304" pitchFamily="18" charset="-78"/>
              </a:rPr>
              <a:t>(7-28)</a:t>
            </a:r>
            <a:r>
              <a:rPr lang="ar-LB" dirty="0"/>
              <a:t> الباقية ومبادئ المعايير الإنسانية لحماية الطفل.</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ar-LB"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dirty="0"/>
              <a:t>هذا المعيار مكمل لل</a:t>
            </a:r>
            <a:r>
              <a:rPr lang="ar-LB" u="sng" dirty="0"/>
              <a:t>معيار الإنساني الأساسي للجودة والمساءلة</a:t>
            </a:r>
            <a:r>
              <a:rPr lang="ar-LB" dirty="0"/>
              <a:t> ككل ويجب استخدامه معه.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ar-LB"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dirty="0"/>
              <a:t>التعريف: </a:t>
            </a:r>
            <a:r>
              <a:rPr lang="ar-SA" sz="1800" dirty="0">
                <a:effectLst/>
                <a:ea typeface="Calibri" panose="020F0502020204030204" pitchFamily="34" charset="0"/>
                <a:cs typeface="Simplified Arabic" panose="02020603050405020304" pitchFamily="18" charset="-78"/>
              </a:rPr>
              <a:t>إدارة دورة البرنامج</a:t>
            </a:r>
            <a:r>
              <a:rPr lang="ar-SY" sz="1800" dirty="0">
                <a:effectLst/>
                <a:ea typeface="Calibri" panose="020F0502020204030204" pitchFamily="34" charset="0"/>
                <a:cs typeface="Simplified Arabic" panose="02020603050405020304" pitchFamily="18" charset="-78"/>
              </a:rPr>
              <a:t> </a:t>
            </a:r>
            <a:r>
              <a:rPr lang="ar-LB" sz="1800" dirty="0">
                <a:effectLst/>
                <a:ea typeface="Calibri" panose="020F0502020204030204" pitchFamily="34" charset="0"/>
                <a:cs typeface="Simplified Arabic" panose="02020603050405020304" pitchFamily="18" charset="-78"/>
              </a:rPr>
              <a:t>هي </a:t>
            </a:r>
            <a:r>
              <a:rPr lang="ar-SA" sz="1800" dirty="0">
                <a:effectLst/>
                <a:ea typeface="Calibri" panose="020F0502020204030204" pitchFamily="34" charset="0"/>
                <a:cs typeface="Simplified Arabic" panose="02020603050405020304" pitchFamily="18" charset="-78"/>
              </a:rPr>
              <a:t>العملية الدورية لتصميم وتخطيط، وإدارة، ورصد، وتقييم البرامج</a:t>
            </a:r>
            <a:r>
              <a:rPr lang="ar-SY" sz="1800" dirty="0">
                <a:effectLst/>
                <a:ea typeface="Calibri" panose="020F0502020204030204" pitchFamily="34" charset="0"/>
                <a:cs typeface="Simplified Arabic" panose="02020603050405020304" pitchFamily="18" charset="-78"/>
              </a:rPr>
              <a:t>.</a:t>
            </a:r>
            <a:r>
              <a:rPr lang="ar-LB" sz="1800" dirty="0">
                <a:effectLst/>
                <a:ea typeface="Calibri" panose="020F0502020204030204" pitchFamily="34" charset="0"/>
                <a:cs typeface="Simplified Arabic" panose="02020603050405020304" pitchFamily="18" charset="-78"/>
              </a:rPr>
              <a:t> وبما ان وضع البرامج يستند إلى التعلم والحقائق المولدة من خلال 5 خطوات، يجب أن تتم أقلمته باستمرار. (أنظروا صورة دورة البرنامج)</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ar-LB" sz="1800" dirty="0">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800" dirty="0">
                <a:effectLst/>
                <a:ea typeface="Calibri" panose="020F0502020204030204" pitchFamily="34" charset="0"/>
                <a:cs typeface="Simplified Arabic" panose="02020603050405020304" pitchFamily="18" charset="-78"/>
              </a:rPr>
              <a:t>يجعل هذا المعيار إدارةَ دورة البرنامج مركزة على حماية الطفل من خلال دمج الاعتبارات المتعلقة بتنمية الطفل وحقوق الطفل في العمل الإنساني</a:t>
            </a:r>
            <a:r>
              <a:rPr lang="ar-SY" sz="1800" dirty="0">
                <a:effectLst/>
                <a:ea typeface="Calibri" panose="020F0502020204030204" pitchFamily="34" charset="0"/>
                <a:cs typeface="Simplified Arabic" panose="02020603050405020304" pitchFamily="18" charset="-78"/>
              </a:rPr>
              <a:t>.</a:t>
            </a:r>
            <a:r>
              <a:rPr lang="ar-LB" sz="1800" dirty="0">
                <a:effectLst/>
                <a:ea typeface="Calibri" panose="020F0502020204030204" pitchFamily="34" charset="0"/>
                <a:cs typeface="Simplified Arabic" panose="02020603050405020304" pitchFamily="18" charset="-78"/>
              </a:rPr>
              <a:t> وهو يشدد على أهمية البرامج الموجهة نحو الطفل.</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sz="1800" dirty="0">
                <a:effectLst/>
                <a:ea typeface="Calibri" panose="020F0502020204030204" pitchFamily="34" charset="0"/>
                <a:cs typeface="Simplified Arabic" panose="02020603050405020304" pitchFamily="18" charset="-78"/>
              </a:rPr>
              <a:t>تتمحور الفكرة جول الحرص على أن يتم </a:t>
            </a:r>
            <a:r>
              <a:rPr lang="ar-SA" sz="1800" dirty="0">
                <a:effectLst/>
                <a:ea typeface="Calibri" panose="020F0502020204030204" pitchFamily="34" charset="0"/>
                <a:cs typeface="Simplified Arabic" panose="02020603050405020304" pitchFamily="18" charset="-78"/>
              </a:rPr>
              <a:t>تصميم وتخطيط، وإدارة، ورصد، وتقييم البرامج</a:t>
            </a:r>
            <a:r>
              <a:rPr lang="ar-LB" sz="1800" dirty="0">
                <a:effectLst/>
                <a:ea typeface="Calibri" panose="020F0502020204030204" pitchFamily="34" charset="0"/>
                <a:cs typeface="Simplified Arabic" panose="02020603050405020304" pitchFamily="18" charset="-78"/>
              </a:rPr>
              <a:t> من خلال عمليات ومنهجيات مهيكلة</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sz="1800" dirty="0">
                <a:effectLst/>
                <a:ea typeface="Calibri" panose="020F0502020204030204" pitchFamily="34" charset="0"/>
                <a:cs typeface="Simplified Arabic" panose="02020603050405020304" pitchFamily="18" charset="-78"/>
              </a:rPr>
              <a:t>يركز المعيار على أهمية أقلمة برامجنا باستمرار، بناء على التعلم وتوليد الحقائق المجموعة عبر طرق وأدوات وإجراءات إدارة دورة البرنامج</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sz="1800" dirty="0">
                <a:effectLst/>
                <a:ea typeface="Calibri" panose="020F0502020204030204" pitchFamily="34" charset="0"/>
                <a:cs typeface="Simplified Arabic" panose="02020603050405020304" pitchFamily="18" charset="-78"/>
              </a:rPr>
              <a:t>نحتاج إلى أن نضع آليات استباقية لجمع التغذية الراجعة من الأطفال وأفراد المجتمع المحلي (التي يمكن أن تتضمن الاستفسارات والشكاوى) من أجل إعادة توجيه / تعديل التدخل (النهج، المنهجية...) أو معالجة القضايا المتعلقة بالصون (الالتزامان 4 و5 من المعيار الإنساني الأساسي)</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ar-LB" sz="1800" dirty="0">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sz="1800" dirty="0">
                <a:effectLst/>
                <a:ea typeface="Calibri" panose="020F0502020204030204" pitchFamily="34" charset="0"/>
                <a:cs typeface="Simplified Arabic" panose="02020603050405020304" pitchFamily="18" charset="-78"/>
              </a:rPr>
              <a:t>يرتبط هذا المعيار بشكل خاص بنهج </a:t>
            </a:r>
            <a:r>
              <a:rPr lang="ar-LB" sz="1800" b="1" dirty="0">
                <a:effectLst/>
                <a:ea typeface="Calibri" panose="020F0502020204030204" pitchFamily="34" charset="0"/>
                <a:cs typeface="Simplified Arabic" panose="02020603050405020304" pitchFamily="18" charset="-78"/>
              </a:rPr>
              <a:t>الوقاية</a:t>
            </a:r>
            <a:r>
              <a:rPr lang="ar-LB" sz="1800" dirty="0">
                <a:effectLst/>
                <a:ea typeface="Calibri" panose="020F0502020204030204" pitchFamily="34" charset="0"/>
                <a:cs typeface="Simplified Arabic" panose="02020603050405020304" pitchFamily="18" charset="-78"/>
              </a:rPr>
              <a:t>، ويسعى إلى التخفيف من أي مخاطر قد تسببها البرامج بطريقة مباشرة أو غير مباشرة (في جمع البيانات مثلاً) </a:t>
            </a:r>
            <a:r>
              <a:rPr lang="ar-LB" sz="1800" i="0" dirty="0">
                <a:latin typeface="Arial" panose="020B0604020202020204" pitchFamily="34" charset="0"/>
                <a:ea typeface="Arial"/>
                <a:cs typeface="Arial" panose="020B0604020202020204" pitchFamily="34" charset="0"/>
                <a:sym typeface="Arial"/>
              </a:rPr>
              <a:t>[← </a:t>
            </a:r>
            <a:r>
              <a:rPr lang="ar-LB" sz="1800" i="0" dirty="0">
                <a:latin typeface="Arial"/>
                <a:ea typeface="Arial"/>
                <a:cs typeface="Arial"/>
                <a:sym typeface="Arial"/>
              </a:rPr>
              <a:t>رمز الوقاية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ar-LB" sz="1800" dirty="0">
              <a:effectLst/>
              <a:ea typeface="Calibri" panose="020F0502020204030204" pitchFamily="34" charset="0"/>
              <a:cs typeface="Simplified Arabic" panose="02020603050405020304" pitchFamily="18" charset="-78"/>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LB" sz="1800" b="1" dirty="0">
                <a:effectLst/>
                <a:ea typeface="Calibri" panose="020F0502020204030204" pitchFamily="34" charset="0"/>
                <a:cs typeface="Simplified Arabic" panose="02020603050405020304" pitchFamily="18" charset="-78"/>
              </a:rPr>
              <a:t>إطلاق المناقشة: </a:t>
            </a:r>
            <a:r>
              <a:rPr lang="ar-LB" sz="1800" dirty="0">
                <a:effectLst/>
                <a:ea typeface="Calibri" panose="020F0502020204030204" pitchFamily="34" charset="0"/>
                <a:cs typeface="Simplified Arabic" panose="02020603050405020304" pitchFamily="18" charset="-78"/>
              </a:rPr>
              <a:t>ما هي الخطوات في إدارة دورة البرنامج؟</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LB" sz="1800" i="0" dirty="0">
                <a:latin typeface="Arial" panose="020B0604020202020204" pitchFamily="34" charset="0"/>
                <a:ea typeface="Arial"/>
                <a:cs typeface="Arial" panose="020B0604020202020204" pitchFamily="34" charset="0"/>
                <a:sym typeface="Arial"/>
              </a:rPr>
              <a:t>←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تتكون </a:t>
            </a:r>
            <a:r>
              <a:rPr lang="ar-SA" sz="1800" u="sng" dirty="0">
                <a:solidFill>
                  <a:srgbClr val="0563C1"/>
                </a:solidFill>
                <a:effectLst/>
                <a:latin typeface="Calibri" panose="020F0502020204030204" pitchFamily="34" charset="0"/>
                <a:ea typeface="Calibri" panose="020F0502020204030204" pitchFamily="34" charset="0"/>
                <a:cs typeface="Simplified Arabic" panose="02020603050405020304" pitchFamily="18" charset="-78"/>
                <a:hlinkClick r:id="rId3"/>
              </a:rPr>
              <a:t>دورة البرنامج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من خمس خطوات أساسية</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1</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الاستعداد؛ و</a:t>
            </a:r>
            <a:r>
              <a:rPr lang="ar-SY" sz="1800" dirty="0">
                <a:effectLst/>
                <a:latin typeface="Calibri" panose="020F0502020204030204" pitchFamily="34" charset="0"/>
                <a:ea typeface="Calibri" panose="020F0502020204030204" pitchFamily="34" charset="0"/>
                <a:cs typeface="Simplified Arabic" panose="02020603050405020304" pitchFamily="18" charset="-78"/>
              </a:rPr>
              <a:t>(</a:t>
            </a:r>
            <a:r>
              <a:rPr lang="ar-SA" sz="1800" dirty="0">
                <a:effectLst/>
                <a:latin typeface="Calibri" panose="020F0502020204030204" pitchFamily="34" charset="0"/>
                <a:ea typeface="Calibri" panose="020F0502020204030204" pitchFamily="34" charset="0"/>
                <a:cs typeface="Simplified Arabic" panose="02020603050405020304" pitchFamily="18" charset="-78"/>
              </a:rPr>
              <a:t>2</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تقييم الاحتياجات وتحليل الوضع؛ و</a:t>
            </a:r>
            <a:r>
              <a:rPr lang="ar-SY" sz="1800" dirty="0">
                <a:effectLst/>
                <a:latin typeface="Calibri" panose="020F0502020204030204" pitchFamily="34" charset="0"/>
                <a:ea typeface="Calibri" panose="020F0502020204030204" pitchFamily="34" charset="0"/>
                <a:cs typeface="Simplified Arabic" panose="02020603050405020304" pitchFamily="18" charset="-78"/>
              </a:rPr>
              <a:t>(</a:t>
            </a:r>
            <a:r>
              <a:rPr lang="ar-SA" sz="1800" dirty="0">
                <a:effectLst/>
                <a:latin typeface="Calibri" panose="020F0502020204030204" pitchFamily="34" charset="0"/>
                <a:ea typeface="Calibri" panose="020F0502020204030204" pitchFamily="34" charset="0"/>
                <a:cs typeface="Simplified Arabic" panose="02020603050405020304" pitchFamily="18" charset="-78"/>
              </a:rPr>
              <a:t>3</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التصميم والتخطيط؛ و</a:t>
            </a:r>
            <a:r>
              <a:rPr lang="ar-SY" sz="1800" dirty="0">
                <a:effectLst/>
                <a:latin typeface="Calibri" panose="020F0502020204030204" pitchFamily="34" charset="0"/>
                <a:ea typeface="Calibri" panose="020F0502020204030204" pitchFamily="34" charset="0"/>
                <a:cs typeface="Simplified Arabic" panose="02020603050405020304" pitchFamily="18" charset="-78"/>
              </a:rPr>
              <a:t>(</a:t>
            </a:r>
            <a:r>
              <a:rPr lang="ar-SA" sz="1800" dirty="0">
                <a:effectLst/>
                <a:latin typeface="Calibri" panose="020F0502020204030204" pitchFamily="34" charset="0"/>
                <a:ea typeface="Calibri" panose="020F0502020204030204" pitchFamily="34" charset="0"/>
                <a:cs typeface="Simplified Arabic" panose="02020603050405020304" pitchFamily="18" charset="-78"/>
              </a:rPr>
              <a:t>4</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التنفيذ والرصد؛ و</a:t>
            </a:r>
            <a:r>
              <a:rPr lang="ar-SY" sz="1800" dirty="0">
                <a:effectLst/>
                <a:latin typeface="Calibri" panose="020F0502020204030204" pitchFamily="34" charset="0"/>
                <a:ea typeface="Calibri" panose="020F0502020204030204" pitchFamily="34" charset="0"/>
                <a:cs typeface="Simplified Arabic" panose="02020603050405020304" pitchFamily="18" charset="-78"/>
              </a:rPr>
              <a:t>(</a:t>
            </a:r>
            <a:r>
              <a:rPr lang="ar-SA" sz="1800" dirty="0">
                <a:effectLst/>
                <a:latin typeface="Calibri" panose="020F0502020204030204" pitchFamily="34" charset="0"/>
                <a:ea typeface="Calibri" panose="020F0502020204030204" pitchFamily="34" charset="0"/>
                <a:cs typeface="Simplified Arabic" panose="02020603050405020304" pitchFamily="18" charset="-78"/>
              </a:rPr>
              <a:t>5</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التقييم والتعلم</a:t>
            </a:r>
            <a:r>
              <a:rPr lang="ar-SY" sz="1800" dirty="0">
                <a:effectLst/>
                <a:latin typeface="Calibri" panose="020F0502020204030204" pitchFamily="34" charset="0"/>
                <a:ea typeface="Calibri" panose="020F0502020204030204" pitchFamily="34" charset="0"/>
                <a:cs typeface="Simplified Arabic" panose="02020603050405020304" pitchFamily="18" charset="-78"/>
              </a:rPr>
              <a:t>.</a:t>
            </a:r>
            <a:endParaRPr lang="en-US" sz="1800" dirty="0">
              <a:effectLst/>
              <a:latin typeface="Calibri" panose="020F0502020204030204" pitchFamily="34" charset="0"/>
              <a:ea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LB" sz="1800" dirty="0">
                <a:effectLst/>
                <a:ea typeface="Calibri" panose="020F0502020204030204" pitchFamily="34" charset="0"/>
                <a:cs typeface="Simplified Arabic" panose="02020603050405020304" pitchFamily="18" charset="-78"/>
              </a:rPr>
              <a:t> </a:t>
            </a:r>
            <a:endParaRPr lang="ar-LB"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200" b="0" i="0" u="none" strike="noStrike" baseline="0" dirty="0">
                <a:latin typeface="Calibri"/>
              </a:rPr>
              <a:t>ينص المعيار 4 على ما يلي: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يتم تصميم جميع برامج حماية الطفل، وتخطيطها، وإداراتها، ورصدها، وتقييمها من خلال عمليات مهيكلة ومناهج متاحة، تبني على القدرات والموارد الموجودة، وتعالج المخاطر والاحتياجات المتغيرة لحماية الطفل، وتتمّ أقلمتها دائمًا بناءً على ما تمّ تعلمه وعلى الحقائق.</a:t>
            </a:r>
            <a:r>
              <a:rPr lang="ar-L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endParaRPr lang="ar-L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r" defTabSz="914400" rtl="1" eaLnBrk="1" fontAlgn="auto" latinLnBrk="0" hangingPunct="1">
              <a:lnSpc>
                <a:spcPct val="100000"/>
              </a:lnSpc>
              <a:spcBef>
                <a:spcPts val="0"/>
              </a:spcBef>
              <a:spcAft>
                <a:spcPts val="0"/>
              </a:spcAft>
              <a:buClr>
                <a:schemeClr val="dk1"/>
              </a:buClr>
              <a:buSzPts val="1200"/>
              <a:buFont typeface="Calibri"/>
              <a:buAutoNum type="arabicParenBoth"/>
              <a:tabLst/>
              <a:defRPr/>
            </a:pPr>
            <a:r>
              <a:rPr lang="ar-L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الاستعداد:</a:t>
            </a:r>
          </a:p>
          <a:p>
            <a:pPr marL="285750" marR="0" lvl="0" indent="-2857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يركز هذا المعيار على أن نقطة البداية في أي تدخل تكمن في فهم الوضع الحالي لحماية الطفل في سياق محدد. وهذا ينطوي على:</a:t>
            </a:r>
          </a:p>
          <a:p>
            <a:pPr marL="285750" marR="0" lvl="0" indent="-285750" algn="r" defTabSz="914400" rtl="1" eaLnBrk="1" fontAlgn="auto" latinLnBrk="0" hangingPunct="1">
              <a:lnSpc>
                <a:spcPct val="100000"/>
              </a:lnSpc>
              <a:spcBef>
                <a:spcPts val="0"/>
              </a:spcBef>
              <a:spcAft>
                <a:spcPts val="0"/>
              </a:spcAft>
              <a:buClr>
                <a:schemeClr val="dk1"/>
              </a:buClr>
              <a:buSzPts val="1200"/>
              <a:buFontTx/>
              <a:buChar char="-"/>
              <a:tabLst/>
              <a:defRPr/>
            </a:pPr>
            <a:r>
              <a:rPr lang="ar-L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فهم </a:t>
            </a:r>
            <a:r>
              <a:rPr lang="ar-SA" sz="1800" dirty="0">
                <a:solidFill>
                  <a:srgbClr val="000000"/>
                </a:solidFill>
                <a:effectLst/>
                <a:ea typeface="Calibri" panose="020F0502020204030204" pitchFamily="34" charset="0"/>
                <a:cs typeface="Simplified Arabic" panose="02020603050405020304" pitchFamily="18" charset="-78"/>
              </a:rPr>
              <a:t>أنظمة حماية الطفل الرسمية وغير الرسمية على جميع مستويات النموذج الاجتماعي البيئي</a:t>
            </a:r>
            <a:r>
              <a:rPr lang="ar-LB" sz="1800" dirty="0">
                <a:solidFill>
                  <a:srgbClr val="000000"/>
                </a:solidFill>
                <a:effectLst/>
                <a:ea typeface="Calibri" panose="020F0502020204030204" pitchFamily="34" charset="0"/>
                <a:cs typeface="Simplified Arabic" panose="02020603050405020304" pitchFamily="18" charset="-78"/>
              </a:rPr>
              <a:t>؛</a:t>
            </a:r>
            <a:endParaRPr lang="ar-L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r" defTabSz="914400" rtl="1" eaLnBrk="1" fontAlgn="auto" latinLnBrk="0" hangingPunct="1">
              <a:lnSpc>
                <a:spcPct val="100000"/>
              </a:lnSpc>
              <a:spcBef>
                <a:spcPts val="0"/>
              </a:spcBef>
              <a:spcAft>
                <a:spcPts val="0"/>
              </a:spcAft>
              <a:buClr>
                <a:schemeClr val="dk1"/>
              </a:buClr>
              <a:buSzPts val="1200"/>
              <a:buFontTx/>
              <a:buChar char="-"/>
              <a:tabLst/>
              <a:defRPr/>
            </a:pPr>
            <a:r>
              <a:rPr lang="ar-L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فهم </a:t>
            </a:r>
            <a:r>
              <a:rPr lang="ar-SA" sz="1800" dirty="0">
                <a:solidFill>
                  <a:srgbClr val="000000"/>
                </a:solidFill>
                <a:effectLst/>
                <a:ea typeface="Calibri" panose="020F0502020204030204" pitchFamily="34" charset="0"/>
                <a:cs typeface="Simplified Arabic" panose="02020603050405020304" pitchFamily="18" charset="-78"/>
              </a:rPr>
              <a:t>القواعد الثقافية والاجتماعية المرتبطة بالأطفال، وحمايتهم، ودورهم </a:t>
            </a:r>
            <a:r>
              <a:rPr lang="ar-LB" sz="1800" dirty="0">
                <a:solidFill>
                  <a:srgbClr val="000000"/>
                </a:solidFill>
                <a:effectLst/>
                <a:ea typeface="Calibri" panose="020F0502020204030204" pitchFamily="34" charset="0"/>
                <a:cs typeface="Simplified Arabic" panose="02020603050405020304" pitchFamily="18" charset="-78"/>
              </a:rPr>
              <a:t>وهوياتهم </a:t>
            </a:r>
            <a:r>
              <a:rPr lang="ar-SA" sz="1800" dirty="0">
                <a:solidFill>
                  <a:srgbClr val="000000"/>
                </a:solidFill>
                <a:effectLst/>
                <a:ea typeface="Calibri" panose="020F0502020204030204" pitchFamily="34" charset="0"/>
                <a:cs typeface="Simplified Arabic" panose="02020603050405020304" pitchFamily="18" charset="-78"/>
              </a:rPr>
              <a:t>بحسب نوعهم الاجتماعي</a:t>
            </a:r>
            <a:r>
              <a:rPr lang="ar-LB" sz="1800" dirty="0">
                <a:solidFill>
                  <a:srgbClr val="000000"/>
                </a:solidFill>
                <a:effectLst/>
                <a:ea typeface="Calibri" panose="020F0502020204030204" pitchFamily="34" charset="0"/>
                <a:cs typeface="Simplified Arabic" panose="02020603050405020304" pitchFamily="18" charset="-78"/>
              </a:rPr>
              <a:t>؛</a:t>
            </a:r>
          </a:p>
          <a:p>
            <a:pPr marL="285750" marR="0" lvl="0" indent="-285750" algn="r" defTabSz="914400" rtl="1" eaLnBrk="1" fontAlgn="auto" latinLnBrk="0" hangingPunct="1">
              <a:lnSpc>
                <a:spcPct val="100000"/>
              </a:lnSpc>
              <a:spcBef>
                <a:spcPts val="0"/>
              </a:spcBef>
              <a:spcAft>
                <a:spcPts val="0"/>
              </a:spcAft>
              <a:buClr>
                <a:schemeClr val="dk1"/>
              </a:buClr>
              <a:buSzPts val="1200"/>
              <a:buFontTx/>
              <a:buChar char="-"/>
              <a:tabLst/>
              <a:defRPr/>
            </a:pPr>
            <a:r>
              <a:rPr lang="ar-LB" sz="1800" dirty="0">
                <a:solidFill>
                  <a:srgbClr val="000000"/>
                </a:solidFill>
                <a:effectLst/>
                <a:cs typeface="Simplified Arabic" panose="02020603050405020304" pitchFamily="18" charset="-78"/>
              </a:rPr>
              <a:t>التحقق من </a:t>
            </a:r>
            <a:r>
              <a:rPr lang="ar-SA" sz="1800" dirty="0">
                <a:solidFill>
                  <a:srgbClr val="000000"/>
                </a:solidFill>
                <a:effectLst/>
                <a:ea typeface="Calibri" panose="020F0502020204030204" pitchFamily="34" charset="0"/>
                <a:cs typeface="Simplified Arabic" panose="02020603050405020304" pitchFamily="18" charset="-78"/>
              </a:rPr>
              <a:t>التدخّلات والقدرة على الحماية في مجال حماية الطفل على مستوى المجتمع المحلّي، بما فيها آليات التأقلم التقليدية</a:t>
            </a:r>
            <a:r>
              <a:rPr lang="ar-LB" sz="1800" dirty="0">
                <a:solidFill>
                  <a:srgbClr val="000000"/>
                </a:solidFill>
                <a:effectLst/>
                <a:ea typeface="Calibri" panose="020F0502020204030204" pitchFamily="34" charset="0"/>
                <a:cs typeface="Simplified Arabic" panose="02020603050405020304" pitchFamily="18" charset="-78"/>
              </a:rPr>
              <a:t>؛</a:t>
            </a:r>
          </a:p>
          <a:p>
            <a:pPr marL="285750" marR="0" lvl="0" indent="-285750" algn="r" defTabSz="914400" rtl="1" eaLnBrk="1" fontAlgn="auto" latinLnBrk="0" hangingPunct="1">
              <a:lnSpc>
                <a:spcPct val="100000"/>
              </a:lnSpc>
              <a:spcBef>
                <a:spcPts val="0"/>
              </a:spcBef>
              <a:spcAft>
                <a:spcPts val="0"/>
              </a:spcAft>
              <a:buClr>
                <a:schemeClr val="dk1"/>
              </a:buClr>
              <a:buSzPts val="1200"/>
              <a:buFontTx/>
              <a:buChar char="-"/>
              <a:tabLst/>
              <a:defRPr/>
            </a:pPr>
            <a:r>
              <a:rPr lang="ar-LB" sz="1800" dirty="0">
                <a:solidFill>
                  <a:srgbClr val="000000"/>
                </a:solidFill>
                <a:effectLst/>
                <a:ea typeface="Calibri" panose="020F0502020204030204" pitchFamily="34" charset="0"/>
                <a:cs typeface="Simplified Arabic" panose="02020603050405020304" pitchFamily="18" charset="-78"/>
              </a:rPr>
              <a:t>معرفة الإطار القانوني الدولي، والقوانين والسياسات المحلية </a:t>
            </a:r>
            <a:r>
              <a:rPr lang="ar-SA" sz="1800" dirty="0">
                <a:solidFill>
                  <a:srgbClr val="000000"/>
                </a:solidFill>
                <a:effectLst/>
                <a:ea typeface="Calibri" panose="020F0502020204030204" pitchFamily="34" charset="0"/>
                <a:cs typeface="Simplified Arabic" panose="02020603050405020304" pitchFamily="18" charset="-78"/>
              </a:rPr>
              <a:t>المتعلقة بحقوق الأطفال، والمجموعات السكانية المهددة</a:t>
            </a:r>
            <a:r>
              <a:rPr lang="ar-LB" sz="1800" dirty="0">
                <a:solidFill>
                  <a:srgbClr val="000000"/>
                </a:solidFill>
                <a:effectLst/>
                <a:ea typeface="Calibri" panose="020F0502020204030204" pitchFamily="34" charset="0"/>
                <a:cs typeface="Simplified Arabic" panose="02020603050405020304" pitchFamily="18" charset="-78"/>
              </a:rPr>
              <a:t>؛</a:t>
            </a:r>
          </a:p>
          <a:p>
            <a:pPr marL="285750" marR="0" lvl="0" indent="-285750" algn="r" defTabSz="914400" rtl="1" eaLnBrk="1" fontAlgn="auto" latinLnBrk="0" hangingPunct="1">
              <a:lnSpc>
                <a:spcPct val="100000"/>
              </a:lnSpc>
              <a:spcBef>
                <a:spcPts val="0"/>
              </a:spcBef>
              <a:spcAft>
                <a:spcPts val="0"/>
              </a:spcAft>
              <a:buClr>
                <a:schemeClr val="dk1"/>
              </a:buClr>
              <a:buSzPts val="1200"/>
              <a:buFontTx/>
              <a:buChar char="-"/>
              <a:tabLst/>
              <a:defRPr/>
            </a:pPr>
            <a:r>
              <a:rPr lang="ar-SA" sz="1800" dirty="0">
                <a:solidFill>
                  <a:srgbClr val="000000"/>
                </a:solidFill>
                <a:effectLst/>
                <a:ea typeface="Calibri" panose="020F0502020204030204" pitchFamily="34" charset="0"/>
                <a:cs typeface="Simplified Arabic" panose="02020603050405020304" pitchFamily="18" charset="-78"/>
              </a:rPr>
              <a:t>معلومات أخرى متعلقة بحماية الأطفال</a:t>
            </a:r>
            <a:r>
              <a:rPr lang="ar-LB" sz="1800" dirty="0">
                <a:solidFill>
                  <a:srgbClr val="000000"/>
                </a:solidFill>
                <a:effectLst/>
                <a:ea typeface="Calibri" panose="020F0502020204030204" pitchFamily="34" charset="0"/>
                <a:cs typeface="Simplified Arabic" panose="02020603050405020304" pitchFamily="18" charset="-78"/>
              </a:rPr>
              <a:t>.</a:t>
            </a:r>
          </a:p>
          <a:p>
            <a:pPr marL="285750" marR="0" lvl="0" indent="-285750" algn="r" defTabSz="914400" rtl="1" eaLnBrk="1" fontAlgn="auto" latinLnBrk="0" hangingPunct="1">
              <a:lnSpc>
                <a:spcPct val="100000"/>
              </a:lnSpc>
              <a:spcBef>
                <a:spcPts val="0"/>
              </a:spcBef>
              <a:spcAft>
                <a:spcPts val="0"/>
              </a:spcAft>
              <a:buClr>
                <a:schemeClr val="dk1"/>
              </a:buClr>
              <a:buSzPts val="1200"/>
              <a:buFontTx/>
              <a:buChar char="-"/>
              <a:tabLst/>
              <a:defRPr/>
            </a:pPr>
            <a:endParaRPr lang="ar-LB" sz="1800" dirty="0">
              <a:solidFill>
                <a:srgbClr val="000000"/>
              </a:solidFill>
              <a:effectLst/>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sz="1800" dirty="0">
                <a:solidFill>
                  <a:srgbClr val="000000"/>
                </a:solidFill>
                <a:effectLst/>
                <a:cs typeface="Simplified Arabic" panose="02020603050405020304" pitchFamily="18" charset="-78"/>
              </a:rPr>
              <a:t>ينطوي ذلك على النظر إلى الاحتياجات، وأيضًا على فهم القدرات الكامنة لدى الأطفال والعائلات والمجتمعات المحلية ونظام حماية الطفل في سياق محدد، وحيث أمكن، استخدام نهج قائم على الحقوق.</a:t>
            </a:r>
            <a:endParaRPr lang="en-US" sz="1200" b="0" i="0" u="none" strike="noStrike" baseline="0" dirty="0">
              <a:latin typeface="+mn-lt"/>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en-US" sz="1200" b="0" i="0" u="none" strike="noStrike" baseline="0" dirty="0">
              <a:latin typeface="+mn-lt"/>
            </a:endParaRP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LB" b="1" dirty="0"/>
              <a:t>(2) تقييم الاحتياجات وتحليل الوضع</a:t>
            </a: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b="0" dirty="0"/>
              <a:t>إن التقييم والتحليل المهيكلان والمنسقان لاحتياجات حماية الطفل وموارد وقدرات المجتمعات المحلية لحماية الأطفال، يشكلان جزءًا مهمًا من الاستجابة الإنسانية في مجال حماية الطفل.</a:t>
            </a: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b="0" dirty="0"/>
              <a:t>عمليات التقييم والتحليل للبيانات توفر قاعدة الأدلة للتخطيط الاستراتيجي، وتؤمن معلومات خط الأساس التي ستعتمد عليها أنظمة رصد الحالات والاستجابات.</a:t>
            </a: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b="0" dirty="0"/>
              <a:t>طريقة جمع المعلومات وتشاركها وحمايتها وتحليلها واستخدامها لإرشاد تصميم البرامج والمشاريع، تحدد ما إذا كانت هذه عملية ذات جودة تمكن من حماية الأطفال بشكل أفضل وتلبي احتياجاتهم بطريقة مناسبة ومحترمة تسهل عنلية تبني المجتمع المحلي لها.  </a:t>
            </a: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endParaRPr lang="ar-LB" b="0" dirty="0"/>
          </a:p>
          <a:p>
            <a:pPr marL="0" marR="0" lvl="0" indent="0" algn="r" rtl="1">
              <a:lnSpc>
                <a:spcPct val="100000"/>
              </a:lnSpc>
              <a:spcBef>
                <a:spcPts val="0"/>
              </a:spcBef>
              <a:spcAft>
                <a:spcPts val="0"/>
              </a:spcAft>
              <a:buClr>
                <a:schemeClr val="dk1"/>
              </a:buClr>
              <a:buSzPts val="1200"/>
              <a:buFont typeface="Arial" panose="020B0604020202020204" pitchFamily="34" charset="0"/>
              <a:buNone/>
            </a:pPr>
            <a:r>
              <a:rPr lang="ar-LB" b="1" dirty="0"/>
              <a:t>(3) التصميم والتخطيط</a:t>
            </a: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b="0" dirty="0"/>
              <a:t>برامج حماية الطفل يجب أن تصمَّم لتعالج احتياجات حماية الطفل الأكثر انتشارًا والأوسع نطاقًا، التي لا تستطيع القدرات الموجودة لدى الدولة أو المجتمع المحلي تلبيتها، أو لن تقوم بتلبيتها، مع إعطاء الأولوية للإجراءات المنقذة للحياة في المرحلة المبكرة من الاستجابة، والبناء على الهيكليات التي تعمل/ النُهُج المستدامة على مستوى المجتمع المحلي، حيث تكون موجودة.</a:t>
            </a: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b="0" dirty="0"/>
              <a:t>يمكن استخدام استراتيجيات حماية الطفل الواردة في المعايير الدنيا لحماية الطفل (المعايير 15-18) لمعالجة الأولوية في احتياجات حماية الطفل كما هي مفصلة في المعايير 7-14.</a:t>
            </a: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SA" sz="1800" dirty="0">
                <a:solidFill>
                  <a:srgbClr val="000000"/>
                </a:solidFill>
                <a:effectLst/>
                <a:ea typeface="Calibri" panose="020F0502020204030204" pitchFamily="34" charset="0"/>
                <a:cs typeface="Simplified Arabic" panose="02020603050405020304" pitchFamily="18" charset="-78"/>
              </a:rPr>
              <a:t>تخطيط وتنفيذ الإجراءات التى تؤدي إلى التكامل بين المنظمات على المستوى المحلّي، والوطني، والدولي، حتى يتسنى للاستجابة الإنسانية تعزيز الهيكليات والأنظمة الحالية، وليس الإضرار بها</a:t>
            </a:r>
            <a:r>
              <a:rPr lang="ar-SY" sz="1800" dirty="0">
                <a:solidFill>
                  <a:srgbClr val="000000"/>
                </a:solidFill>
                <a:effectLst/>
                <a:ea typeface="Calibri" panose="020F0502020204030204" pitchFamily="34" charset="0"/>
                <a:cs typeface="Simplified Arabic" panose="02020603050405020304" pitchFamily="18" charset="-78"/>
              </a:rPr>
              <a:t>.</a:t>
            </a:r>
            <a:endParaRPr lang="ar-LB" sz="1800" b="0" dirty="0">
              <a:solidFill>
                <a:srgbClr val="000000"/>
              </a:solidFill>
              <a:effectLst/>
              <a:ea typeface="Calibri" panose="020F0502020204030204" pitchFamily="34" charset="0"/>
              <a:cs typeface="Simplified Arabic" panose="02020603050405020304" pitchFamily="18" charset="-78"/>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b="0" dirty="0">
                <a:solidFill>
                  <a:srgbClr val="000000"/>
                </a:solidFill>
                <a:effectLst/>
                <a:cs typeface="Simplified Arabic" panose="02020603050405020304" pitchFamily="18" charset="-78"/>
              </a:rPr>
              <a:t>يجب أن تركز برامج حماية الطفل على ما يلي: الوقاية أو التخفيف من العوامل التي تعرض الأطفال للمخاطر؛ وتقوية مرونة الأطفال؛ ودعم العائلات كي ترعى أطفالها وتحميهم؛ وأخذ الأطفال المهمشين والمعرضين للخطر في الحسبان؛ وتدعيم آليات الحماية الموجودة ضمن المجتمعات المحلية، بما فيها  آليات الحماية المجتمعية غير الرسمية والمنظمات المجتمعية الأخرى؛ وتقوية أو تمديد العناصر الموجودة في نظام حماية الطفل.</a:t>
            </a: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b="0" dirty="0">
                <a:solidFill>
                  <a:srgbClr val="000000"/>
                </a:solidFill>
                <a:effectLst/>
                <a:cs typeface="Simplified Arabic" panose="02020603050405020304" pitchFamily="18" charset="-78"/>
              </a:rPr>
              <a:t>من المهم التفكير في الحصيلة النهائية خلال مرحلة التصميم، لجهة ما ينبغي بالبرنامج أن يحققه والميزانية التي تغطي الأنشطة ذات الجودة للتنفيذ والرصد والتقييم والتعلم. </a:t>
            </a:r>
            <a:endParaRPr lang="en-US" dirty="0"/>
          </a:p>
          <a:p>
            <a:pPr marL="0" marR="0" lvl="0" indent="0" algn="r" rtl="1">
              <a:lnSpc>
                <a:spcPct val="100000"/>
              </a:lnSpc>
              <a:spcBef>
                <a:spcPts val="0"/>
              </a:spcBef>
              <a:spcAft>
                <a:spcPts val="0"/>
              </a:spcAft>
              <a:buClr>
                <a:schemeClr val="dk1"/>
              </a:buClr>
              <a:buSzPts val="1200"/>
              <a:buFont typeface="Arial" panose="020B0604020202020204" pitchFamily="34" charset="0"/>
              <a:buNone/>
            </a:pPr>
            <a:endParaRPr lang="ar-LB" sz="1200" b="0" i="0" u="none" strike="noStrike" baseline="0" dirty="0">
              <a:effectLst/>
              <a:latin typeface="Arial" panose="020B0604020202020204" pitchFamily="34" charset="0"/>
            </a:endParaRPr>
          </a:p>
          <a:p>
            <a:pPr marL="0" marR="0" lvl="0" indent="0" algn="r" rtl="1">
              <a:lnSpc>
                <a:spcPct val="100000"/>
              </a:lnSpc>
              <a:spcBef>
                <a:spcPts val="0"/>
              </a:spcBef>
              <a:spcAft>
                <a:spcPts val="0"/>
              </a:spcAft>
              <a:buClr>
                <a:schemeClr val="dk1"/>
              </a:buClr>
              <a:buSzPts val="1200"/>
              <a:buFont typeface="Arial" panose="020B0604020202020204" pitchFamily="34" charset="0"/>
              <a:buNone/>
            </a:pPr>
            <a:r>
              <a:rPr lang="ar-LB" sz="1200" b="1" i="0" u="none" strike="noStrike" baseline="0" dirty="0">
                <a:effectLst/>
                <a:latin typeface="Arial" panose="020B0604020202020204" pitchFamily="34" charset="0"/>
              </a:rPr>
              <a:t>(4) التنفيذ والرصد</a:t>
            </a: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200" b="0" i="0" u="none" strike="noStrike" baseline="0" dirty="0">
                <a:effectLst/>
                <a:latin typeface="Arial" panose="020B0604020202020204" pitchFamily="34" charset="0"/>
              </a:rPr>
              <a:t>من المهم جدًا التحقق من طريقة تأثير أنشطتنا على الأطفال، والتقدم الذي تحرزه البرامج، من خلال رصد المخرجات والنتائج.</a:t>
            </a: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200" b="0" i="0" u="none" strike="noStrike" baseline="0" dirty="0">
                <a:effectLst/>
                <a:latin typeface="Arial" panose="020B0604020202020204" pitchFamily="34" charset="0"/>
              </a:rPr>
              <a:t>يمكن استخدام المعايير الدنيا لحماية الطفل 1-6 لضمان الجودةالتي تعتمد على ما يلي: التنسيق؛ والموارد البشرية، بما فيها سياسات صون الطفل؛ والتواصل والمناصرة ووسائل الإعلام؛ وإدارة دورة البرنامج؛ وإدارة ورصد المعلومات.</a:t>
            </a: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200" b="0" i="0" u="none" strike="noStrike" baseline="0" dirty="0">
                <a:effectLst/>
                <a:latin typeface="Arial" panose="020B0604020202020204" pitchFamily="34" charset="0"/>
              </a:rPr>
              <a:t>تفصل المعايير الدنيا لحماية الطفل الاعتبارات الأساسية في ما يتعلق باعتبارات صون الطفل (آليات صديقة للطفل ومراعية للنوع الاجتماعي والعمر والإعاقة والثقافة).</a:t>
            </a: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SA" sz="1800" dirty="0">
                <a:solidFill>
                  <a:srgbClr val="000000"/>
                </a:solidFill>
                <a:effectLst/>
                <a:ea typeface="Calibri" panose="020F0502020204030204" pitchFamily="34" charset="0"/>
                <a:cs typeface="Simplified Arabic" panose="02020603050405020304" pitchFamily="18" charset="-78"/>
              </a:rPr>
              <a:t>خطط </a:t>
            </a:r>
            <a:r>
              <a:rPr lang="ar-LB" sz="1800" dirty="0">
                <a:solidFill>
                  <a:srgbClr val="000000"/>
                </a:solidFill>
                <a:effectLst/>
                <a:ea typeface="Calibri" panose="020F0502020204030204" pitchFamily="34" charset="0"/>
                <a:cs typeface="Simplified Arabic" panose="02020603050405020304" pitchFamily="18" charset="-78"/>
              </a:rPr>
              <a:t>ال</a:t>
            </a:r>
            <a:r>
              <a:rPr lang="ar-SA" sz="1800" dirty="0">
                <a:solidFill>
                  <a:srgbClr val="000000"/>
                </a:solidFill>
                <a:effectLst/>
                <a:ea typeface="Calibri" panose="020F0502020204030204" pitchFamily="34" charset="0"/>
                <a:cs typeface="Simplified Arabic" panose="02020603050405020304" pitchFamily="18" charset="-78"/>
              </a:rPr>
              <a:t>برامج و</a:t>
            </a:r>
            <a:r>
              <a:rPr lang="ar-LB" sz="1800" dirty="0">
                <a:solidFill>
                  <a:srgbClr val="000000"/>
                </a:solidFill>
                <a:effectLst/>
                <a:ea typeface="Calibri" panose="020F0502020204030204" pitchFamily="34" charset="0"/>
                <a:cs typeface="Simplified Arabic" panose="02020603050405020304" pitchFamily="18" charset="-78"/>
              </a:rPr>
              <a:t>ال</a:t>
            </a:r>
            <a:r>
              <a:rPr lang="ar-SA" sz="1800" dirty="0">
                <a:solidFill>
                  <a:srgbClr val="000000"/>
                </a:solidFill>
                <a:effectLst/>
                <a:ea typeface="Calibri" panose="020F0502020204030204" pitchFamily="34" charset="0"/>
                <a:cs typeface="Simplified Arabic" panose="02020603050405020304" pitchFamily="18" charset="-78"/>
              </a:rPr>
              <a:t>خدمات </a:t>
            </a:r>
            <a:r>
              <a:rPr lang="ar-LB" sz="1800" dirty="0">
                <a:solidFill>
                  <a:srgbClr val="000000"/>
                </a:solidFill>
                <a:effectLst/>
                <a:ea typeface="Calibri" panose="020F0502020204030204" pitchFamily="34" charset="0"/>
                <a:cs typeface="Simplified Arabic" panose="02020603050405020304" pitchFamily="18" charset="-78"/>
              </a:rPr>
              <a:t>يجب أن تكون</a:t>
            </a:r>
            <a:r>
              <a:rPr lang="ar-SA" sz="1800" dirty="0">
                <a:solidFill>
                  <a:srgbClr val="000000"/>
                </a:solidFill>
                <a:effectLst/>
                <a:ea typeface="Calibri" panose="020F0502020204030204" pitchFamily="34" charset="0"/>
                <a:cs typeface="Simplified Arabic" panose="02020603050405020304" pitchFamily="18" charset="-78"/>
              </a:rPr>
              <a:t> شاملة وميسَّرة منذ بداية التنفيذ</a:t>
            </a:r>
            <a:r>
              <a:rPr lang="ar-LB" sz="1800" dirty="0">
                <a:solidFill>
                  <a:srgbClr val="000000"/>
                </a:solidFill>
                <a:effectLst/>
                <a:ea typeface="Calibri" panose="020F0502020204030204" pitchFamily="34" charset="0"/>
                <a:cs typeface="Simplified Arabic" panose="02020603050405020304" pitchFamily="18" charset="-78"/>
              </a:rPr>
              <a:t>، وأن تحد من مخاطر التدخلات البرنامجية ونتائجها السلبية غير المتعمدة، والحرص على ألا يؤدي إشراك الأطفال والمجتمعات المحلية في الرصد إلى إلحاق الأذى بهم. </a:t>
            </a: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endParaRPr lang="ar-LB" sz="1800" b="0" i="0" u="none" strike="noStrike" baseline="0" dirty="0">
              <a:solidFill>
                <a:srgbClr val="000000"/>
              </a:solidFill>
              <a:effectLst/>
              <a:latin typeface="Arial" panose="020B0604020202020204" pitchFamily="34" charset="0"/>
              <a:cs typeface="Simplified Arabic" panose="02020603050405020304" pitchFamily="18" charset="-78"/>
            </a:endParaRPr>
          </a:p>
          <a:p>
            <a:pPr marL="0" marR="0" lvl="0" indent="0" algn="r" rtl="1">
              <a:lnSpc>
                <a:spcPct val="100000"/>
              </a:lnSpc>
              <a:spcBef>
                <a:spcPts val="0"/>
              </a:spcBef>
              <a:spcAft>
                <a:spcPts val="0"/>
              </a:spcAft>
              <a:buClr>
                <a:schemeClr val="dk1"/>
              </a:buClr>
              <a:buSzPts val="1200"/>
              <a:buFont typeface="Arial" panose="020B0604020202020204" pitchFamily="34" charset="0"/>
              <a:buNone/>
            </a:pPr>
            <a:r>
              <a:rPr lang="ar-LB" sz="1800" b="1" i="0" u="none" strike="noStrike" baseline="0" dirty="0">
                <a:solidFill>
                  <a:srgbClr val="000000"/>
                </a:solidFill>
                <a:effectLst/>
                <a:latin typeface="Arial" panose="020B0604020202020204" pitchFamily="34" charset="0"/>
                <a:cs typeface="Simplified Arabic" panose="02020603050405020304" pitchFamily="18" charset="-78"/>
              </a:rPr>
              <a:t>(5) التقييم والتعلم</a:t>
            </a: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dirty="0"/>
              <a:t>تتمثل إحدى الطرق الأساسية لاستخدام المعايير في إرشاد تقييم جودة وفعالية التدخلات الإنسانية. فالمعايير الدنيا لحماية الطفل يمكن أن تساعد في هيكلة وإرشاد التقييم من خلال توفير خط أساس للممارسات الجيدة، ومعايير مرجعية للإجراءات والمؤشرات الأساسية التي يجب تقييم برنامج أو مشروع حماية الطفل استنادًا إليها.</a:t>
            </a: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dirty="0"/>
              <a:t>تقوم المعايير الدنيا لحماية الطفل بإرشاد عملية التقييم أيضًا، فتوجه عملية التقييم نفسها من خلال إشراك الجهات المعنية وأخذ المبادئ في الاعتبار. فالأشخاص المنضررون، بمَن فيهم الأطفال، هم أفضل مَن يستطيع الحكم على التغيرات في حياتهم، وتشدد المعايير الدنيا لحماية الطفل على مشاركتهم في عمليات التقييم والتعلم. </a:t>
            </a: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dirty="0"/>
              <a:t>يشجع هذا المعيار على تنسيق مبادرات التعلم المشتركة والمشاركة فيها.</a:t>
            </a: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dirty="0"/>
              <a:t>من المهم اعتماد المرونة في وضع البرامج لإدماج التغذية الراجعة وتعديل البرامج وإرشاد تصميم التدخلات المستقبلية.    </a:t>
            </a:r>
            <a:endParaRPr lang="en-US" dirty="0"/>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370640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بحسب الوقت المتاح لكم في التيسير، فكّروا في أن تضيفوا هنا أمثلة من المنطقة/البلد/الاستجابة، عن برامج تستوفي المعايير.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يمكن أن تكون هذه مسودّة شريحة تستطيعون تحديثها أو إلغاءها عند الضرورة.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لكلّ مثال، يمكنكم أن تضيفوا:</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جملة قصيرة، مختصرة، رئيسية تعريفية بشأن</a:t>
            </a:r>
            <a:r>
              <a:rPr lang="ar-LB" dirty="0"/>
              <a:t> برنامج/مشروع محدد يستخدم المعيار 4</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أضيفوا أسماء المنظمات والشركاء المشاركين معكم</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أضيفوا الدروس المستفادة العملية، والإجراءات </a:t>
            </a:r>
            <a:r>
              <a:rPr lang="ar-LB" sz="1200" b="0" i="0" u="none" strike="noStrike" cap="none" dirty="0">
                <a:solidFill>
                  <a:schemeClr val="dk1"/>
                </a:solidFill>
                <a:effectLst/>
                <a:latin typeface="Calibri"/>
                <a:ea typeface="Calibri"/>
                <a:cs typeface="Calibri"/>
                <a:sym typeface="Calibri"/>
              </a:rPr>
              <a:t>أ</a:t>
            </a:r>
            <a:r>
              <a:rPr lang="ar-SA" sz="1200" b="0" i="0" u="none" strike="noStrike" cap="none" dirty="0">
                <a:solidFill>
                  <a:schemeClr val="dk1"/>
                </a:solidFill>
                <a:effectLst/>
                <a:latin typeface="Calibri"/>
                <a:ea typeface="Calibri"/>
                <a:cs typeface="Calibri"/>
                <a:sym typeface="Calibri"/>
              </a:rPr>
              <a:t>و</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الرسالة أو الأرقام</a:t>
            </a:r>
            <a:r>
              <a:rPr lang="ar-LB" sz="1200" b="0" i="0" u="none" strike="noStrike" cap="none" dirty="0">
                <a:solidFill>
                  <a:schemeClr val="dk1"/>
                </a:solidFill>
                <a:effectLst/>
                <a:latin typeface="Calibri"/>
                <a:ea typeface="Calibri"/>
                <a:cs typeface="Calibri"/>
                <a:sym typeface="Calibri"/>
              </a:rPr>
              <a:t> الأساسية</a:t>
            </a:r>
            <a:r>
              <a:rPr lang="ar-SA" sz="1200" b="0" i="0" u="none" strike="noStrike" cap="none" dirty="0">
                <a:solidFill>
                  <a:schemeClr val="dk1"/>
                </a:solidFill>
                <a:effectLst/>
                <a:latin typeface="Calibri"/>
                <a:ea typeface="Calibri"/>
                <a:cs typeface="Calibri"/>
                <a:sym typeface="Calibri"/>
              </a:rPr>
              <a:t>، التي تثير اهتمام </a:t>
            </a:r>
            <a:r>
              <a:rPr lang="ar-LB" sz="1200" b="0" i="0" u="none" strike="noStrike" cap="none" dirty="0">
                <a:solidFill>
                  <a:schemeClr val="dk1"/>
                </a:solidFill>
                <a:effectLst/>
                <a:latin typeface="Calibri"/>
                <a:ea typeface="Calibri"/>
                <a:cs typeface="Calibri"/>
                <a:sym typeface="Calibri"/>
              </a:rPr>
              <a:t>المشاركين معكم </a:t>
            </a: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أمّا الخيار الآخر، في حال أتيح لكم مجال تيسير </a:t>
            </a:r>
            <a:r>
              <a:rPr lang="ar-LB" sz="1200" b="0" i="0" u="none" strike="noStrike" cap="none" dirty="0">
                <a:solidFill>
                  <a:schemeClr val="dk1"/>
                </a:solidFill>
                <a:effectLst/>
                <a:latin typeface="Calibri"/>
                <a:ea typeface="Calibri"/>
                <a:cs typeface="Calibri"/>
                <a:sym typeface="Calibri"/>
              </a:rPr>
              <a:t>أوسع</a:t>
            </a:r>
            <a:r>
              <a:rPr lang="ar-SA" sz="1200" b="0" i="0" u="none" strike="noStrike" cap="none" dirty="0">
                <a:solidFill>
                  <a:schemeClr val="dk1"/>
                </a:solidFill>
                <a:effectLst/>
                <a:latin typeface="Calibri"/>
                <a:ea typeface="Calibri"/>
                <a:cs typeface="Calibri"/>
                <a:sym typeface="Calibri"/>
              </a:rPr>
              <a:t> (وأيضًا بحسب مجموعتكم)، فهو ملء هذه الشريحة بطريقة تفاعلية خلال الجلسة.</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في هذه الحال، يمكنكم أن:</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توزّعوا مجموعتكم ضمن مجموعتَين أو 3 مجموعات أصغر،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تتيحوا ل</a:t>
            </a:r>
            <a:r>
              <a:rPr lang="ar-SA" sz="1200" b="0" i="0" u="none" strike="noStrike" cap="none" dirty="0">
                <a:solidFill>
                  <a:schemeClr val="dk1"/>
                </a:solidFill>
                <a:effectLst/>
                <a:latin typeface="Calibri"/>
                <a:ea typeface="Calibri"/>
                <a:cs typeface="Calibri"/>
                <a:sym typeface="Calibri"/>
              </a:rPr>
              <a:t>لمشاركين 15-20 دقيقية ليحضّروا عرضًا قصيرًا عن مثال من المنطقة/البلد/الاستجابة لبرنامج يستوفي المعيار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تطلبوا من المجموعات أن تقدّم أمثلتها في الجلسة العامّة، وتناقشوا/ تقارنوا الدروس المستفادة منها.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إذا كنتم سترسلون هذا العرض إلى المشاركين بعد التدريب، يمكنكم أن تملأوا هذه الشريحة، كي تحفظوا سجلاّت عن العروض.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1" i="0" u="none" strike="noStrike" cap="none" dirty="0">
                <a:solidFill>
                  <a:schemeClr val="dk1"/>
                </a:solidFill>
                <a:effectLst/>
                <a:latin typeface="Calibri"/>
                <a:ea typeface="Calibri"/>
                <a:cs typeface="Calibri"/>
                <a:sym typeface="Calibri"/>
              </a:rPr>
              <a:t>نصيحة: </a:t>
            </a:r>
            <a:r>
              <a:rPr lang="ar-SA" sz="1200" b="0" i="0" u="none" strike="noStrike" cap="none" dirty="0">
                <a:solidFill>
                  <a:schemeClr val="dk1"/>
                </a:solidFill>
                <a:effectLst/>
                <a:latin typeface="Calibri"/>
                <a:ea typeface="Calibri"/>
                <a:cs typeface="Calibri"/>
                <a:sym typeface="Calibri"/>
              </a:rPr>
              <a:t>يمكنكم أن تستخدموا </a:t>
            </a:r>
            <a:r>
              <a:rPr lang="en-US" sz="1200" b="0" i="0" u="none" strike="noStrike" cap="none" dirty="0">
                <a:solidFill>
                  <a:schemeClr val="dk1"/>
                </a:solidFill>
                <a:effectLst/>
                <a:latin typeface="Calibri"/>
                <a:ea typeface="Calibri"/>
                <a:cs typeface="Calibri"/>
                <a:sym typeface="Calibri"/>
              </a:rPr>
              <a:t>https://thenounproject.com</a:t>
            </a:r>
            <a:r>
              <a:rPr lang="ar-SA" sz="1200" b="0" i="0" u="none" strike="noStrike" cap="none" dirty="0">
                <a:solidFill>
                  <a:schemeClr val="dk1"/>
                </a:solidFill>
                <a:effectLst/>
                <a:latin typeface="Calibri"/>
                <a:ea typeface="Calibri"/>
                <a:cs typeface="Calibri"/>
                <a:sym typeface="Calibri"/>
              </a:rPr>
              <a:t>/ للحصول على خرائط مماثلة. </a:t>
            </a:r>
            <a:endParaRPr lang="ar" b="0" i="1" u="none" dirty="0"/>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 في حال استطعتم أن تقدّموا المعلومات من الإنترنت عبر العاكس، نقترح عليكم أن تساعدوا المشاركين في الوصول إلى الموقع وأن تروهم إيّاه] </a:t>
            </a:r>
            <a:r>
              <a:rPr lang="ar-SA" u="sng" dirty="0"/>
              <a:t> </a:t>
            </a:r>
          </a:p>
          <a:p>
            <a:pPr marL="0" marR="0" lvl="0" indent="0" algn="r" rtl="1">
              <a:lnSpc>
                <a:spcPct val="100000"/>
              </a:lnSpc>
              <a:spcBef>
                <a:spcPts val="0"/>
              </a:spcBef>
              <a:spcAft>
                <a:spcPts val="0"/>
              </a:spcAft>
              <a:buClr>
                <a:schemeClr val="dk1"/>
              </a:buClr>
              <a:buSzPts val="1200"/>
              <a:buFont typeface="Calibri"/>
              <a:buNone/>
            </a:pPr>
            <a:endParaRPr lang="ar-SA" u="sng" dirty="0"/>
          </a:p>
          <a:p>
            <a:pPr marL="0" marR="0" lvl="0" indent="0" algn="r" rtl="1">
              <a:lnSpc>
                <a:spcPct val="100000"/>
              </a:lnSpc>
              <a:spcBef>
                <a:spcPts val="0"/>
              </a:spcBef>
              <a:spcAft>
                <a:spcPts val="0"/>
              </a:spcAft>
              <a:buClr>
                <a:schemeClr val="dk1"/>
              </a:buClr>
              <a:buSzPts val="1200"/>
              <a:buFont typeface="Calibri"/>
              <a:buNone/>
            </a:pPr>
            <a:r>
              <a:rPr lang="ar-SA" b="1" u="none" dirty="0"/>
              <a:t>شراكة المعايير الإنسانية:</a:t>
            </a:r>
          </a:p>
          <a:p>
            <a:pPr marL="0" marR="0" lvl="0" indent="0" algn="r" rtl="1">
              <a:lnSpc>
                <a:spcPct val="100000"/>
              </a:lnSpc>
              <a:spcBef>
                <a:spcPts val="0"/>
              </a:spcBef>
              <a:spcAft>
                <a:spcPts val="0"/>
              </a:spcAft>
              <a:buClr>
                <a:schemeClr val="dk1"/>
              </a:buClr>
              <a:buSzPts val="1200"/>
              <a:buFont typeface="Calibri"/>
              <a:buNone/>
            </a:pPr>
            <a:r>
              <a:rPr lang="ar-SA" u="sng" dirty="0"/>
              <a:t>1. الدليل على الإنترنت</a:t>
            </a:r>
          </a:p>
          <a:p>
            <a:pPr marL="0" lvl="0" indent="0" algn="r" rtl="1">
              <a:spcBef>
                <a:spcPts val="0"/>
              </a:spcBef>
              <a:spcAft>
                <a:spcPts val="0"/>
              </a:spcAft>
              <a:buNone/>
            </a:pPr>
            <a:r>
              <a:rPr lang="ar-SA" u="sng" dirty="0"/>
              <a:t>2. تطبيق شراكة المعايير الإنسانية   </a:t>
            </a:r>
            <a:endParaRPr lang="ar-SA" dirty="0"/>
          </a:p>
          <a:p>
            <a:pPr marL="0" lvl="0" indent="0" algn="r" rtl="1">
              <a:spcBef>
                <a:spcPts val="0"/>
              </a:spcBef>
              <a:spcAft>
                <a:spcPts val="0"/>
              </a:spcAft>
              <a:buNone/>
            </a:pPr>
            <a:r>
              <a:rPr lang="ar-SA" dirty="0"/>
              <a:t>- هو ثاني أكثر تطبيق شعبية على الموقع بعد تطبيق اسفير</a:t>
            </a:r>
          </a:p>
          <a:p>
            <a:pPr marL="0" lvl="0" indent="0" algn="r" rtl="1">
              <a:spcBef>
                <a:spcPts val="0"/>
              </a:spcBef>
              <a:spcAft>
                <a:spcPts val="0"/>
              </a:spcAft>
              <a:buNone/>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u="none" dirty="0"/>
              <a:t>صفحة المعايير الدنيا لحماية الطفل:</a:t>
            </a: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u="sng" dirty="0"/>
              <a:t>1. الدليل التفاعلي </a:t>
            </a:r>
            <a:r>
              <a:rPr lang="ar-SA" dirty="0"/>
              <a:t>- أهم مورد لدينا.</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dirty="0"/>
              <a:t>2. </a:t>
            </a:r>
            <a:r>
              <a:rPr lang="ar-SA" u="sng" dirty="0"/>
              <a:t>الملخّص </a:t>
            </a:r>
            <a:r>
              <a:rPr lang="ar-SA" dirty="0"/>
              <a:t>يتألّف من 32 صفحة فقط، وهذا يعني أنّه مكثّف جدًا ولكن، يمكن استخدامه للتعريف بفكرة المعايير الدنيا أو لإطلاق مناقشات حول حماية الطفل مع زملاء حكوميين أو عاملين آخرين في المجال الإنساني من دون إغراقهم في معلومات الدليل الهائل الحجم.  </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dirty="0"/>
              <a:t>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نسخة </a:t>
            </a:r>
            <a:r>
              <a:rPr lang="en-US" u="sng" dirty="0"/>
              <a:t>PDF</a:t>
            </a:r>
            <a:r>
              <a:rPr lang="en-US" dirty="0"/>
              <a:t> </a:t>
            </a:r>
            <a:r>
              <a:rPr lang="ar-SA" dirty="0"/>
              <a:t>وجميع المواد المتوفّرة يمكن تنزيلها إذا أراد المشاركون طباعة أجزاء فقط من المعايير الدنيا لحماية الطفل، على 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يتضمّن </a:t>
            </a:r>
            <a:r>
              <a:rPr lang="ar-SA" u="sng" dirty="0"/>
              <a:t>ملف مواد الإحاطة الخاصّة بـ«المقدّمة إلى المعايير الدنيا لحماية الطفل» </a:t>
            </a:r>
            <a:r>
              <a:rPr lang="ar-SA" dirty="0"/>
              <a:t>هذه الشرائح وملاحظات التيسير، بالإضافة إلى مقدّمة للتوزيع تتألّف من صفحتَين.</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معرض للمعايير مع </a:t>
            </a:r>
            <a:r>
              <a:rPr lang="ar-SA" u="sng" dirty="0"/>
              <a:t>رسومات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اكتشفوا </a:t>
            </a:r>
            <a:r>
              <a:rPr lang="ar-SA" sz="1200" u="sng" dirty="0"/>
              <a:t>الدورة التدريبية الإلكترونية المجانية على المعايير الدنيا لحماية الطفل</a:t>
            </a:r>
            <a:r>
              <a:rPr lang="ar-SA" sz="1200" dirty="0"/>
              <a:t> مع مجموعة من الوحدات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أفلام فيديو على قناة يوتيوب الخاصّة بالتحالف </a:t>
            </a:r>
          </a:p>
          <a:p>
            <a:pPr marL="0" marR="0" lvl="0" indent="0" algn="r" rtl="1">
              <a:lnSpc>
                <a:spcPct val="100000"/>
              </a:lnSpc>
              <a:spcBef>
                <a:spcPts val="0"/>
              </a:spcBef>
              <a:spcAft>
                <a:spcPts val="0"/>
              </a:spcAft>
              <a:buClr>
                <a:schemeClr val="dk1"/>
              </a:buClr>
              <a:buSzPts val="1200"/>
              <a:buFont typeface="Calibri"/>
              <a:buNone/>
            </a:pPr>
            <a:endParaRPr lang="ar-SA" dirty="0"/>
          </a:p>
          <a:p>
            <a:pPr marL="0" lvl="0" indent="0" algn="r" rtl="1">
              <a:spcBef>
                <a:spcPts val="0"/>
              </a:spcBef>
              <a:spcAft>
                <a:spcPts val="0"/>
              </a:spcAft>
              <a:buNone/>
            </a:pPr>
            <a:r>
              <a:rPr lang="ar-SA" dirty="0"/>
              <a:t>اسألوا: ماذا ينبغي أن تكون خطواتنا التالية كفريق/وكالة/فرد؟ </a:t>
            </a:r>
          </a:p>
          <a:p>
            <a:pPr marL="0" lvl="0" indent="0" algn="r" rtl="1">
              <a:spcBef>
                <a:spcPts val="0"/>
              </a:spcBef>
              <a:spcAft>
                <a:spcPts val="0"/>
              </a:spcAft>
              <a:buNone/>
            </a:pPr>
            <a:r>
              <a:rPr lang="ar-SA" sz="1200" b="0" i="0" u="none" strike="noStrike" cap="none" dirty="0">
                <a:solidFill>
                  <a:schemeClr val="dk1"/>
                </a:solidFill>
                <a:effectLst/>
                <a:latin typeface="Calibri"/>
                <a:ea typeface="Calibri"/>
                <a:cs typeface="Calibri"/>
                <a:sym typeface="Calibri"/>
              </a:rPr>
              <a:t>(قد تحدّدون موعدًا للقاء أطول لاستيعاب التغييرات ووضع خطّة؛ أو تطلبون من الزملاء عرض بعض المعايير الجديدة/المراجعة وانعكاساتها على البرنامج؛ أو تنظّمون دورة تدريبية؛ أو تطلبون موعدًا من الإدارة العليا لمناقشة المساءلة أمام الأطفال، إلخ) </a:t>
            </a:r>
            <a:r>
              <a:rPr lang="ar-SA" dirty="0"/>
              <a:t> </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sz="1200" b="0" i="0" u="none" strike="noStrike" cap="none" dirty="0">
              <a:solidFill>
                <a:schemeClr val="dk1"/>
              </a:solidFill>
              <a:effectLst/>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a:t>
            </a:r>
            <a:r>
              <a:rPr lang="ar-SA" sz="1200" b="0" i="0" u="sng" strike="noStrike" cap="none" dirty="0">
                <a:solidFill>
                  <a:schemeClr val="dk1"/>
                </a:solidFill>
                <a:effectLst/>
                <a:latin typeface="Calibri"/>
                <a:ea typeface="Calibri"/>
                <a:cs typeface="Calibri"/>
                <a:sym typeface="Calibri"/>
              </a:rPr>
              <a:t> نسخ مطبوعة</a:t>
            </a:r>
            <a:r>
              <a:rPr lang="ar-SA" sz="1200" b="0" i="0" u="none" strike="noStrike" cap="none" dirty="0">
                <a:solidFill>
                  <a:schemeClr val="dk1"/>
                </a:solidFill>
                <a:effectLst/>
                <a:latin typeface="Calibri"/>
                <a:ea typeface="Calibri"/>
                <a:cs typeface="Calibri"/>
                <a:sym typeface="Calibri"/>
              </a:rPr>
              <a:t>: ثمّة مخزون صغير من النسخ المطبوعة من الدليل والملخّص لدى التحالف العالمي في جنيف، لكّننا نشجّع البلدان والمناطق على طباعة وإدارة نسخها الخاصة محلّيًا. يتمّ هذا عادة من خلال هيكلية التنسيق المشتركة بين الوكالات. عند الطلب، يستطيع التحالف تشارك نسخة </a:t>
            </a:r>
            <a:r>
              <a:rPr lang="en-US" sz="1200" b="0" i="0" u="none" strike="noStrike" cap="none" dirty="0">
                <a:solidFill>
                  <a:schemeClr val="dk1"/>
                </a:solidFill>
                <a:effectLst/>
                <a:latin typeface="Calibri"/>
                <a:ea typeface="Calibri"/>
                <a:cs typeface="Calibri"/>
                <a:sym typeface="Calibri"/>
              </a:rPr>
              <a:t>PDF </a:t>
            </a:r>
            <a:r>
              <a:rPr lang="ar-SA" sz="1200" b="0" i="0" u="none" strike="noStrike" cap="none" dirty="0">
                <a:solidFill>
                  <a:schemeClr val="dk1"/>
                </a:solidFill>
                <a:effectLst/>
                <a:latin typeface="Calibri"/>
                <a:ea typeface="Calibri"/>
                <a:cs typeface="Calibri"/>
                <a:sym typeface="Calibri"/>
              </a:rPr>
              <a:t>جاهزة للطباعة معكم.]</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dirty="0"/>
          </a:p>
          <a:p>
            <a:pPr marL="0" marR="0" lvl="0" indent="0" algn="r" rtl="1">
              <a:lnSpc>
                <a:spcPct val="100000"/>
              </a:lnSpc>
              <a:spcBef>
                <a:spcPts val="0"/>
              </a:spcBef>
              <a:spcAft>
                <a:spcPts val="0"/>
              </a:spcAft>
              <a:buClr>
                <a:schemeClr val="dk1"/>
              </a:buClr>
              <a:buSzPts val="1200"/>
              <a:buFont typeface="Calibri"/>
              <a:buNone/>
            </a:pPr>
            <a:r>
              <a:rPr lang="ar-SA" dirty="0"/>
              <a:t>شكرًا جزيلاً على لقائكم بنا وبدء استكشافكم المعايير الدنيا لحماية الطفل. سوف أتابع معكم مسألة الخطوات التالية التي ناقشناها. فهذا هو الأساس: إنّ دليل المعايير الدنيا لحماية الطفل هو هدية تستمر في العطاء كلّ مرّة تفتحونها!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634197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4" name="Imagen 3">
            <a:extLst>
              <a:ext uri="{FF2B5EF4-FFF2-40B4-BE49-F238E27FC236}">
                <a16:creationId xmlns:a16="http://schemas.microsoft.com/office/drawing/2014/main" id="{3E552132-9482-A20C-4058-9F926337760A}"/>
              </a:ext>
            </a:extLst>
          </p:cNvPr>
          <p:cNvPicPr>
            <a:picLocks noChangeAspect="1"/>
          </p:cNvPicPr>
          <p:nvPr userDrawn="1"/>
        </p:nvPicPr>
        <p:blipFill>
          <a:blip r:embed="rId3"/>
          <a:srcRect/>
          <a:stretch/>
        </p:blipFill>
        <p:spPr>
          <a:xfrm>
            <a:off x="8163775" y="5540654"/>
            <a:ext cx="3499408" cy="1103472"/>
          </a:xfrm>
          <a:prstGeom prst="rect">
            <a:avLst/>
          </a:prstGeom>
        </p:spPr>
      </p:pic>
    </p:spTree>
    <p:extLst>
      <p:ext uri="{BB962C8B-B14F-4D97-AF65-F5344CB8AC3E}">
        <p14:creationId xmlns:p14="http://schemas.microsoft.com/office/powerpoint/2010/main" val="2342520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3341256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402747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4167056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3" r:id="rId20"/>
    <p:sldLayoutId id="214748368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6.jpeg"/><Relationship Id="rId4" Type="http://schemas.openxmlformats.org/officeDocument/2006/relationships/image" Target="../media/image25.gif"/></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rtlCol="1">
            <a:normAutofit/>
          </a:bodyPr>
          <a:lstStyle/>
          <a:p>
            <a:pPr algn="ctr" rtl="1"/>
            <a:r>
              <a:rPr lang="ar-LB" sz="3200">
                <a:effectLst>
                  <a:outerShdw blurRad="38100" dist="38100" dir="2700000" algn="tl">
                    <a:srgbClr val="000000">
                      <a:alpha val="43137"/>
                    </a:srgbClr>
                  </a:outerShdw>
                </a:effectLst>
              </a:rPr>
              <a:t>شرائح العرض</a:t>
            </a:r>
            <a:endParaRPr lang="ar" sz="3200" dirty="0">
              <a:effectLst>
                <a:outerShdw blurRad="38100" dist="38100" dir="2700000" algn="tl">
                  <a:srgbClr val="000000">
                    <a:alpha val="43137"/>
                  </a:srgbClr>
                </a:outerShdw>
              </a:effectLst>
            </a:endParaRP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rtlCol="1" anchor="t" anchorCtr="0">
            <a:spAutoFit/>
          </a:bodyPr>
          <a:lstStyle/>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المعايير الدنيا لحماية الطفل في العمل الإنساني </a:t>
            </a:r>
            <a:endParaRPr sz="4800" b="0" dirty="0">
              <a:solidFill>
                <a:schemeClr val="bg1">
                  <a:lumMod val="65000"/>
                </a:schemeClr>
              </a:solidFill>
              <a:latin typeface="Calibri"/>
              <a:cs typeface="Calibri"/>
              <a:sym typeface="Arial"/>
            </a:endParaRPr>
          </a:p>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97632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9372600" cy="1325563"/>
          </a:xfrm>
        </p:spPr>
        <p:txBody>
          <a:bodyPr rtlCol="1"/>
          <a:lstStyle/>
          <a:p>
            <a:pPr algn="r" rtl="1"/>
            <a:r>
              <a:rPr lang="ar" dirty="0">
                <a:solidFill>
                  <a:schemeClr val="accent1">
                    <a:lumMod val="75000"/>
                  </a:schemeClr>
                </a:solidFill>
              </a:rPr>
              <a:t>الهدف من المعايير</a:t>
            </a:r>
            <a:br>
              <a:rPr lang="en-US" dirty="0"/>
            </a:br>
            <a:endParaRPr lang="fr-FR" dirty="0"/>
          </a:p>
        </p:txBody>
      </p:sp>
      <p:sp>
        <p:nvSpPr>
          <p:cNvPr id="260" name="Google Shape;260;p5"/>
          <p:cNvSpPr txBox="1">
            <a:spLocks noGrp="1"/>
          </p:cNvSpPr>
          <p:nvPr>
            <p:ph idx="4294967295"/>
          </p:nvPr>
        </p:nvSpPr>
        <p:spPr>
          <a:xfrm>
            <a:off x="3523797" y="2055812"/>
            <a:ext cx="7830003" cy="3705427"/>
          </a:xfrm>
          <a:prstGeom prst="rect">
            <a:avLst/>
          </a:prstGeom>
          <a:noFill/>
          <a:ln>
            <a:noFill/>
          </a:ln>
        </p:spPr>
        <p:txBody>
          <a:bodyPr spcFirstLastPara="1" wrap="square" lIns="91425" tIns="45700" rIns="91425" bIns="45700" rtlCol="1" anchor="t" anchorCtr="0">
            <a:normAutofit fontScale="92500" lnSpcReduction="10000"/>
          </a:bodyPr>
          <a:lstStyle/>
          <a:p>
            <a:pPr marL="228600" lvl="0" indent="-228600" algn="r" rtl="1">
              <a:lnSpc>
                <a:spcPct val="90000"/>
              </a:lnSpc>
              <a:spcBef>
                <a:spcPts val="0"/>
              </a:spcBef>
              <a:spcAft>
                <a:spcPts val="0"/>
              </a:spcAft>
              <a:buSzPts val="2800"/>
              <a:buChar char="●"/>
            </a:pPr>
            <a:r>
              <a:rPr lang="ar" dirty="0">
                <a:solidFill>
                  <a:schemeClr val="bg2"/>
                </a:solidFill>
              </a:rPr>
              <a:t>وثيقة مرجعية لحماية الطفل في العمل الإنساني</a:t>
            </a:r>
            <a:endParaRPr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أداة تعاونية، مشتركة بين الوكالات</a:t>
            </a:r>
            <a:endParaRPr sz="2600"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تتماشى مع المعيار الإنساني الأساسي</a:t>
            </a:r>
            <a:endParaRPr sz="2600" dirty="0">
              <a:solidFill>
                <a:schemeClr val="bg2"/>
              </a:solidFill>
            </a:endParaRPr>
          </a:p>
          <a:p>
            <a:pPr marL="228600" lvl="0" indent="-228600" algn="r" rtl="1">
              <a:spcBef>
                <a:spcPts val="0"/>
              </a:spcBef>
              <a:buChar char="●"/>
            </a:pPr>
            <a:r>
              <a:rPr lang="ar-LB" sz="2600" dirty="0">
                <a:solidFill>
                  <a:schemeClr val="bg2"/>
                </a:solidFill>
              </a:rPr>
              <a:t>التكييف وفقاً للسياق لتسهيل التبنّي المحلي</a:t>
            </a:r>
          </a:p>
          <a:p>
            <a:pPr marL="0" lvl="0" indent="0" algn="r" rtl="1">
              <a:spcBef>
                <a:spcPts val="1000"/>
              </a:spcBef>
              <a:spcAft>
                <a:spcPts val="0"/>
              </a:spcAft>
              <a:buNone/>
            </a:pPr>
            <a:endParaRPr sz="2600" dirty="0">
              <a:solidFill>
                <a:schemeClr val="bg2"/>
              </a:solidFill>
            </a:endParaRPr>
          </a:p>
          <a:p>
            <a:pPr marL="228600" lvl="0" indent="-228600" algn="r" rtl="1">
              <a:spcBef>
                <a:spcPts val="1000"/>
              </a:spcBef>
              <a:spcAft>
                <a:spcPts val="0"/>
              </a:spcAft>
              <a:buSzPts val="2800"/>
              <a:buChar char="●"/>
            </a:pPr>
            <a:r>
              <a:rPr lang="ar" sz="2600" dirty="0">
                <a:solidFill>
                  <a:schemeClr val="bg2"/>
                </a:solidFill>
              </a:rPr>
              <a:t>الغرض:</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الجودة والمساءلة</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a:t>
            </a:r>
            <a:r>
              <a:rPr lang="ar-LB" sz="2600" dirty="0">
                <a:solidFill>
                  <a:schemeClr val="bg2"/>
                </a:solidFill>
              </a:rPr>
              <a:t>تأثير</a:t>
            </a:r>
            <a:r>
              <a:rPr lang="ar" sz="2600" dirty="0">
                <a:solidFill>
                  <a:schemeClr val="bg2"/>
                </a:solidFill>
              </a:rPr>
              <a:t> على حماية الأطفال ورفاههم</a:t>
            </a:r>
            <a:endParaRPr lang="ar-LB" sz="2600" dirty="0">
              <a:solidFill>
                <a:schemeClr val="bg2"/>
              </a:solidFill>
            </a:endParaRPr>
          </a:p>
          <a:p>
            <a:pPr marL="444500" lvl="1" indent="0" algn="r" rtl="1">
              <a:spcBef>
                <a:spcPts val="0"/>
              </a:spcBef>
              <a:spcAft>
                <a:spcPts val="0"/>
              </a:spcAft>
              <a:buSzPts val="2600"/>
              <a:buNone/>
            </a:pPr>
            <a:endParaRPr lang="ar-LB" sz="2600" dirty="0">
              <a:solidFill>
                <a:schemeClr val="bg2"/>
              </a:solidFill>
            </a:endParaRPr>
          </a:p>
          <a:p>
            <a:pPr marL="444500" lvl="1" indent="0" algn="r" rtl="1">
              <a:spcBef>
                <a:spcPts val="0"/>
              </a:spcBef>
              <a:spcAft>
                <a:spcPts val="0"/>
              </a:spcAft>
              <a:buSzPts val="2600"/>
              <a:buNone/>
            </a:pPr>
            <a:r>
              <a:rPr lang="ar-LB" sz="2600" dirty="0">
                <a:solidFill>
                  <a:schemeClr val="bg2"/>
                </a:solidFill>
              </a:rPr>
              <a:t>تهدف االمعايير الدنيا لحماية الطفل إلى تفعيل حقوق الأطفال في ممارسة الاستجابة الإنسانية. </a:t>
            </a:r>
          </a:p>
          <a:p>
            <a:pPr marL="444500" lvl="1" indent="0" algn="r" rtl="1">
              <a:spcBef>
                <a:spcPts val="0"/>
              </a:spcBef>
              <a:spcAft>
                <a:spcPts val="0"/>
              </a:spcAft>
              <a:buSzPts val="2600"/>
              <a:buNone/>
            </a:pPr>
            <a:endParaRPr dirty="0">
              <a:solidFill>
                <a:schemeClr val="bg2"/>
              </a:solidFill>
            </a:endParaRPr>
          </a:p>
          <a:p>
            <a:pPr marL="228600" lvl="0" indent="-50800" algn="r" rtl="1">
              <a:lnSpc>
                <a:spcPct val="90000"/>
              </a:lnSpc>
              <a:spcBef>
                <a:spcPts val="1000"/>
              </a:spcBef>
              <a:spcAft>
                <a:spcPts val="0"/>
              </a:spcAft>
              <a:buClr>
                <a:schemeClr val="accent1"/>
              </a:buClr>
              <a:buSzPts val="2800"/>
              <a:buNone/>
            </a:pPr>
            <a:endParaRPr dirty="0">
              <a:solidFill>
                <a:schemeClr val="bg2"/>
              </a:solidFill>
            </a:endParaRPr>
          </a:p>
        </p:txBody>
      </p:sp>
      <p:pic>
        <p:nvPicPr>
          <p:cNvPr id="263" name="Google Shape;263;p5"/>
          <p:cNvPicPr preferRelativeResize="0"/>
          <p:nvPr/>
        </p:nvPicPr>
        <p:blipFill>
          <a:blip r:embed="rId3"/>
          <a:srcRect/>
          <a:stretch/>
        </p:blipFill>
        <p:spPr>
          <a:xfrm>
            <a:off x="10358053" y="-38100"/>
            <a:ext cx="1686693" cy="1771650"/>
          </a:xfrm>
          <a:prstGeom prst="rect">
            <a:avLst/>
          </a:prstGeom>
          <a:noFill/>
          <a:ln>
            <a:noFill/>
          </a:ln>
        </p:spPr>
      </p:pic>
      <p:pic>
        <p:nvPicPr>
          <p:cNvPr id="3" name="Picture 2">
            <a:extLst>
              <a:ext uri="{FF2B5EF4-FFF2-40B4-BE49-F238E27FC236}">
                <a16:creationId xmlns:a16="http://schemas.microsoft.com/office/drawing/2014/main" id="{E809AA1E-4F95-4E06-8FB2-31D908BE3B5E}"/>
              </a:ext>
            </a:extLst>
          </p:cNvPr>
          <p:cNvPicPr>
            <a:picLocks noChangeAspect="1"/>
          </p:cNvPicPr>
          <p:nvPr/>
        </p:nvPicPr>
        <p:blipFill>
          <a:blip r:embed="rId4"/>
          <a:srcRect/>
          <a:stretch/>
        </p:blipFill>
        <p:spPr>
          <a:xfrm>
            <a:off x="586632" y="1373213"/>
            <a:ext cx="2588829" cy="35767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10058400" y="1646791"/>
            <a:ext cx="2133600" cy="707886"/>
          </a:xfrm>
          <a:prstGeom prst="rect">
            <a:avLst/>
          </a:prstGeom>
          <a:noFill/>
        </p:spPr>
        <p:txBody>
          <a:bodyPr wrap="square" rtlCol="1">
            <a:spAutoFit/>
          </a:bodyPr>
          <a:lstStyle/>
          <a:p>
            <a:pPr rtl="1"/>
            <a:r>
              <a:rPr lang="ar" sz="4000" dirty="0"/>
              <a:t>لمحة عامّة</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4024992" y="774501"/>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1" anchor="ctr"/>
          <a:lstStyle/>
          <a:p>
            <a:pPr algn="ctr" rtl="1"/>
            <a:endParaRPr lang="fr-FR"/>
          </a:p>
        </p:txBody>
      </p:sp>
      <p:pic>
        <p:nvPicPr>
          <p:cNvPr id="3" name="Picture 2">
            <a:extLst>
              <a:ext uri="{FF2B5EF4-FFF2-40B4-BE49-F238E27FC236}">
                <a16:creationId xmlns:a16="http://schemas.microsoft.com/office/drawing/2014/main" id="{6D0E1A00-240A-48DD-9F85-9A6BB4C6DE89}"/>
              </a:ext>
            </a:extLst>
          </p:cNvPr>
          <p:cNvPicPr>
            <a:picLocks noChangeAspect="1"/>
          </p:cNvPicPr>
          <p:nvPr/>
        </p:nvPicPr>
        <p:blipFill>
          <a:blip r:embed="rId3"/>
          <a:stretch>
            <a:fillRect/>
          </a:stretch>
        </p:blipFill>
        <p:spPr>
          <a:xfrm>
            <a:off x="926181" y="0"/>
            <a:ext cx="9132219" cy="6083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accent3"/>
              </a:buClr>
              <a:buSzPts val="3200"/>
              <a:buFont typeface="Helvetica Neue"/>
              <a:buNone/>
            </a:pPr>
            <a:r>
              <a:rPr lang="ar-LB" dirty="0"/>
              <a:t>مقدمة عامة عن المعيار 4</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2004154" y="1769920"/>
            <a:ext cx="8190724" cy="365884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spcBef>
                <a:spcPts val="0"/>
              </a:spcBef>
              <a:buClr>
                <a:schemeClr val="accent3"/>
              </a:buClr>
            </a:pPr>
            <a:endParaRPr lang="ar-LB" dirty="0">
              <a:solidFill>
                <a:schemeClr val="bg2"/>
              </a:solidFill>
              <a:latin typeface="Helvetica Neue" panose="020B0604020202020204" charset="0"/>
            </a:endParaRPr>
          </a:p>
          <a:p>
            <a:pPr marL="342900" indent="-342900" algn="r" rtl="1">
              <a:spcBef>
                <a:spcPts val="0"/>
              </a:spcBef>
              <a:buClr>
                <a:schemeClr val="accent3"/>
              </a:buClr>
            </a:pPr>
            <a:r>
              <a:rPr lang="ar-LB" dirty="0">
                <a:solidFill>
                  <a:schemeClr val="bg2"/>
                </a:solidFill>
                <a:latin typeface="Helvetica Neue" panose="020B0604020202020204" charset="0"/>
              </a:rPr>
              <a:t>هو جزء من الركيزة 1 المتعلقة بالاستجابة ذات الجودة</a:t>
            </a:r>
          </a:p>
          <a:p>
            <a:pPr marL="342900" indent="-342900" algn="r" rtl="1">
              <a:spcBef>
                <a:spcPts val="0"/>
              </a:spcBef>
              <a:buClr>
                <a:schemeClr val="accent3"/>
              </a:buClr>
            </a:pPr>
            <a:r>
              <a:rPr lang="ar-LB" dirty="0">
                <a:solidFill>
                  <a:schemeClr val="bg2"/>
                </a:solidFill>
                <a:latin typeface="Helvetica Neue" panose="020B0604020202020204" charset="0"/>
              </a:rPr>
              <a:t>يستخدم مع المعايير (7-28) و</a:t>
            </a:r>
            <a:r>
              <a:rPr lang="ar-LB" dirty="0"/>
              <a:t>مبادئ المعايير الدنيا لحماية الطفل</a:t>
            </a:r>
            <a:endParaRPr lang="fr-FR" dirty="0">
              <a:solidFill>
                <a:schemeClr val="bg2"/>
              </a:solidFill>
            </a:endParaRPr>
          </a:p>
          <a:p>
            <a:pPr marL="342900" indent="-342900" algn="r" rtl="1">
              <a:spcBef>
                <a:spcPts val="0"/>
              </a:spcBef>
              <a:buClr>
                <a:schemeClr val="accent3"/>
              </a:buClr>
            </a:pPr>
            <a:r>
              <a:rPr lang="ar-LB" dirty="0">
                <a:solidFill>
                  <a:schemeClr val="bg2"/>
                </a:solidFill>
              </a:rPr>
              <a:t>المعايير الإنسانية الأساسية</a:t>
            </a:r>
          </a:p>
          <a:p>
            <a:pPr marL="342900" indent="-342900" algn="r" rtl="1">
              <a:spcBef>
                <a:spcPts val="0"/>
              </a:spcBef>
              <a:buClr>
                <a:schemeClr val="accent3"/>
              </a:buClr>
            </a:pPr>
            <a:endParaRPr lang="ar-LB" dirty="0">
              <a:solidFill>
                <a:schemeClr val="bg2"/>
              </a:solidFill>
            </a:endParaRPr>
          </a:p>
          <a:p>
            <a:pPr marL="342900" indent="-342900" algn="r" rtl="1">
              <a:spcBef>
                <a:spcPts val="0"/>
              </a:spcBef>
              <a:buClr>
                <a:schemeClr val="accent3"/>
              </a:buClr>
            </a:pPr>
            <a:r>
              <a:rPr lang="ar-LB" dirty="0">
                <a:solidFill>
                  <a:schemeClr val="bg2"/>
                </a:solidFill>
              </a:rPr>
              <a:t>برامج موجهة نحو حماية الطفل </a:t>
            </a:r>
          </a:p>
          <a:p>
            <a:pPr marL="342900" indent="-342900" algn="r" rtl="1">
              <a:spcBef>
                <a:spcPts val="0"/>
              </a:spcBef>
              <a:buClr>
                <a:schemeClr val="accent3"/>
              </a:buClr>
            </a:pPr>
            <a:r>
              <a:rPr lang="ar-LB" dirty="0">
                <a:solidFill>
                  <a:schemeClr val="bg2"/>
                </a:solidFill>
              </a:rPr>
              <a:t>عمليات ومنهجيات للتصميم والتخطيط والإدارة</a:t>
            </a:r>
          </a:p>
          <a:p>
            <a:pPr marL="342900" indent="-342900" algn="r" rtl="1">
              <a:spcBef>
                <a:spcPts val="0"/>
              </a:spcBef>
              <a:buClr>
                <a:schemeClr val="accent3"/>
              </a:buClr>
            </a:pPr>
            <a:r>
              <a:rPr lang="ar-LB" dirty="0">
                <a:solidFill>
                  <a:schemeClr val="bg2"/>
                </a:solidFill>
              </a:rPr>
              <a:t>التعلم لتعديل البرامج</a:t>
            </a:r>
          </a:p>
          <a:p>
            <a:pPr marL="342900" indent="-342900" algn="r" rtl="1">
              <a:spcBef>
                <a:spcPts val="0"/>
              </a:spcBef>
              <a:buClr>
                <a:schemeClr val="accent3"/>
              </a:buClr>
            </a:pPr>
            <a:r>
              <a:rPr lang="ar-LB" dirty="0">
                <a:solidFill>
                  <a:schemeClr val="bg2"/>
                </a:solidFill>
              </a:rPr>
              <a:t>آليات التغذية الراجعة والشكاوى</a:t>
            </a:r>
          </a:p>
          <a:p>
            <a:pPr marL="0" indent="0" algn="r" rtl="1">
              <a:spcBef>
                <a:spcPts val="0"/>
              </a:spcBef>
              <a:buClr>
                <a:schemeClr val="accent3"/>
              </a:buClr>
              <a:buNone/>
            </a:pPr>
            <a:endParaRPr lang="ar-LB" dirty="0">
              <a:solidFill>
                <a:schemeClr val="bg2"/>
              </a:solidFill>
            </a:endParaRPr>
          </a:p>
          <a:p>
            <a:pPr marL="342900" indent="-342900" algn="r" rtl="1">
              <a:spcBef>
                <a:spcPts val="0"/>
              </a:spcBef>
              <a:buClr>
                <a:schemeClr val="accent3"/>
              </a:buClr>
            </a:pPr>
            <a:endParaRPr lang="en-US" dirty="0">
              <a:solidFill>
                <a:schemeClr val="bg2"/>
              </a:solidFill>
            </a:endParaRPr>
          </a:p>
          <a:p>
            <a:pPr marL="342900" indent="-342900" algn="r" rtl="1">
              <a:spcBef>
                <a:spcPts val="0"/>
              </a:spcBef>
              <a:buClr>
                <a:schemeClr val="accent3"/>
              </a:buClr>
            </a:pPr>
            <a:endParaRPr lang="ar-LB" dirty="0">
              <a:solidFill>
                <a:schemeClr val="bg2"/>
              </a:solidFill>
              <a:latin typeface="Helvetica Neue" panose="020B0604020202020204" charset="0"/>
            </a:endParaRPr>
          </a:p>
        </p:txBody>
      </p:sp>
      <p:sp>
        <p:nvSpPr>
          <p:cNvPr id="8" name="ZoneTexte 7">
            <a:extLst>
              <a:ext uri="{FF2B5EF4-FFF2-40B4-BE49-F238E27FC236}">
                <a16:creationId xmlns:a16="http://schemas.microsoft.com/office/drawing/2014/main" id="{0EC33DF6-2955-4AAC-A461-4F75DED12DAE}"/>
              </a:ext>
            </a:extLst>
          </p:cNvPr>
          <p:cNvSpPr txBox="1"/>
          <p:nvPr/>
        </p:nvSpPr>
        <p:spPr>
          <a:xfrm>
            <a:off x="5587210" y="5614569"/>
            <a:ext cx="4322432" cy="1384995"/>
          </a:xfrm>
          <a:prstGeom prst="rect">
            <a:avLst/>
          </a:prstGeom>
          <a:noFill/>
        </p:spPr>
        <p:txBody>
          <a:bodyPr wrap="square">
            <a:spAutoFit/>
          </a:bodyPr>
          <a:lstStyle/>
          <a:p>
            <a:pPr algn="r"/>
            <a:r>
              <a:rPr lang="ar-LB" sz="2800" dirty="0">
                <a:latin typeface="Ink Free" panose="03080402000500000000" pitchFamily="66" charset="0"/>
              </a:rPr>
              <a:t>ما هي الخطوات في إدارة دورة البرنامج؟</a:t>
            </a:r>
            <a:endParaRPr lang="fr-FR" sz="2800" dirty="0">
              <a:latin typeface="Ink Free" panose="03080402000500000000" pitchFamily="66" charset="0"/>
            </a:endParaRPr>
          </a:p>
          <a:p>
            <a:pPr algn="r"/>
            <a:r>
              <a:rPr lang="en-US" sz="2800" dirty="0">
                <a:latin typeface="Ink Free" panose="03080402000500000000" pitchFamily="66" charset="0"/>
                <a:ea typeface="Arial"/>
                <a:cs typeface="Arial"/>
                <a:sym typeface="Arial"/>
              </a:rPr>
              <a:t> </a:t>
            </a:r>
          </a:p>
        </p:txBody>
      </p:sp>
      <p:grpSp>
        <p:nvGrpSpPr>
          <p:cNvPr id="9" name="Groupe 8">
            <a:extLst>
              <a:ext uri="{FF2B5EF4-FFF2-40B4-BE49-F238E27FC236}">
                <a16:creationId xmlns:a16="http://schemas.microsoft.com/office/drawing/2014/main" id="{4AAED79B-10AC-41F7-B6E5-3A310716D70E}"/>
              </a:ext>
            </a:extLst>
          </p:cNvPr>
          <p:cNvGrpSpPr/>
          <p:nvPr/>
        </p:nvGrpSpPr>
        <p:grpSpPr>
          <a:xfrm rot="1415781">
            <a:off x="10076962" y="5619994"/>
            <a:ext cx="979340" cy="1040548"/>
            <a:chOff x="10883591" y="5571442"/>
            <a:chExt cx="979340" cy="1040548"/>
          </a:xfrm>
        </p:grpSpPr>
        <p:pic>
          <p:nvPicPr>
            <p:cNvPr id="10" name="Image 9">
              <a:extLst>
                <a:ext uri="{FF2B5EF4-FFF2-40B4-BE49-F238E27FC236}">
                  <a16:creationId xmlns:a16="http://schemas.microsoft.com/office/drawing/2014/main" id="{A701B369-6B50-4B8D-8819-2643674A294B}"/>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1" name="Graphique 10" descr="Point d’interrogation">
              <a:extLst>
                <a:ext uri="{FF2B5EF4-FFF2-40B4-BE49-F238E27FC236}">
                  <a16:creationId xmlns:a16="http://schemas.microsoft.com/office/drawing/2014/main" id="{824168B0-A07E-44EC-8EBF-C33744EF31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15" name="Google Shape;327;p14" descr="Screen Shot 2019-10-08 at 5.14.15 PM.png">
            <a:extLst>
              <a:ext uri="{FF2B5EF4-FFF2-40B4-BE49-F238E27FC236}">
                <a16:creationId xmlns:a16="http://schemas.microsoft.com/office/drawing/2014/main" id="{162E031D-B339-4E20-99D8-DA68BD6284C1}"/>
              </a:ext>
            </a:extLst>
          </p:cNvPr>
          <p:cNvPicPr preferRelativeResize="0"/>
          <p:nvPr/>
        </p:nvPicPr>
        <p:blipFill rotWithShape="1">
          <a:blip r:embed="rId6">
            <a:alphaModFix/>
          </a:blip>
          <a:srcRect/>
          <a:stretch/>
        </p:blipFill>
        <p:spPr>
          <a:xfrm>
            <a:off x="3427102" y="3735601"/>
            <a:ext cx="1026428" cy="1077034"/>
          </a:xfrm>
          <a:prstGeom prst="rect">
            <a:avLst/>
          </a:prstGeom>
          <a:noFill/>
          <a:ln>
            <a:noFill/>
          </a:ln>
        </p:spPr>
      </p:pic>
      <p:pic>
        <p:nvPicPr>
          <p:cNvPr id="13" name="Image 12">
            <a:extLst>
              <a:ext uri="{FF2B5EF4-FFF2-40B4-BE49-F238E27FC236}">
                <a16:creationId xmlns:a16="http://schemas.microsoft.com/office/drawing/2014/main" id="{D6F06617-7038-4E9E-94F0-F6A966C26FBF}"/>
              </a:ext>
            </a:extLst>
          </p:cNvPr>
          <p:cNvPicPr>
            <a:picLocks noChangeAspect="1"/>
          </p:cNvPicPr>
          <p:nvPr/>
        </p:nvPicPr>
        <p:blipFill>
          <a:blip r:embed="rId7"/>
          <a:srcRect/>
          <a:stretch/>
        </p:blipFill>
        <p:spPr>
          <a:xfrm>
            <a:off x="85497" y="1961890"/>
            <a:ext cx="2539233" cy="2539233"/>
          </a:xfrm>
          <a:prstGeom prst="rect">
            <a:avLst/>
          </a:prstGeom>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438151" y="682198"/>
            <a:ext cx="6076521" cy="3381667"/>
          </a:xfrm>
        </p:spPr>
        <p:txBody>
          <a:bodyPr>
            <a:normAutofit/>
          </a:bodyPr>
          <a:lstStyle/>
          <a:p>
            <a:pPr marL="50800" indent="0" algn="ctr">
              <a:buNone/>
            </a:pPr>
            <a:r>
              <a:rPr lang="ar-LB" sz="3200" dirty="0">
                <a:solidFill>
                  <a:schemeClr val="bg2"/>
                </a:solidFill>
              </a:rPr>
              <a:t>المعيار 4:</a:t>
            </a:r>
          </a:p>
          <a:p>
            <a:pPr marL="50800" indent="0" algn="ctr" rtl="1">
              <a:buNone/>
            </a:pPr>
            <a:r>
              <a:rPr lang="ar-LB" sz="2400" dirty="0">
                <a:solidFill>
                  <a:schemeClr val="bg2"/>
                </a:solidFill>
              </a:rPr>
              <a:t>"</a:t>
            </a:r>
            <a:r>
              <a:rPr lang="ar-SA" dirty="0"/>
              <a:t> يتم تصميم جميع برامج حماية الطفل، وتخطيطها، وإداراتها، ورصدها، وتقييمها من خلال عمليات مهيكلة ومناهج متاحة، تبني على القدرات والموارد الموجودة، وتعالج المخاطر والاحتياجات المتغيرة لحماية الطفل، وتتمّ أقلمتها دائمًا بناءً على ما تمّ تعلمه وعلى الحقائق</a:t>
            </a:r>
            <a:r>
              <a:rPr lang="ar-LB" dirty="0"/>
              <a:t>."</a:t>
            </a:r>
            <a:endParaRPr lang="en-US" dirty="0"/>
          </a:p>
        </p:txBody>
      </p:sp>
      <p:sp>
        <p:nvSpPr>
          <p:cNvPr id="10" name="ZoneTexte 9">
            <a:extLst>
              <a:ext uri="{FF2B5EF4-FFF2-40B4-BE49-F238E27FC236}">
                <a16:creationId xmlns:a16="http://schemas.microsoft.com/office/drawing/2014/main" id="{368483B0-A8CE-4163-9037-2F1C4A48A5B7}"/>
              </a:ext>
            </a:extLst>
          </p:cNvPr>
          <p:cNvSpPr txBox="1"/>
          <p:nvPr/>
        </p:nvSpPr>
        <p:spPr>
          <a:xfrm>
            <a:off x="6305550" y="2628900"/>
            <a:ext cx="5657849" cy="3970318"/>
          </a:xfrm>
          <a:prstGeom prst="rect">
            <a:avLst/>
          </a:prstGeom>
          <a:noFill/>
        </p:spPr>
        <p:txBody>
          <a:bodyPr wrap="square">
            <a:spAutoFit/>
          </a:bodyPr>
          <a:lstStyle/>
          <a:p>
            <a:pPr algn="r" rtl="1"/>
            <a:r>
              <a:rPr lang="ar-LB" sz="2800" b="1" dirty="0">
                <a:solidFill>
                  <a:schemeClr val="bg2"/>
                </a:solidFill>
              </a:rPr>
              <a:t>الخطوة 1: </a:t>
            </a:r>
            <a:r>
              <a:rPr lang="ar-LB" sz="2800" dirty="0">
                <a:solidFill>
                  <a:schemeClr val="bg2"/>
                </a:solidFill>
              </a:rPr>
              <a:t>الاستعداد</a:t>
            </a:r>
          </a:p>
          <a:p>
            <a:pPr algn="r" rtl="1"/>
            <a:endParaRPr lang="ar-LB" sz="2800" b="1" dirty="0">
              <a:solidFill>
                <a:schemeClr val="bg2"/>
              </a:solidFill>
            </a:endParaRPr>
          </a:p>
          <a:p>
            <a:pPr algn="r" rtl="1"/>
            <a:r>
              <a:rPr lang="ar-LB" sz="2800" dirty="0">
                <a:solidFill>
                  <a:schemeClr val="bg2"/>
                </a:solidFill>
              </a:rPr>
              <a:t>فهم:</a:t>
            </a:r>
          </a:p>
          <a:p>
            <a:pPr marL="457200" indent="-457200" algn="r" rtl="1">
              <a:buFontTx/>
              <a:buChar char="-"/>
            </a:pPr>
            <a:r>
              <a:rPr lang="ar-LB" sz="2800" dirty="0">
                <a:solidFill>
                  <a:schemeClr val="bg2"/>
                </a:solidFill>
              </a:rPr>
              <a:t>أنظمة حماية الطفل</a:t>
            </a:r>
          </a:p>
          <a:p>
            <a:pPr marL="457200" indent="-457200" algn="r" rtl="1">
              <a:buFontTx/>
              <a:buChar char="-"/>
            </a:pPr>
            <a:r>
              <a:rPr lang="ar-LB" sz="2800" dirty="0">
                <a:solidFill>
                  <a:schemeClr val="bg2"/>
                </a:solidFill>
              </a:rPr>
              <a:t>القواعد الثقافية والاجتماعية</a:t>
            </a:r>
          </a:p>
          <a:p>
            <a:pPr marL="457200" indent="-457200" algn="r" rtl="1">
              <a:buFontTx/>
              <a:buChar char="-"/>
            </a:pPr>
            <a:r>
              <a:rPr lang="ar-LB" sz="2800" dirty="0">
                <a:solidFill>
                  <a:schemeClr val="bg2"/>
                </a:solidFill>
              </a:rPr>
              <a:t>القدرات على حماية الطفل على مستوى المجتمع المحلي</a:t>
            </a:r>
          </a:p>
          <a:p>
            <a:pPr marL="457200" indent="-457200" algn="r" rtl="1">
              <a:buFontTx/>
              <a:buChar char="-"/>
            </a:pPr>
            <a:r>
              <a:rPr lang="ar-LB" sz="2800" dirty="0">
                <a:solidFill>
                  <a:schemeClr val="bg2"/>
                </a:solidFill>
              </a:rPr>
              <a:t>القوانين والسياسات</a:t>
            </a:r>
          </a:p>
          <a:p>
            <a:pPr algn="r" rtl="1"/>
            <a:r>
              <a:rPr lang="ar-LB" sz="2800" dirty="0">
                <a:latin typeface="Arial" panose="020B0604020202020204" pitchFamily="34" charset="0"/>
                <a:cs typeface="Arial" panose="020B0604020202020204" pitchFamily="34" charset="0"/>
              </a:rPr>
              <a:t>← المخاطر والاحتياجات والقدرات</a:t>
            </a:r>
            <a:endParaRPr lang="ar-LB" sz="2800" dirty="0">
              <a:solidFill>
                <a:schemeClr val="bg2"/>
              </a:solidFill>
            </a:endParaRPr>
          </a:p>
        </p:txBody>
      </p:sp>
      <p:pic>
        <p:nvPicPr>
          <p:cNvPr id="7" name="Picture 6">
            <a:extLst>
              <a:ext uri="{FF2B5EF4-FFF2-40B4-BE49-F238E27FC236}">
                <a16:creationId xmlns:a16="http://schemas.microsoft.com/office/drawing/2014/main" id="{2789C666-5301-4DF0-9777-9F4E38628D93}"/>
              </a:ext>
            </a:extLst>
          </p:cNvPr>
          <p:cNvPicPr>
            <a:picLocks noChangeAspect="1"/>
          </p:cNvPicPr>
          <p:nvPr/>
        </p:nvPicPr>
        <p:blipFill>
          <a:blip r:embed="rId3"/>
          <a:srcRect/>
          <a:stretch/>
        </p:blipFill>
        <p:spPr>
          <a:xfrm>
            <a:off x="2284267" y="4129261"/>
            <a:ext cx="1638301" cy="2263502"/>
          </a:xfrm>
          <a:prstGeom prst="rect">
            <a:avLst/>
          </a:prstGeom>
        </p:spPr>
      </p:pic>
      <p:pic>
        <p:nvPicPr>
          <p:cNvPr id="5" name="Picture 4">
            <a:extLst>
              <a:ext uri="{FF2B5EF4-FFF2-40B4-BE49-F238E27FC236}">
                <a16:creationId xmlns:a16="http://schemas.microsoft.com/office/drawing/2014/main" id="{1A71C6F9-6BD3-4F3C-BDD7-6C119AA75081}"/>
              </a:ext>
            </a:extLst>
          </p:cNvPr>
          <p:cNvPicPr>
            <a:picLocks noChangeAspect="1"/>
          </p:cNvPicPr>
          <p:nvPr/>
        </p:nvPicPr>
        <p:blipFill>
          <a:blip r:embed="rId4"/>
          <a:stretch>
            <a:fillRect/>
          </a:stretch>
        </p:blipFill>
        <p:spPr>
          <a:xfrm>
            <a:off x="7143535" y="-38101"/>
            <a:ext cx="3562778" cy="28289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9" name="ZoneTexte 8">
            <a:extLst>
              <a:ext uri="{FF2B5EF4-FFF2-40B4-BE49-F238E27FC236}">
                <a16:creationId xmlns:a16="http://schemas.microsoft.com/office/drawing/2014/main" id="{572F60FB-6B88-4C0C-A1EB-7A0853EB6B5C}"/>
              </a:ext>
            </a:extLst>
          </p:cNvPr>
          <p:cNvSpPr txBox="1"/>
          <p:nvPr/>
        </p:nvSpPr>
        <p:spPr>
          <a:xfrm>
            <a:off x="332100" y="258901"/>
            <a:ext cx="4556412" cy="3108543"/>
          </a:xfrm>
          <a:prstGeom prst="rect">
            <a:avLst/>
          </a:prstGeom>
          <a:noFill/>
        </p:spPr>
        <p:txBody>
          <a:bodyPr wrap="square">
            <a:spAutoFit/>
          </a:bodyPr>
          <a:lstStyle/>
          <a:p>
            <a:pPr algn="r" rtl="1"/>
            <a:r>
              <a:rPr lang="ar-LB" sz="2800" b="1" dirty="0">
                <a:solidFill>
                  <a:schemeClr val="bg2"/>
                </a:solidFill>
                <a:latin typeface="Helvetica Neue" panose="020B0604020202020204" charset="0"/>
              </a:rPr>
              <a:t>الخطوة 3: </a:t>
            </a:r>
            <a:r>
              <a:rPr lang="ar-LB" sz="2800" dirty="0">
                <a:solidFill>
                  <a:schemeClr val="bg2"/>
                </a:solidFill>
                <a:latin typeface="Helvetica Neue" panose="020B0604020202020204" charset="0"/>
              </a:rPr>
              <a:t>التصميم والتخطيط</a:t>
            </a:r>
          </a:p>
          <a:p>
            <a:pPr marL="457200" indent="-457200" algn="r" rtl="1">
              <a:buFont typeface="Arial" panose="020B0604020202020204" pitchFamily="34" charset="0"/>
              <a:buChar char="•"/>
            </a:pPr>
            <a:r>
              <a:rPr lang="ar-LB" sz="2800" dirty="0">
                <a:solidFill>
                  <a:schemeClr val="bg2"/>
                </a:solidFill>
                <a:latin typeface="Helvetica Neue" panose="020B0604020202020204" charset="0"/>
              </a:rPr>
              <a:t>احتياجات حماية الطفل غير الملباة</a:t>
            </a:r>
          </a:p>
          <a:p>
            <a:pPr marL="457200" indent="-457200" algn="r" rtl="1">
              <a:buFont typeface="Arial" panose="020B0604020202020204" pitchFamily="34" charset="0"/>
              <a:buChar char="•"/>
            </a:pPr>
            <a:r>
              <a:rPr lang="ar-LB" sz="2800" dirty="0">
                <a:solidFill>
                  <a:schemeClr val="bg2"/>
                </a:solidFill>
                <a:latin typeface="Helvetica Neue" panose="020B0604020202020204" charset="0"/>
              </a:rPr>
              <a:t>الاستجابة للاحتياجات (المعايير  15-18)</a:t>
            </a:r>
          </a:p>
          <a:p>
            <a:pPr marL="457200" indent="-457200" algn="r" rtl="1">
              <a:buFont typeface="Arial" panose="020B0604020202020204" pitchFamily="34" charset="0"/>
              <a:buChar char="•"/>
            </a:pPr>
            <a:r>
              <a:rPr lang="ar-LB" sz="2800" dirty="0">
                <a:solidFill>
                  <a:schemeClr val="bg2"/>
                </a:solidFill>
                <a:latin typeface="Helvetica Neue" panose="020B0604020202020204" charset="0"/>
              </a:rPr>
              <a:t>التكامل</a:t>
            </a:r>
          </a:p>
          <a:p>
            <a:pPr marL="457200" indent="-457200" algn="r" rtl="1">
              <a:buFont typeface="Arial" panose="020B0604020202020204" pitchFamily="34" charset="0"/>
              <a:buChar char="•"/>
            </a:pPr>
            <a:r>
              <a:rPr lang="ar-LB" sz="2800" dirty="0">
                <a:solidFill>
                  <a:schemeClr val="bg2"/>
                </a:solidFill>
                <a:latin typeface="Helvetica Neue" panose="020B0604020202020204" charset="0"/>
              </a:rPr>
              <a:t>تركيز البرامج</a:t>
            </a:r>
          </a:p>
          <a:p>
            <a:pPr marL="457200" indent="-457200" algn="r" rtl="1">
              <a:buFont typeface="Arial" panose="020B0604020202020204" pitchFamily="34" charset="0"/>
              <a:buChar char="•"/>
            </a:pPr>
            <a:r>
              <a:rPr lang="ar-LB" sz="2800" dirty="0">
                <a:solidFill>
                  <a:schemeClr val="bg2"/>
                </a:solidFill>
                <a:latin typeface="Helvetica Neue" panose="020B0604020202020204" charset="0"/>
              </a:rPr>
              <a:t>الإنجاز(ات) والميزانية </a:t>
            </a:r>
          </a:p>
        </p:txBody>
      </p:sp>
      <p:sp>
        <p:nvSpPr>
          <p:cNvPr id="8" name="ZoneTexte 7">
            <a:extLst>
              <a:ext uri="{FF2B5EF4-FFF2-40B4-BE49-F238E27FC236}">
                <a16:creationId xmlns:a16="http://schemas.microsoft.com/office/drawing/2014/main" id="{CFC901AB-17DC-4651-8452-5C81832F17E0}"/>
              </a:ext>
            </a:extLst>
          </p:cNvPr>
          <p:cNvSpPr txBox="1"/>
          <p:nvPr/>
        </p:nvSpPr>
        <p:spPr>
          <a:xfrm>
            <a:off x="1299118" y="3641223"/>
            <a:ext cx="4556412" cy="2985433"/>
          </a:xfrm>
          <a:prstGeom prst="rect">
            <a:avLst/>
          </a:prstGeom>
          <a:noFill/>
        </p:spPr>
        <p:txBody>
          <a:bodyPr wrap="square">
            <a:spAutoFit/>
          </a:bodyPr>
          <a:lstStyle/>
          <a:p>
            <a:pPr algn="r" rtl="1"/>
            <a:r>
              <a:rPr lang="ar-LB" sz="2800" b="1" dirty="0">
                <a:latin typeface="Helvetica Neue" panose="020B0604020202020204" charset="0"/>
              </a:rPr>
              <a:t>الخطوة 4: </a:t>
            </a:r>
            <a:r>
              <a:rPr lang="ar-LB" sz="2800" dirty="0">
                <a:latin typeface="Helvetica Neue" panose="020B0604020202020204" charset="0"/>
              </a:rPr>
              <a:t>التنفيذ / الرصد</a:t>
            </a:r>
          </a:p>
          <a:p>
            <a:pPr marL="457200" indent="-457200" algn="r" rtl="1">
              <a:buFont typeface="Arial" panose="020B0604020202020204" pitchFamily="34" charset="0"/>
              <a:buChar char="•"/>
            </a:pPr>
            <a:r>
              <a:rPr lang="ar-LB" sz="2800" dirty="0">
                <a:latin typeface="Helvetica Neue" panose="020B0604020202020204" charset="0"/>
              </a:rPr>
              <a:t>المخرجات والنتائج</a:t>
            </a:r>
          </a:p>
          <a:p>
            <a:pPr marL="457200" indent="-457200" algn="r" rtl="1">
              <a:buFont typeface="Arial" panose="020B0604020202020204" pitchFamily="34" charset="0"/>
              <a:buChar char="•"/>
            </a:pPr>
            <a:r>
              <a:rPr lang="ar-LB" sz="2800" dirty="0">
                <a:latin typeface="Helvetica Neue" panose="020B0604020202020204" charset="0"/>
              </a:rPr>
              <a:t>الجودة (المعايير 1-6)</a:t>
            </a:r>
          </a:p>
          <a:p>
            <a:pPr marL="457200" indent="-457200" algn="r" rtl="1">
              <a:buFont typeface="Arial" panose="020B0604020202020204" pitchFamily="34" charset="0"/>
              <a:buChar char="•"/>
            </a:pPr>
            <a:r>
              <a:rPr lang="ar-LB" sz="2800" dirty="0">
                <a:latin typeface="Helvetica Neue" panose="020B0604020202020204" charset="0"/>
              </a:rPr>
              <a:t>الصون</a:t>
            </a:r>
          </a:p>
          <a:p>
            <a:pPr marL="457200" indent="-457200" algn="r" rtl="1">
              <a:buFont typeface="Arial" panose="020B0604020202020204" pitchFamily="34" charset="0"/>
              <a:buChar char="•"/>
            </a:pPr>
            <a:r>
              <a:rPr lang="ar-LB" sz="2800" dirty="0">
                <a:latin typeface="Helvetica Neue" panose="020B0604020202020204" charset="0"/>
              </a:rPr>
              <a:t>عدم إلحاق الأذى</a:t>
            </a:r>
            <a:r>
              <a:rPr lang="en-US" sz="2400" dirty="0">
                <a:solidFill>
                  <a:schemeClr val="bg2"/>
                </a:solidFill>
                <a:latin typeface="Helvetica Neue" panose="020B0604020202020204" charset="0"/>
                <a:ea typeface="Helvetica Neue"/>
                <a:cs typeface="Helvetica Neue"/>
              </a:rPr>
              <a:t> </a:t>
            </a:r>
          </a:p>
          <a:p>
            <a:pPr marL="457200" indent="-457200">
              <a:buFont typeface="Arial" panose="020B0604020202020204" pitchFamily="34" charset="0"/>
              <a:buChar char="•"/>
            </a:pPr>
            <a:endParaRPr lang="en-US" sz="2400" dirty="0">
              <a:solidFill>
                <a:schemeClr val="bg2"/>
              </a:solidFill>
              <a:latin typeface="Helvetica Neue" panose="020B0604020202020204" charset="0"/>
              <a:ea typeface="Helvetica Neue"/>
              <a:cs typeface="Helvetica Neue"/>
            </a:endParaRPr>
          </a:p>
          <a:p>
            <a:pPr marL="457200" indent="-457200">
              <a:buFont typeface="Arial" panose="020B0604020202020204" pitchFamily="34" charset="0"/>
              <a:buChar char="•"/>
            </a:pPr>
            <a:endParaRPr lang="fr-FR" sz="2400" b="1" dirty="0">
              <a:latin typeface="Helvetica Neue" panose="020B0604020202020204" charset="0"/>
            </a:endParaRPr>
          </a:p>
        </p:txBody>
      </p:sp>
      <p:sp>
        <p:nvSpPr>
          <p:cNvPr id="10" name="ZoneTexte 9">
            <a:extLst>
              <a:ext uri="{FF2B5EF4-FFF2-40B4-BE49-F238E27FC236}">
                <a16:creationId xmlns:a16="http://schemas.microsoft.com/office/drawing/2014/main" id="{D4F017FA-3C92-473D-BC74-42BF52D9D404}"/>
              </a:ext>
            </a:extLst>
          </p:cNvPr>
          <p:cNvSpPr txBox="1"/>
          <p:nvPr/>
        </p:nvSpPr>
        <p:spPr>
          <a:xfrm>
            <a:off x="6553482" y="3554764"/>
            <a:ext cx="5444865" cy="2246769"/>
          </a:xfrm>
          <a:prstGeom prst="rect">
            <a:avLst/>
          </a:prstGeom>
          <a:noFill/>
        </p:spPr>
        <p:txBody>
          <a:bodyPr wrap="square">
            <a:spAutoFit/>
          </a:bodyPr>
          <a:lstStyle/>
          <a:p>
            <a:pPr algn="r" rtl="1"/>
            <a:r>
              <a:rPr lang="ar-LB" sz="2800" b="1" dirty="0">
                <a:latin typeface="Helvetica Neue" panose="020B0604020202020204" charset="0"/>
              </a:rPr>
              <a:t>الخطوة 5: </a:t>
            </a:r>
            <a:r>
              <a:rPr lang="ar-LB" sz="2800" dirty="0">
                <a:latin typeface="Helvetica Neue" panose="020B0604020202020204" charset="0"/>
              </a:rPr>
              <a:t>التقييم والتعلم</a:t>
            </a:r>
          </a:p>
          <a:p>
            <a:pPr marL="457200" indent="-457200" algn="r" rtl="1">
              <a:buFont typeface="Arial" panose="020B0604020202020204" pitchFamily="34" charset="0"/>
              <a:buChar char="•"/>
            </a:pPr>
            <a:r>
              <a:rPr lang="ar-LB" sz="2800" dirty="0">
                <a:latin typeface="Helvetica Neue" panose="020B0604020202020204" charset="0"/>
              </a:rPr>
              <a:t>المعايير الدنيا لحماية الطفل تًستعمل كدليل</a:t>
            </a:r>
          </a:p>
          <a:p>
            <a:pPr marL="457200" indent="-457200" algn="r" rtl="1">
              <a:buFont typeface="Arial" panose="020B0604020202020204" pitchFamily="34" charset="0"/>
              <a:buChar char="•"/>
            </a:pPr>
            <a:r>
              <a:rPr lang="ar-LB" sz="2800" dirty="0">
                <a:latin typeface="Helvetica Neue" panose="020B0604020202020204" charset="0"/>
              </a:rPr>
              <a:t>مشاركة الجهات المعنية / الأطفال</a:t>
            </a:r>
          </a:p>
          <a:p>
            <a:pPr marL="457200" indent="-457200" algn="r" rtl="1">
              <a:buFont typeface="Arial" panose="020B0604020202020204" pitchFamily="34" charset="0"/>
              <a:buChar char="•"/>
            </a:pPr>
            <a:r>
              <a:rPr lang="ar-LB" sz="2800" dirty="0">
                <a:latin typeface="Helvetica Neue" panose="020B0604020202020204" charset="0"/>
              </a:rPr>
              <a:t>مبادرات التعلم المشتركة</a:t>
            </a:r>
          </a:p>
          <a:p>
            <a:pPr marL="457200" indent="-457200" algn="r" rtl="1">
              <a:buFont typeface="Arial" panose="020B0604020202020204" pitchFamily="34" charset="0"/>
              <a:buChar char="•"/>
            </a:pPr>
            <a:r>
              <a:rPr lang="ar-LB" sz="2800" dirty="0">
                <a:latin typeface="Helvetica Neue" panose="020B0604020202020204" charset="0"/>
              </a:rPr>
              <a:t>المرونة في وضع البرامج</a:t>
            </a:r>
          </a:p>
        </p:txBody>
      </p:sp>
      <p:pic>
        <p:nvPicPr>
          <p:cNvPr id="6" name="Image 5">
            <a:extLst>
              <a:ext uri="{FF2B5EF4-FFF2-40B4-BE49-F238E27FC236}">
                <a16:creationId xmlns:a16="http://schemas.microsoft.com/office/drawing/2014/main" id="{A6090054-34BF-462F-9B78-D2F843326DB4}"/>
              </a:ext>
            </a:extLst>
          </p:cNvPr>
          <p:cNvPicPr>
            <a:picLocks noChangeAspect="1"/>
          </p:cNvPicPr>
          <p:nvPr/>
        </p:nvPicPr>
        <p:blipFill>
          <a:blip r:embed="rId3"/>
          <a:stretch>
            <a:fillRect/>
          </a:stretch>
        </p:blipFill>
        <p:spPr>
          <a:xfrm>
            <a:off x="470173" y="3619348"/>
            <a:ext cx="828944" cy="1124997"/>
          </a:xfrm>
          <a:prstGeom prst="rect">
            <a:avLst/>
          </a:prstGeom>
        </p:spPr>
      </p:pic>
      <p:pic>
        <p:nvPicPr>
          <p:cNvPr id="12" name="Image 11">
            <a:extLst>
              <a:ext uri="{FF2B5EF4-FFF2-40B4-BE49-F238E27FC236}">
                <a16:creationId xmlns:a16="http://schemas.microsoft.com/office/drawing/2014/main" id="{9B45A674-45D2-44D8-8F1A-14329D6B5DE5}"/>
              </a:ext>
            </a:extLst>
          </p:cNvPr>
          <p:cNvPicPr>
            <a:picLocks noChangeAspect="1"/>
          </p:cNvPicPr>
          <p:nvPr/>
        </p:nvPicPr>
        <p:blipFill>
          <a:blip r:embed="rId4"/>
          <a:stretch>
            <a:fillRect/>
          </a:stretch>
        </p:blipFill>
        <p:spPr>
          <a:xfrm>
            <a:off x="1413320" y="5175417"/>
            <a:ext cx="1196986" cy="1252232"/>
          </a:xfrm>
          <a:prstGeom prst="rect">
            <a:avLst/>
          </a:prstGeom>
        </p:spPr>
      </p:pic>
      <p:sp>
        <p:nvSpPr>
          <p:cNvPr id="11" name="ZoneTexte 10">
            <a:extLst>
              <a:ext uri="{FF2B5EF4-FFF2-40B4-BE49-F238E27FC236}">
                <a16:creationId xmlns:a16="http://schemas.microsoft.com/office/drawing/2014/main" id="{AB517D69-C293-479D-8F24-F40B355E2B8C}"/>
              </a:ext>
            </a:extLst>
          </p:cNvPr>
          <p:cNvSpPr txBox="1"/>
          <p:nvPr/>
        </p:nvSpPr>
        <p:spPr>
          <a:xfrm>
            <a:off x="5958182" y="136316"/>
            <a:ext cx="4774626" cy="3046988"/>
          </a:xfrm>
          <a:prstGeom prst="rect">
            <a:avLst/>
          </a:prstGeom>
          <a:noFill/>
        </p:spPr>
        <p:txBody>
          <a:bodyPr wrap="square">
            <a:spAutoFit/>
          </a:bodyPr>
          <a:lstStyle/>
          <a:p>
            <a:pPr algn="r" rtl="1"/>
            <a:r>
              <a:rPr lang="ar-LB" sz="2800" b="1" dirty="0">
                <a:latin typeface="Helvetica Neue" panose="020B0604020202020204" charset="0"/>
              </a:rPr>
              <a:t>الخطوة 2: </a:t>
            </a:r>
            <a:r>
              <a:rPr lang="ar-LB" sz="2800" dirty="0">
                <a:latin typeface="Helvetica Neue" panose="020B0604020202020204" charset="0"/>
              </a:rPr>
              <a:t>التقييم / التحليل</a:t>
            </a:r>
          </a:p>
          <a:p>
            <a:pPr marL="457200" indent="-457200" algn="r" rtl="1">
              <a:buFont typeface="Arial" panose="020B0604020202020204" pitchFamily="34" charset="0"/>
              <a:buChar char="•"/>
            </a:pPr>
            <a:r>
              <a:rPr lang="ar-LB" sz="2800" dirty="0">
                <a:latin typeface="Helvetica Neue" panose="020B0604020202020204" charset="0"/>
              </a:rPr>
              <a:t>السياق، والجهات المعنية، والاحتياجات، ونقاط الضعف، والقدرات</a:t>
            </a:r>
          </a:p>
          <a:p>
            <a:pPr marL="457200" indent="-457200" algn="r" rtl="1">
              <a:buFont typeface="Arial" panose="020B0604020202020204" pitchFamily="34" charset="0"/>
              <a:buChar char="•"/>
            </a:pPr>
            <a:r>
              <a:rPr lang="ar-LB" sz="2800" dirty="0">
                <a:latin typeface="Helvetica Neue" panose="020B0604020202020204" charset="0"/>
              </a:rPr>
              <a:t>قاعدة أدلة للتخطيط الاستراتيجي</a:t>
            </a:r>
          </a:p>
          <a:p>
            <a:pPr marL="457200" indent="-457200" algn="r" rtl="1">
              <a:buFont typeface="Arial" panose="020B0604020202020204" pitchFamily="34" charset="0"/>
              <a:buChar char="•"/>
            </a:pPr>
            <a:r>
              <a:rPr lang="ar-LB" sz="2800" dirty="0">
                <a:latin typeface="Helvetica Neue" panose="020B0604020202020204" charset="0"/>
              </a:rPr>
              <a:t>عملية ذات جودة</a:t>
            </a:r>
          </a:p>
          <a:p>
            <a:pPr marL="457200" indent="-457200">
              <a:buFont typeface="Arial" panose="020B0604020202020204" pitchFamily="34" charset="0"/>
              <a:buChar char="•"/>
            </a:pPr>
            <a:endParaRPr lang="fr-FR" sz="2400" b="1" dirty="0">
              <a:latin typeface="Helvetica Neue" panose="020B0604020202020204" charset="0"/>
            </a:endParaRPr>
          </a:p>
        </p:txBody>
      </p:sp>
    </p:spTree>
    <p:extLst>
      <p:ext uri="{BB962C8B-B14F-4D97-AF65-F5344CB8AC3E}">
        <p14:creationId xmlns:p14="http://schemas.microsoft.com/office/powerpoint/2010/main" val="247123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7270273" y="147914"/>
            <a:ext cx="3923728" cy="1325563"/>
          </a:xfrm>
        </p:spPr>
        <p:txBody>
          <a:bodyPr rtlCol="1"/>
          <a:lstStyle/>
          <a:p>
            <a:pPr rtl="1"/>
            <a:r>
              <a:rPr lang="ar" dirty="0"/>
              <a:t>أمثلة من المنطقة</a:t>
            </a:r>
          </a:p>
        </p:txBody>
      </p:sp>
      <p:sp>
        <p:nvSpPr>
          <p:cNvPr id="3" name="TextBox 2">
            <a:extLst>
              <a:ext uri="{FF2B5EF4-FFF2-40B4-BE49-F238E27FC236}">
                <a16:creationId xmlns:a16="http://schemas.microsoft.com/office/drawing/2014/main" id="{9752340E-A3E7-AB4C-BA0B-7E84A308FB1E}"/>
              </a:ext>
            </a:extLst>
          </p:cNvPr>
          <p:cNvSpPr txBox="1"/>
          <p:nvPr/>
        </p:nvSpPr>
        <p:spPr>
          <a:xfrm>
            <a:off x="4648200" y="4115301"/>
            <a:ext cx="2869973"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4</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4</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4</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199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7819731" cy="1325563"/>
          </a:xfrm>
          <a:prstGeom prst="rect">
            <a:avLst/>
          </a:prstGeom>
          <a:noFill/>
          <a:ln>
            <a:noFill/>
          </a:ln>
        </p:spPr>
        <p:txBody>
          <a:bodyPr spcFirstLastPara="1" wrap="square" lIns="91425" tIns="45700" rIns="91425" bIns="45700" rtlCol="1" anchor="ctr" anchorCtr="0">
            <a:normAutofit/>
          </a:bodyPr>
          <a:lstStyle/>
          <a:p>
            <a:pPr marL="0" lvl="0" indent="0" rtl="1">
              <a:lnSpc>
                <a:spcPct val="90000"/>
              </a:lnSpc>
              <a:spcBef>
                <a:spcPts val="0"/>
              </a:spcBef>
              <a:spcAft>
                <a:spcPts val="0"/>
              </a:spcAft>
              <a:buClr>
                <a:schemeClr val="accent4"/>
              </a:buClr>
              <a:buSzPts val="3600"/>
              <a:buFont typeface="Helvetica Neue"/>
              <a:buNone/>
            </a:pPr>
            <a:r>
              <a:rPr lang="ar" sz="4100" dirty="0"/>
              <a:t>هل تحتاجون إلى أكثر من النسخة الورقية؟</a:t>
            </a:r>
            <a:endParaRPr sz="4100" dirty="0"/>
          </a:p>
        </p:txBody>
      </p:sp>
      <p:sp>
        <p:nvSpPr>
          <p:cNvPr id="469" name="Google Shape;469;p25"/>
          <p:cNvSpPr txBox="1">
            <a:spLocks noGrp="1"/>
          </p:cNvSpPr>
          <p:nvPr>
            <p:ph sz="half" idx="1"/>
          </p:nvPr>
        </p:nvSpPr>
        <p:spPr>
          <a:xfrm>
            <a:off x="3814354" y="1367983"/>
            <a:ext cx="4686179" cy="5268792"/>
          </a:xfrm>
          <a:prstGeom prst="rect">
            <a:avLst/>
          </a:prstGeom>
          <a:noFill/>
          <a:ln>
            <a:noFill/>
          </a:ln>
        </p:spPr>
        <p:txBody>
          <a:bodyPr spcFirstLastPara="1" wrap="square" lIns="91425" tIns="45700" rIns="91425" bIns="45700" rtlCol="1" anchor="t" anchorCtr="0">
            <a:noAutofit/>
          </a:bodyPr>
          <a:lstStyle/>
          <a:p>
            <a:pPr marL="0" lvl="0" indent="0" algn="r" rtl="1">
              <a:spcAft>
                <a:spcPts val="1200"/>
              </a:spcAft>
              <a:buSzPts val="2800"/>
              <a:buNone/>
            </a:pPr>
            <a:r>
              <a:rPr lang="ar" sz="2400" dirty="0"/>
              <a:t>على موقع التحالف الإلكتروني</a:t>
            </a:r>
          </a:p>
          <a:p>
            <a:pPr marL="985838" lvl="1" indent="-312738" algn="r" rtl="1">
              <a:buFont typeface="Wingdings" pitchFamily="2" charset="2"/>
              <a:buChar char="Ø"/>
            </a:pPr>
            <a:r>
              <a:rPr lang="ar" sz="1600" dirty="0"/>
              <a:t>نسخة PDF</a:t>
            </a:r>
          </a:p>
          <a:p>
            <a:pPr marL="985838" lvl="1" indent="-312738" algn="r" rtl="1">
              <a:buFont typeface="Wingdings" pitchFamily="2" charset="2"/>
              <a:buChar char="Ø"/>
            </a:pPr>
            <a:r>
              <a:rPr lang="ar" sz="1600" dirty="0"/>
              <a:t>ملف مواد الإحاطة والتنفيذ </a:t>
            </a:r>
          </a:p>
          <a:p>
            <a:pPr marL="985838" lvl="1" indent="-312738" algn="r" rtl="1">
              <a:buFont typeface="Wingdings" pitchFamily="2" charset="2"/>
              <a:buChar char="Ø"/>
            </a:pPr>
            <a:r>
              <a:rPr lang="ar" sz="1600" dirty="0"/>
              <a:t>ملخّص من 25 صفحة </a:t>
            </a:r>
          </a:p>
          <a:p>
            <a:pPr marL="985838" lvl="1" indent="-312738" algn="r" rtl="1">
              <a:buFont typeface="Wingdings" pitchFamily="2" charset="2"/>
              <a:buChar char="Ø"/>
            </a:pPr>
            <a:r>
              <a:rPr lang="ar" sz="1600" dirty="0"/>
              <a:t>دورة تدريبية إلكترونية </a:t>
            </a:r>
          </a:p>
          <a:p>
            <a:pPr marL="985838" lvl="1" indent="-312738" algn="r" rtl="1">
              <a:buFont typeface="Wingdings" pitchFamily="2" charset="2"/>
              <a:buChar char="Ø"/>
            </a:pPr>
            <a:r>
              <a:rPr lang="ar" sz="1600" dirty="0"/>
              <a:t>أفلام فيديو على قناة يوتيوب</a:t>
            </a:r>
          </a:p>
          <a:p>
            <a:pPr marL="985838" lvl="1" indent="-312738" algn="r" rtl="1">
              <a:buFont typeface="Wingdings" pitchFamily="2" charset="2"/>
              <a:buChar char="Ø"/>
            </a:pPr>
            <a:r>
              <a:rPr lang="ar" sz="1600" dirty="0"/>
              <a:t>معرض للمعايير مع رسومات</a:t>
            </a:r>
          </a:p>
          <a:p>
            <a:pPr marL="9525" lvl="1" indent="0" algn="r" rtl="1">
              <a:spcBef>
                <a:spcPts val="1200"/>
              </a:spcBef>
              <a:buNone/>
              <a:tabLst>
                <a:tab pos="703263" algn="l"/>
              </a:tabLst>
            </a:pPr>
            <a:r>
              <a:rPr lang="ar" sz="2000" dirty="0">
                <a:solidFill>
                  <a:srgbClr val="00B0F0"/>
                </a:solidFill>
              </a:rPr>
              <a:t>	👉</a:t>
            </a:r>
            <a:r>
              <a:rPr lang="ar" sz="1600" dirty="0">
                <a:solidFill>
                  <a:srgbClr val="00B0F0"/>
                </a:solidFill>
              </a:rPr>
              <a:t>  </a:t>
            </a:r>
            <a:r>
              <a:rPr lang="ar" sz="1600" dirty="0">
                <a:solidFill>
                  <a:srgbClr val="00B0F0"/>
                </a:solidFill>
                <a:hlinkClick r:id="rId3"/>
              </a:rPr>
              <a:t>  www.AllianceCPHA.org</a:t>
            </a:r>
            <a:endParaRPr lang="en-GB" sz="1600" dirty="0">
              <a:solidFill>
                <a:srgbClr val="00B0F0"/>
              </a:solidFill>
            </a:endParaRPr>
          </a:p>
          <a:p>
            <a:pPr marL="9525" lvl="1" indent="0" algn="r" rtl="1">
              <a:spcBef>
                <a:spcPts val="1200"/>
              </a:spcBef>
              <a:buNone/>
              <a:tabLst>
                <a:tab pos="703263" algn="l"/>
              </a:tabLst>
            </a:pPr>
            <a:r>
              <a:rPr lang="ar" sz="2400" dirty="0"/>
              <a:t>على الموقع الإلكتروني الخاص بشراكة المعايير الإنسانية  </a:t>
            </a:r>
          </a:p>
          <a:p>
            <a:pPr marL="985838" lvl="1" indent="-322263" algn="r" rtl="1">
              <a:buFont typeface="Wingdings" pitchFamily="2" charset="2"/>
              <a:buChar char="Ø"/>
            </a:pPr>
            <a:r>
              <a:rPr lang="ar" sz="1600" dirty="0"/>
              <a:t>نسخة تفاعلية على شبكة الإنترنت </a:t>
            </a:r>
          </a:p>
          <a:p>
            <a:pPr marL="985838" lvl="1" indent="-322263" algn="r" rtl="1">
              <a:buFont typeface="Wingdings" pitchFamily="2" charset="2"/>
              <a:buChar char="Ø"/>
            </a:pPr>
            <a:r>
              <a:rPr lang="ar" sz="1600" dirty="0"/>
              <a:t>تطبيق شراكة المعايير الإنسانية للهواتف المحمولة والحواسيب اللوحية </a:t>
            </a:r>
          </a:p>
          <a:p>
            <a:pPr marL="0" indent="0" algn="r" rtl="1">
              <a:spcBef>
                <a:spcPts val="1200"/>
              </a:spcBef>
              <a:buSzPts val="2800"/>
              <a:buNone/>
              <a:tabLst>
                <a:tab pos="663575" algn="l"/>
              </a:tabLst>
            </a:pPr>
            <a:r>
              <a:rPr lang="ar" sz="1600" dirty="0">
                <a:solidFill>
                  <a:srgbClr val="00B0F0"/>
                </a:solidFill>
              </a:rPr>
              <a:t>	👉  www.HumanitarianStandardsPartnership.org</a:t>
            </a:r>
          </a:p>
          <a:p>
            <a:pPr marL="0" lvl="0" indent="0" algn="r" rtl="1">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3" name="Image 2">
            <a:extLst>
              <a:ext uri="{FF2B5EF4-FFF2-40B4-BE49-F238E27FC236}">
                <a16:creationId xmlns:a16="http://schemas.microsoft.com/office/drawing/2014/main" id="{4AE5CEF8-D68C-FD4C-A186-358E3B7F23B1}"/>
              </a:ext>
            </a:extLst>
          </p:cNvPr>
          <p:cNvPicPr>
            <a:picLocks noChangeAspect="1"/>
          </p:cNvPicPr>
          <p:nvPr/>
        </p:nvPicPr>
        <p:blipFill>
          <a:blip r:embed="rId5"/>
          <a:srcRect/>
          <a:stretch/>
        </p:blipFill>
        <p:spPr>
          <a:xfrm>
            <a:off x="10389247" y="3298017"/>
            <a:ext cx="1364026" cy="1432731"/>
          </a:xfrm>
          <a:prstGeom prst="rect">
            <a:avLst/>
          </a:prstGeom>
        </p:spPr>
      </p:pic>
      <p:pic>
        <p:nvPicPr>
          <p:cNvPr id="5" name="Picture 4">
            <a:extLst>
              <a:ext uri="{FF2B5EF4-FFF2-40B4-BE49-F238E27FC236}">
                <a16:creationId xmlns:a16="http://schemas.microsoft.com/office/drawing/2014/main" id="{ED7B8625-3BDD-4120-A6F9-736C441A4A82}"/>
              </a:ext>
            </a:extLst>
          </p:cNvPr>
          <p:cNvPicPr>
            <a:picLocks noChangeAspect="1"/>
          </p:cNvPicPr>
          <p:nvPr/>
        </p:nvPicPr>
        <p:blipFill>
          <a:blip r:embed="rId6"/>
          <a:srcRect/>
          <a:stretch/>
        </p:blipFill>
        <p:spPr>
          <a:xfrm rot="1026612">
            <a:off x="904876" y="2072447"/>
            <a:ext cx="1809750" cy="2500378"/>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891</TotalTime>
  <Words>2627</Words>
  <Application>Microsoft Macintosh PowerPoint</Application>
  <PresentationFormat>Panorámica</PresentationFormat>
  <Paragraphs>213</Paragraphs>
  <Slides>8</Slides>
  <Notes>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Calibri</vt:lpstr>
      <vt:lpstr>Helvetica Neue</vt:lpstr>
      <vt:lpstr>Ink Free</vt:lpstr>
      <vt:lpstr>Wingdings</vt:lpstr>
      <vt:lpstr>Office Theme</vt:lpstr>
      <vt:lpstr>المعايير الدنيا لحماية الطفل في العمل الإنساني  CPMS</vt:lpstr>
      <vt:lpstr>الهدف من المعايير </vt:lpstr>
      <vt:lpstr>Presentación de PowerPoint</vt:lpstr>
      <vt:lpstr>مقدمة عامة عن المعيار 4</vt:lpstr>
      <vt:lpstr>Presentación de PowerPoint</vt:lpstr>
      <vt:lpstr>Presentación de PowerPoint</vt:lpstr>
      <vt:lpstr>أمثلة من المنطقة</vt:lpstr>
      <vt:lpstr>هل تحتاجون إلى أكثر من النسخة الورقية؟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CPMS Comms</cp:lastModifiedBy>
  <cp:revision>93</cp:revision>
  <dcterms:created xsi:type="dcterms:W3CDTF">2017-12-20T18:51:03Z</dcterms:created>
  <dcterms:modified xsi:type="dcterms:W3CDTF">2023-01-20T11:51:15Z</dcterms:modified>
</cp:coreProperties>
</file>