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10"/>
  </p:notesMasterIdLst>
  <p:sldIdLst>
    <p:sldId id="285" r:id="rId2"/>
    <p:sldId id="291" r:id="rId3"/>
    <p:sldId id="292" r:id="rId4"/>
    <p:sldId id="288" r:id="rId5"/>
    <p:sldId id="261" r:id="rId6"/>
    <p:sldId id="290" r:id="rId7"/>
    <p:sldId id="293" r:id="rId8"/>
    <p:sldId id="294"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12" clrIdx="0">
    <p:extLst>
      <p:ext uri="{19B8F6BF-5375-455C-9EA6-DF929625EA0E}">
        <p15:presenceInfo xmlns:p15="http://schemas.microsoft.com/office/powerpoint/2012/main" userId="f7ee976ae110c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24" autoAdjust="0"/>
    <p:restoredTop sz="96327" autoAdjust="0"/>
  </p:normalViewPr>
  <p:slideViewPr>
    <p:cSldViewPr snapToGrid="0">
      <p:cViewPr varScale="1">
        <p:scale>
          <a:sx n="124" d="100"/>
          <a:sy n="124" d="100"/>
        </p:scale>
        <p:origin x="288" y="176"/>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38" Type="http://schemas.openxmlformats.org/officeDocument/2006/relationships/commentAuthors" Target="commentAuthors.xml"/><Relationship Id="rId2" Type="http://schemas.openxmlformats.org/officeDocument/2006/relationships/slide" Target="slides/slide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pim.guide/category/guidance-and-product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file:///C:/Users/Caudy/Desktop/CPMS%20ref%20group%20comments/CPMS%20complete%20for%20final%20delivery%20with%20ref%20group%20comments%20included.docx#_1v1yux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lvl="0" indent="0" algn="r" rtl="0">
              <a:spcBef>
                <a:spcPts val="0"/>
              </a:spcBef>
              <a:spcAft>
                <a:spcPts val="0"/>
              </a:spcAft>
              <a:buNone/>
            </a:pPr>
            <a:r>
              <a:rPr lang="ar" b="1" dirty="0"/>
              <a:t>للميسّرين:</a:t>
            </a:r>
            <a:endParaRPr lang="en-US" dirty="0"/>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تتوجّه هذه الإحاطة إلى </a:t>
            </a:r>
            <a:r>
              <a:rPr lang="ar-SA" sz="1800" u="sng" dirty="0">
                <a:effectLst/>
                <a:latin typeface="Calibri" panose="020F0502020204030204" pitchFamily="34" charset="0"/>
                <a:ea typeface="MS Mincho" panose="02020609040205080304" pitchFamily="49" charset="-128"/>
                <a:cs typeface="Arial" panose="020B0604020202020204" pitchFamily="34" charset="0"/>
              </a:rPr>
              <a:t>أيّ مستخدم محتمل</a:t>
            </a:r>
            <a:r>
              <a:rPr lang="ar-SA" sz="1800" dirty="0">
                <a:effectLst/>
                <a:latin typeface="Calibri" panose="020F0502020204030204" pitchFamily="34" charset="0"/>
                <a:ea typeface="MS Mincho" panose="02020609040205080304" pitchFamily="49" charset="-128"/>
                <a:cs typeface="Arial" panose="020B0604020202020204" pitchFamily="34" charset="0"/>
              </a:rPr>
              <a:t> للمعايير الدنيا لحماية الطفل</a:t>
            </a:r>
            <a:r>
              <a:rPr lang="ar-LB" sz="1800" dirty="0">
                <a:effectLst/>
                <a:latin typeface="Calibri" panose="020F0502020204030204" pitchFamily="34" charset="0"/>
                <a:ea typeface="MS Mincho" panose="02020609040205080304" pitchFamily="49" charset="-128"/>
                <a:cs typeface="Arial" panose="020B0604020202020204" pitchFamily="34" charset="0"/>
              </a:rPr>
              <a:t>. </a:t>
            </a:r>
            <a:r>
              <a:rPr lang="ar-SA" sz="1800" dirty="0">
                <a:effectLst/>
                <a:latin typeface="Calibri" panose="020F0502020204030204" pitchFamily="34" charset="0"/>
                <a:ea typeface="MS Mincho" panose="02020609040205080304" pitchFamily="49" charset="-128"/>
                <a:cs typeface="Arial" panose="020B0604020202020204" pitchFamily="34" charset="0"/>
              </a:rPr>
              <a:t>وهي موجّهة بشكل أساسي إلى</a:t>
            </a:r>
            <a:r>
              <a:rPr lang="ar-LB" sz="1800" dirty="0">
                <a:effectLst/>
                <a:latin typeface="Calibri" panose="020F0502020204030204" pitchFamily="34" charset="0"/>
                <a:ea typeface="MS Mincho" panose="02020609040205080304" pitchFamily="49" charset="-128"/>
                <a:cs typeface="Arial" panose="020B0604020202020204" pitchFamily="34" charset="0"/>
              </a:rPr>
              <a:t> الموّظفين</a:t>
            </a:r>
            <a:r>
              <a:rPr lang="ar-SA" sz="1800" dirty="0">
                <a:effectLst/>
                <a:latin typeface="Calibri" panose="020F0502020204030204" pitchFamily="34" charset="0"/>
                <a:ea typeface="MS Mincho" panose="02020609040205080304" pitchFamily="49" charset="-128"/>
                <a:cs typeface="Arial" panose="020B0604020202020204" pitchFamily="34" charset="0"/>
              </a:rPr>
              <a:t> العاملين في مجال حماية الطفل، لذلك، فكّروا في توسيع إطار بعض الأسئلة أو إعطاء تفاصيل أكثر، في حال انضمّ إليكم زملاء من قطاعات أخرى.</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نفترض أنّ كلّ مجموعة ستتألّف من 20 شخصًا تقريبًا، وأنّ جميع الحاضرين في القاعة يعرفون بعضهم البعض (ربّما يكونون زملاء من وكالتكم أو من مجموعة تنسيق حماية الطفل). إذا كانوا لا يعرفون بعضهم البعض، أضيفوا 5 دقائق للتعارف السريع.</a:t>
            </a: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LB" sz="1800" dirty="0">
                <a:effectLst/>
                <a:latin typeface="Calibri" panose="020F0502020204030204" pitchFamily="34" charset="0"/>
                <a:ea typeface="MS Mincho" panose="02020609040205080304" pitchFamily="49" charset="-128"/>
                <a:cs typeface="Arial" panose="020B0604020202020204" pitchFamily="34" charset="0"/>
              </a:rPr>
              <a:t>حضروا: لوح</a:t>
            </a:r>
            <a:r>
              <a:rPr lang="ar-SA" sz="1800" dirty="0">
                <a:effectLst/>
                <a:latin typeface="Calibri" panose="020F0502020204030204" pitchFamily="34" charset="0"/>
                <a:ea typeface="MS Mincho" panose="02020609040205080304" pitchFamily="49" charset="-128"/>
                <a:cs typeface="Arial" panose="020B0604020202020204" pitchFamily="34" charset="0"/>
              </a:rPr>
              <a:t> قلاّب </a:t>
            </a:r>
            <a:r>
              <a:rPr lang="ar-LB" sz="1800" dirty="0">
                <a:effectLst/>
                <a:latin typeface="Calibri" panose="020F0502020204030204" pitchFamily="34" charset="0"/>
                <a:ea typeface="MS Mincho" panose="02020609040205080304" pitchFamily="49" charset="-128"/>
                <a:cs typeface="Arial" panose="020B0604020202020204" pitchFamily="34" charset="0"/>
              </a:rPr>
              <a:t>ي</a:t>
            </a:r>
            <a:r>
              <a:rPr lang="ar-SA" sz="1800" dirty="0">
                <a:effectLst/>
                <a:latin typeface="Calibri" panose="020F0502020204030204" pitchFamily="34" charset="0"/>
                <a:ea typeface="MS Mincho" panose="02020609040205080304" pitchFamily="49" charset="-128"/>
                <a:cs typeface="Arial" panose="020B0604020202020204" pitchFamily="34" charset="0"/>
              </a:rPr>
              <a:t>بيّن </a:t>
            </a:r>
            <a:r>
              <a:rPr lang="ar-SA" sz="1800" b="1" dirty="0">
                <a:effectLst/>
                <a:latin typeface="Calibri" panose="020F0502020204030204" pitchFamily="34" charset="0"/>
                <a:ea typeface="MS Mincho" panose="02020609040205080304" pitchFamily="49" charset="-128"/>
                <a:cs typeface="Arial" panose="020B0604020202020204" pitchFamily="34" charset="0"/>
              </a:rPr>
              <a:t>أهداف</a:t>
            </a:r>
            <a:r>
              <a:rPr lang="ar-SA" sz="1800" dirty="0">
                <a:effectLst/>
                <a:latin typeface="Calibri" panose="020F0502020204030204" pitchFamily="34" charset="0"/>
                <a:ea typeface="MS Mincho" panose="02020609040205080304" pitchFamily="49" charset="-128"/>
                <a:cs typeface="Arial" panose="020B0604020202020204" pitchFamily="34" charset="0"/>
              </a:rPr>
              <a:t> الجلسة </a:t>
            </a:r>
            <a:endParaRPr lang="ar-LB" sz="1800" b="0" i="0" dirty="0">
              <a:solidFill>
                <a:srgbClr val="1B2733"/>
              </a:solidFill>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b="0" i="0" dirty="0">
              <a:solidFill>
                <a:srgbClr val="1B2733"/>
              </a:solidFill>
              <a:effectLst/>
              <a:latin typeface="Calibri" panose="020F0502020204030204" pitchFamily="34" charset="0"/>
              <a:cs typeface="Calibri" panose="020F0502020204030204" pitchFamily="34" charset="0"/>
            </a:endParaRPr>
          </a:p>
          <a:p>
            <a:pPr marL="0" lvl="0" indent="0" algn="r" rtl="0">
              <a:spcBef>
                <a:spcPts val="0"/>
              </a:spcBef>
              <a:spcAft>
                <a:spcPts val="0"/>
              </a:spcAft>
              <a:buNone/>
            </a:pPr>
            <a:r>
              <a:rPr lang="ar" b="0" i="0" dirty="0">
                <a:solidFill>
                  <a:srgbClr val="1B2733"/>
                </a:solidFill>
                <a:effectLst/>
                <a:latin typeface="Calibri" panose="020F0502020204030204" pitchFamily="34" charset="0"/>
                <a:cs typeface="Calibri" panose="020F0502020204030204" pitchFamily="34" charset="0"/>
              </a:rPr>
              <a:t>في نهاية هذه الجلسة، سيكون المشاركون قادرين على:</a:t>
            </a:r>
            <a:endParaRPr lang="en-US" dirty="0">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وصف محتوى </a:t>
            </a:r>
            <a:r>
              <a:rPr lang="ar-LB" b="0" i="0" dirty="0">
                <a:solidFill>
                  <a:srgbClr val="1B2733"/>
                </a:solidFill>
                <a:effectLst/>
                <a:latin typeface="Calibri" panose="020F0502020204030204" pitchFamily="34" charset="0"/>
                <a:cs typeface="Calibri" panose="020F0502020204030204" pitchFamily="34" charset="0"/>
              </a:rPr>
              <a:t>المعيار 5</a:t>
            </a:r>
          </a:p>
          <a:p>
            <a:pPr marL="171450" lvl="0" indent="-171450" algn="r" rtl="1">
              <a:spcBef>
                <a:spcPts val="0"/>
              </a:spcBef>
              <a:spcAft>
                <a:spcPts val="0"/>
              </a:spcAft>
              <a:buClr>
                <a:schemeClr val="dk1"/>
              </a:buClr>
              <a:buSzPts val="1200"/>
              <a:buFont typeface="Arial"/>
              <a:buChar char="•"/>
            </a:pPr>
            <a:r>
              <a:rPr lang="ar-LB" b="0" i="0" dirty="0">
                <a:solidFill>
                  <a:srgbClr val="1B2733"/>
                </a:solidFill>
                <a:effectLst/>
                <a:latin typeface="Calibri" panose="020F0502020204030204" pitchFamily="34" charset="0"/>
                <a:cs typeface="Calibri" panose="020F0502020204030204" pitchFamily="34" charset="0"/>
              </a:rPr>
              <a:t>شرح وتشارك الرسائل الأساسية</a:t>
            </a:r>
            <a:endParaRPr lang="ar" b="0" i="0" dirty="0">
              <a:solidFill>
                <a:srgbClr val="1B2733"/>
              </a:solidFill>
              <a:effectLst/>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تبيان كيف ولماذا نستخدم الدليل</a:t>
            </a:r>
          </a:p>
          <a:p>
            <a:pPr marL="0" lvl="0" indent="0" algn="r" rtl="0">
              <a:spcBef>
                <a:spcPts val="0"/>
              </a:spcBef>
              <a:spcAft>
                <a:spcPts val="0"/>
              </a:spcAft>
              <a:buClr>
                <a:schemeClr val="dk1"/>
              </a:buClr>
              <a:buSzPts val="1200"/>
              <a:buFont typeface="Arial"/>
              <a:buNone/>
            </a:pPr>
            <a:endParaRPr lang="en-US" b="1" dirty="0"/>
          </a:p>
          <a:p>
            <a:pPr marL="457200" marR="0" lvl="0" indent="-228600" algn="r" defTabSz="914400" rtl="0" eaLnBrk="1" fontAlgn="auto" latinLnBrk="0" hangingPunct="1">
              <a:lnSpc>
                <a:spcPct val="100000"/>
              </a:lnSpc>
              <a:spcBef>
                <a:spcPts val="0"/>
              </a:spcBef>
              <a:spcAft>
                <a:spcPts val="0"/>
              </a:spcAft>
              <a:buClr>
                <a:srgbClr val="000000"/>
              </a:buClr>
              <a:buSzPts val="1400"/>
              <a:buFont typeface="Arial"/>
              <a:buNone/>
              <a:tabLst/>
              <a:defRPr/>
            </a:pPr>
            <a:r>
              <a:rPr lang="ar" dirty="0"/>
              <a:t>ملاحظة: إذا كنتم قد عقدتم أصلاً جلسة عن ركيزة (ركائز)،</a:t>
            </a:r>
            <a:r>
              <a:rPr lang="ar-LB" dirty="0"/>
              <a:t> أو مبادئ، أو معيار (معايير)</a:t>
            </a:r>
            <a:r>
              <a:rPr lang="ar" dirty="0"/>
              <a:t> </a:t>
            </a:r>
            <a:r>
              <a:rPr lang="ar-LB" dirty="0"/>
              <a:t>أخرى، ف</a:t>
            </a:r>
            <a:r>
              <a:rPr lang="ar"/>
              <a:t>تخطّوا الشريحتَين </a:t>
            </a:r>
            <a:r>
              <a:rPr lang="ar" dirty="0"/>
              <a:t>2 </a:t>
            </a:r>
            <a:r>
              <a:rPr lang="ar-LB" dirty="0"/>
              <a:t>و8</a:t>
            </a:r>
            <a:endParaRPr lang="ar" dirty="0"/>
          </a:p>
          <a:p>
            <a:pPr algn="r" rtl="0"/>
            <a:endParaRPr lang="fr-FR" b="1" dirty="0"/>
          </a:p>
          <a:p>
            <a:pPr algn="r" rtl="1"/>
            <a:r>
              <a:rPr lang="ar" b="1" dirty="0"/>
              <a:t>نصيحة: الشرائح متحرّكة </a:t>
            </a:r>
            <a:r>
              <a:rPr lang="ar" dirty="0"/>
              <a:t>- مع كلّ نقرة تنقرونها، س</a:t>
            </a:r>
            <a:r>
              <a:rPr lang="ar-LB" dirty="0"/>
              <a:t>ي</a:t>
            </a:r>
            <a:r>
              <a:rPr lang="ar" dirty="0"/>
              <a:t>ظهر </a:t>
            </a:r>
            <a:r>
              <a:rPr lang="ar-LB" dirty="0"/>
              <a:t>عدد من</a:t>
            </a:r>
            <a:r>
              <a:rPr lang="ar" dirty="0"/>
              <a:t> </a:t>
            </a:r>
            <a:r>
              <a:rPr lang="ar-LB" dirty="0"/>
              <a:t>ال</a:t>
            </a:r>
            <a:r>
              <a:rPr lang="ar" dirty="0"/>
              <a:t>كلمات، أو عنوان، أو صورة على الشريحة. </a:t>
            </a:r>
          </a:p>
          <a:p>
            <a:pPr algn="r" rtl="1"/>
            <a:r>
              <a:rPr lang="ar" dirty="0"/>
              <a:t>اقرأوا الملاحظات الملائمة من الملاحظات للميسّرين، قبل أن تعرضوا المحتوى التالي، كي يتسنّى للمشاركين الوقت حتّى يستوعبوا ما تقولونه، و</a:t>
            </a:r>
            <a:r>
              <a:rPr lang="ar-LB" dirty="0"/>
              <a:t>ا</a:t>
            </a:r>
            <a:r>
              <a:rPr lang="ar" dirty="0"/>
              <a:t>قرأوا كلّ نقطة على حدة. </a:t>
            </a:r>
          </a:p>
        </p:txBody>
      </p:sp>
      <p:sp>
        <p:nvSpPr>
          <p:cNvPr id="4" name="Espace réservé du numéro de diapositive 3"/>
          <p:cNvSpPr>
            <a:spLocks noGrp="1"/>
          </p:cNvSpPr>
          <p:nvPr>
            <p:ph type="sldNum" sz="quarter" idx="5"/>
          </p:nvPr>
        </p:nvSpPr>
        <p:spPr/>
        <p:txBody>
          <a:bodyPr rtlCol="1"/>
          <a:lstStyle/>
          <a:p>
            <a:pPr rtl="1"/>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r>
              <a:rPr lang="ar-LB" dirty="0"/>
              <a:t>إن </a:t>
            </a:r>
            <a:r>
              <a:rPr lang="ar" dirty="0"/>
              <a:t>الجهات المانحة، والحكومات المحلّية، </a:t>
            </a:r>
            <a:r>
              <a:rPr lang="ar-LB" dirty="0"/>
              <a:t>والزملاء من القطاعات الأخرى، </a:t>
            </a:r>
            <a:r>
              <a:rPr lang="ar" dirty="0"/>
              <a:t>وكذلك المستفيدون من خدماتنا</a:t>
            </a:r>
            <a:r>
              <a:rPr lang="ar-LB" dirty="0"/>
              <a:t>، يريدون</a:t>
            </a:r>
            <a:r>
              <a:rPr lang="ar" dirty="0"/>
              <a:t> أن يعرفوا ما الذي نفعله ولماذا.  وعليه، فإنّ المعايير الدنيا لحماية الطفل هي وثيقتنا المرجعية. ف</a:t>
            </a:r>
            <a:r>
              <a:rPr lang="ar-LB" dirty="0"/>
              <a:t>هذه </a:t>
            </a:r>
            <a:r>
              <a:rPr lang="ar" dirty="0"/>
              <a:t>المعايير تمثّل الطريقة الأساسية لتفعيل حقوق الأطفال أو جعلها </a:t>
            </a:r>
            <a:r>
              <a:rPr lang="ar-LB" dirty="0"/>
              <a:t>فعلية</a:t>
            </a:r>
            <a:r>
              <a:rPr lang="ar" dirty="0"/>
              <a:t> </a:t>
            </a:r>
            <a:r>
              <a:rPr lang="ar-LB" dirty="0"/>
              <a:t>في ممارسة </a:t>
            </a:r>
            <a:r>
              <a:rPr lang="ar" dirty="0"/>
              <a:t>الاستجابة الإنسانية. </a:t>
            </a:r>
            <a:endParaRPr dirty="0"/>
          </a:p>
          <a:p>
            <a:pPr marL="0" lvl="0" indent="0" algn="r" rtl="1">
              <a:spcBef>
                <a:spcPts val="0"/>
              </a:spcBef>
              <a:spcAft>
                <a:spcPts val="0"/>
              </a:spcAft>
              <a:buNone/>
            </a:pPr>
            <a:endParaRPr dirty="0"/>
          </a:p>
          <a:p>
            <a:pPr marL="0" lvl="0" indent="0" algn="r" rtl="1">
              <a:lnSpc>
                <a:spcPct val="115000"/>
              </a:lnSpc>
              <a:spcBef>
                <a:spcPts val="0"/>
              </a:spcBef>
              <a:spcAft>
                <a:spcPts val="0"/>
              </a:spcAft>
              <a:buSzPts val="1100"/>
              <a:buNone/>
            </a:pPr>
            <a:r>
              <a:rPr lang="ar" dirty="0"/>
              <a:t>وهي أداة تعاونية، مشتركة بين الوكالات، تؤمّن الرابط مع المبادرات الأخرى مثل المعيار الإنساني الأساسي، وإنسباير، ومعايير الدمج الإنساني</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حيثما كان ذلك ملائمًا، تماشت المعايير الدنيا لحماية الطفل مع استراتيجيات إنسباير السبع لإنهاء العنف ضد الأطفال - في الواقع، تنتشر رموز هذه المبادرة في الوثيقة بكاملها.  بالإضافة إلى ذلك، يتمّ تسليط الضوء على المعيار الإنساني الأساسي </a:t>
            </a:r>
            <a:r>
              <a:rPr lang="ar-LB" dirty="0"/>
              <a:t>حول</a:t>
            </a:r>
            <a:r>
              <a:rPr lang="ar-LB" baseline="0" dirty="0"/>
              <a:t> ا</a:t>
            </a:r>
            <a:r>
              <a:rPr lang="ar" dirty="0"/>
              <a:t>لجودة والمساءلة في المقدّمة، ثمّ يتكرّر ذكره على امتداد الدليل. </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LB" dirty="0"/>
              <a:t>التكييف وفقًا للسياق </a:t>
            </a:r>
            <a:r>
              <a:rPr lang="ar" dirty="0"/>
              <a:t>أمر محبَّذ ويمكنه أن يخلق تبنّيًا للمعايير على جميع المستويات. فهو يخلق فهمًا أعمق لحماية الطفل في السياق المحدّد بالنسبة إلى مجموعة واسعة من الجهات الفاعلة. وعليه، نشجّع مجموعات التنسيق الوطنية على اعتماد المعايير الدنيا لحماية الطفل. الرجاء أن تطرحوا موضوع اعتماد المعايير مع الزملاء </a:t>
            </a:r>
            <a:r>
              <a:rPr lang="ar-LB" dirty="0"/>
              <a:t>على المستوى ال</a:t>
            </a:r>
            <a:r>
              <a:rPr lang="ar" dirty="0"/>
              <a:t>محلّي، ثمّ اطلبوا التوجيهات من الفريق العالمي للمعايير الدنيا لحماية الطفل. للمزيد من المعلومات، الرجاء مشاهدة الفيديو حو</a:t>
            </a:r>
            <a:r>
              <a:rPr lang="ar-LB" dirty="0"/>
              <a:t>ل التكييف وفقًا للسياق </a:t>
            </a:r>
            <a:r>
              <a:rPr lang="ar" dirty="0"/>
              <a:t>على قناة اليوتيوب الخاصّة بالتحالف.</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المربّع: تهدف المعايير الدنيا لحماية الطفل إلى تحسين جودة ومساءلة برامجنا وإلى زيادة التأثير على حماية الأطفال ورفاههم في العمل الإنساني (في جميع السياقات)، من خلال إرساء مبادئ</a:t>
            </a:r>
            <a:r>
              <a:rPr lang="ar-LB" dirty="0"/>
              <a:t>،</a:t>
            </a:r>
            <a:r>
              <a:rPr lang="ar" dirty="0"/>
              <a:t> وأدلّة، وعمليات وقاية، وأهداف مشتركة.  فهي توفّر مجموعة من الممارسات الجيّدة والدروس المستفادة حتّى الآن.</a:t>
            </a:r>
            <a:endParaRPr dirty="0"/>
          </a:p>
          <a:p>
            <a:pPr marL="0" lvl="0" indent="0" algn="l" rtl="1">
              <a:spcBef>
                <a:spcPts val="0"/>
              </a:spcBef>
              <a:spcAft>
                <a:spcPts val="0"/>
              </a:spcAft>
              <a:buNone/>
            </a:pPr>
            <a:endParaRPr dirty="0"/>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48724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endParaRPr lang="en-US" dirty="0"/>
          </a:p>
          <a:p>
            <a:pPr marL="0" lvl="0" indent="0" algn="r" rtl="1">
              <a:spcBef>
                <a:spcPts val="0"/>
              </a:spcBef>
              <a:spcAft>
                <a:spcPts val="0"/>
              </a:spcAft>
              <a:buNone/>
            </a:pPr>
            <a:r>
              <a:rPr lang="ar" dirty="0"/>
              <a:t>هذه لمحة عامّة عن هيكلية المعايير الدنيا لحماية الطفل: فهي تتألّف من 28 معيارًا </a:t>
            </a:r>
            <a:r>
              <a:rPr lang="ar-LB" dirty="0"/>
              <a:t>ضمن </a:t>
            </a:r>
            <a:r>
              <a:rPr lang="ar" dirty="0"/>
              <a:t>4 ركائز، ومن 10 مبادئ لحماية الطفل في العمل الإنساني موزّعة في الدليل بكامله. </a:t>
            </a:r>
          </a:p>
          <a:p>
            <a:pPr marL="0" lvl="0" indent="0" algn="r" rtl="1">
              <a:spcBef>
                <a:spcPts val="0"/>
              </a:spcBef>
              <a:spcAft>
                <a:spcPts val="0"/>
              </a:spcAft>
              <a:buNone/>
            </a:pPr>
            <a:r>
              <a:rPr lang="ar" dirty="0"/>
              <a:t>يمكنكم أن تجدوا هذه اللمحة العامّة في نهاية دليل المعايير الدنيا لحماية الطفل أو في نسخة الدليل على الإنترنت. فهذه طريقة عملية كي تجدوا بسرعة موضوعًا محدّدًا في الدليل.</a:t>
            </a:r>
          </a:p>
          <a:p>
            <a:pPr marL="0" lvl="0" indent="0" algn="r" rtl="1">
              <a:spcBef>
                <a:spcPts val="0"/>
              </a:spcBef>
              <a:spcAft>
                <a:spcPts val="0"/>
              </a:spcAft>
              <a:buNone/>
            </a:pPr>
            <a:endParaRPr lang="en-US" dirty="0"/>
          </a:p>
          <a:p>
            <a:pPr marL="0" lvl="0" indent="0" algn="r" rtl="1">
              <a:spcBef>
                <a:spcPts val="0"/>
              </a:spcBef>
              <a:spcAft>
                <a:spcPts val="0"/>
              </a:spcAft>
              <a:buNone/>
            </a:pPr>
            <a:r>
              <a:rPr lang="ar" dirty="0"/>
              <a:t>يركّز هذا العرض على </a:t>
            </a:r>
            <a:r>
              <a:rPr lang="ar-LB" dirty="0"/>
              <a:t>المعيار 5: إدارة المعلومات</a:t>
            </a:r>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645365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dirty="0"/>
              <a:t>يشكل هذا المعيار جزءًا من الركيزة 1 من المعايير المتعلقة بالاستجابة ذات الجودة، وهي معايير </a:t>
            </a:r>
            <a:r>
              <a:rPr lang="ar-SA" sz="1800" dirty="0">
                <a:effectLst/>
                <a:ea typeface="Calibri" panose="020F0502020204030204" pitchFamily="34" charset="0"/>
                <a:cs typeface="Simplified Arabic" panose="02020603050405020304" pitchFamily="18" charset="-78"/>
              </a:rPr>
              <a:t>مشتركة</a:t>
            </a:r>
            <a:r>
              <a:rPr lang="ar-LB"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في جميع المجالات المعنية بوضع البرامج الخاصة بحماية الطفل ويمكن تطبيقها في كل الحالات</a:t>
            </a:r>
            <a:r>
              <a:rPr lang="ar-LB" sz="1800" dirty="0">
                <a:effectLst/>
                <a:ea typeface="Calibri" panose="020F0502020204030204" pitchFamily="34" charset="0"/>
                <a:cs typeface="Simplified Arabic" panose="02020603050405020304" pitchFamily="18" charset="-78"/>
              </a:rPr>
              <a:t> والسياقات</a:t>
            </a:r>
            <a:r>
              <a:rPr lang="ar-LB" dirty="0"/>
              <a:t>، خلال مراحل الاستعداد والاستجابة. وهي </a:t>
            </a:r>
            <a:r>
              <a:rPr lang="ar-LB" b="1" u="none" dirty="0"/>
              <a:t>جميعًا</a:t>
            </a:r>
            <a:r>
              <a:rPr lang="ar-LB" dirty="0"/>
              <a:t> أساسية للتوصل إلى الجودة التي نهدف إليها نحن الممارسين.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800" dirty="0">
                <a:effectLst/>
                <a:ea typeface="Calibri" panose="020F0502020204030204" pitchFamily="34" charset="0"/>
                <a:cs typeface="Simplified Arabic" panose="02020603050405020304" pitchFamily="18" charset="-78"/>
              </a:rPr>
              <a:t>يجب استخدام معايير</a:t>
            </a:r>
            <a:r>
              <a:rPr lang="ar-LB" sz="1800" dirty="0">
                <a:effectLst/>
                <a:ea typeface="Calibri" panose="020F0502020204030204" pitchFamily="34" charset="0"/>
                <a:cs typeface="Simplified Arabic" panose="02020603050405020304" pitchFamily="18" charset="-78"/>
              </a:rPr>
              <a:t> الجودة هذه</a:t>
            </a:r>
            <a:r>
              <a:rPr lang="ar-SA" sz="1800" dirty="0">
                <a:effectLst/>
                <a:ea typeface="Calibri" panose="020F0502020204030204" pitchFamily="34" charset="0"/>
                <a:cs typeface="Simplified Arabic" panose="02020603050405020304" pitchFamily="18" charset="-78"/>
              </a:rPr>
              <a:t> بالتزامن مع </a:t>
            </a:r>
            <a:r>
              <a:rPr lang="ar-LB" sz="1800" dirty="0">
                <a:effectLst/>
                <a:ea typeface="Calibri" panose="020F0502020204030204" pitchFamily="34" charset="0"/>
                <a:cs typeface="Simplified Arabic" panose="02020603050405020304" pitchFamily="18" charset="-78"/>
              </a:rPr>
              <a:t>بقية </a:t>
            </a:r>
            <a:r>
              <a:rPr lang="ar-SA" sz="1800" dirty="0">
                <a:effectLst/>
                <a:ea typeface="Calibri" panose="020F0502020204030204" pitchFamily="34" charset="0"/>
                <a:cs typeface="Simplified Arabic" panose="02020603050405020304" pitchFamily="18" charset="-78"/>
              </a:rPr>
              <a:t>المعايير </a:t>
            </a:r>
            <a:r>
              <a:rPr lang="ar-LB" sz="1800" dirty="0">
                <a:effectLst/>
                <a:ea typeface="Calibri" panose="020F0502020204030204" pitchFamily="34" charset="0"/>
                <a:cs typeface="Simplified Arabic" panose="02020603050405020304" pitchFamily="18" charset="-78"/>
              </a:rPr>
              <a:t>(7-28)</a:t>
            </a:r>
            <a:r>
              <a:rPr lang="ar-LB" dirty="0"/>
              <a:t> الباقية ومبادئ المعايير الإنسانية لحماية الطفل.</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ar-LB" dirty="0"/>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dirty="0"/>
              <a:t>هذا المعيار مكمل لل</a:t>
            </a:r>
            <a:r>
              <a:rPr lang="ar-LB" u="sng" dirty="0"/>
              <a:t>معيار الإنساني الأساسي للجودة والمساءلة</a:t>
            </a:r>
            <a:r>
              <a:rPr lang="ar-LB" dirty="0"/>
              <a:t> ككل ويجب استخدامه معه.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ar-LB" dirty="0"/>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dirty="0"/>
              <a:t>يوفر هذا المعيار </a:t>
            </a:r>
            <a:r>
              <a:rPr lang="ar-SA" sz="1800" dirty="0">
                <a:effectLst/>
                <a:ea typeface="Calibri" panose="020F0502020204030204" pitchFamily="34" charset="0"/>
                <a:cs typeface="Simplified Arabic" panose="02020603050405020304" pitchFamily="18" charset="-78"/>
              </a:rPr>
              <a:t>إرشادات إدارة المعلومات التي تركز على حماية الطفل والتي تهدف إلى استكمال أدوات إدارة المعلومات الموجودة والتدريب</a:t>
            </a:r>
            <a:r>
              <a:rPr lang="ar-SY" sz="1800" dirty="0">
                <a:effectLst/>
                <a:ea typeface="Calibri" panose="020F0502020204030204" pitchFamily="34" charset="0"/>
                <a:cs typeface="Simplified Arabic" panose="02020603050405020304" pitchFamily="18" charset="-78"/>
              </a:rPr>
              <a:t>.</a:t>
            </a:r>
            <a:endParaRPr lang="ar-LB" sz="1800" dirty="0">
              <a:effectLst/>
              <a:ea typeface="Calibri" panose="020F0502020204030204" pitchFamily="34" charset="0"/>
              <a:cs typeface="Simplified Arabic" panose="02020603050405020304" pitchFamily="18" charset="-78"/>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800" dirty="0">
                <a:effectLst/>
                <a:ea typeface="Calibri" panose="020F0502020204030204" pitchFamily="34" charset="0"/>
                <a:cs typeface="Simplified Arabic" panose="02020603050405020304" pitchFamily="18" charset="-78"/>
              </a:rPr>
              <a:t>كلما كان ذلك مناسبًا، يجب تشارك المعلومات مع الجهات الفاعلة ذات الصلة لتعزيز التنسيق، وإرشاد عملية صنع القرار الاستراتيجي، ودعم المناصرة</a:t>
            </a:r>
            <a:r>
              <a:rPr lang="ar-SY" sz="1800" dirty="0">
                <a:effectLst/>
                <a:ea typeface="Calibri" panose="020F0502020204030204" pitchFamily="34" charset="0"/>
                <a:cs typeface="Simplified Arabic" panose="02020603050405020304" pitchFamily="18" charset="-78"/>
              </a:rPr>
              <a:t>.</a:t>
            </a:r>
            <a:endParaRPr lang="ar-LB" sz="1800" dirty="0">
              <a:effectLst/>
              <a:ea typeface="Calibri" panose="020F0502020204030204" pitchFamily="34" charset="0"/>
              <a:cs typeface="Simplified Arabic" panose="02020603050405020304" pitchFamily="18" charset="-78"/>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800" dirty="0">
                <a:effectLst/>
                <a:ea typeface="Calibri" panose="020F0502020204030204" pitchFamily="34" charset="0"/>
                <a:cs typeface="Simplified Arabic" panose="02020603050405020304" pitchFamily="18" charset="-78"/>
              </a:rPr>
              <a:t>يكمّل هذا المعيار إرشادات إدارة معلومات الحماية</a:t>
            </a:r>
            <a:r>
              <a:rPr lang="ar-LB" sz="1800" dirty="0">
                <a:effectLst/>
                <a:ea typeface="Calibri" panose="020F0502020204030204" pitchFamily="34" charset="0"/>
                <a:cs typeface="Simplified Arabic" panose="02020603050405020304" pitchFamily="18" charset="-78"/>
              </a:rPr>
              <a:t> وإرشادات إدارة معلومات الحماية، أي: </a:t>
            </a:r>
            <a:r>
              <a:rPr lang="ar-SA" sz="1800" dirty="0">
                <a:effectLst/>
                <a:ea typeface="Calibri" panose="020F0502020204030204" pitchFamily="34" charset="0"/>
                <a:cs typeface="Simplified Arabic" panose="02020603050405020304" pitchFamily="18" charset="-78"/>
              </a:rPr>
              <a:t>العمليات المستندة إلى المبادئ والممنهجة والتعاونية، من أجل جمع البيانات والمعلومات ومعالجتها وتحليلها وتخزينها وتشاركها واستخدامها، لتمكين اتخاذ الإجراءات المبنية على الأدلة، وذلك من أجل الوصول إلى نتائج حماية ذات جودة"</a:t>
            </a:r>
            <a:r>
              <a:rPr lang="ar-SY" sz="1800" dirty="0">
                <a:effectLst/>
                <a:ea typeface="Calibri" panose="020F0502020204030204" pitchFamily="34" charset="0"/>
                <a:cs typeface="Simplified Arabic" panose="02020603050405020304" pitchFamily="18" charset="-78"/>
              </a:rPr>
              <a:t> (</a:t>
            </a:r>
            <a:r>
              <a:rPr lang="ar-SA" sz="1800" u="sng" dirty="0">
                <a:solidFill>
                  <a:srgbClr val="0563C1"/>
                </a:solidFill>
                <a:effectLst/>
                <a:ea typeface="Calibri" panose="020F0502020204030204" pitchFamily="34" charset="0"/>
                <a:cs typeface="Simplified Arabic" panose="02020603050405020304" pitchFamily="18" charset="-78"/>
                <a:hlinkClick r:id="rId3"/>
              </a:rPr>
              <a:t>موقع إدارة معلومات الحماية</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تساعد إدارة معلومات الحماية على الحرص على الاستخدام الفعال والمحدد الهدف للموارد، وتدعم تنسيق وتصميم وتنفيذ استجابات الحماية</a:t>
            </a:r>
            <a:r>
              <a:rPr lang="ar-LB" sz="1800" dirty="0">
                <a:effectLst/>
                <a:ea typeface="Calibri" panose="020F0502020204030204" pitchFamily="34" charset="0"/>
                <a:cs typeface="Simplified Arabic" panose="02020603050405020304" pitchFamily="18" charset="-78"/>
              </a:rPr>
              <a:t>.</a:t>
            </a:r>
            <a:r>
              <a:rPr lang="ar-SA" sz="1800" dirty="0">
                <a:effectLst/>
                <a:ea typeface="Calibri" panose="020F0502020204030204" pitchFamily="34" charset="0"/>
                <a:cs typeface="Simplified Arabic" panose="02020603050405020304" pitchFamily="18" charset="-78"/>
              </a:rPr>
              <a:t> </a:t>
            </a:r>
            <a:endParaRPr lang="ar-LB" sz="1800" dirty="0">
              <a:effectLst/>
              <a:ea typeface="Calibri" panose="020F0502020204030204" pitchFamily="34" charset="0"/>
              <a:cs typeface="Simplified Arabic" panose="02020603050405020304" pitchFamily="18" charset="-78"/>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ar-LB" sz="1800" dirty="0">
              <a:effectLst/>
              <a:cs typeface="Simplified Arabic" panose="02020603050405020304" pitchFamily="18" charset="-78"/>
            </a:endParaRP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LB" sz="1800" b="1" dirty="0">
                <a:effectLst/>
                <a:cs typeface="Simplified Arabic" panose="02020603050405020304" pitchFamily="18" charset="-78"/>
              </a:rPr>
              <a:t>إطلاق المناقشة: </a:t>
            </a:r>
            <a:r>
              <a:rPr lang="ar-LB" sz="1800" dirty="0">
                <a:effectLst/>
                <a:cs typeface="Simplified Arabic" panose="02020603050405020304" pitchFamily="18" charset="-78"/>
              </a:rPr>
              <a:t>ما هي فئات المعلومات التي تتم تغطيتها؟</a:t>
            </a:r>
          </a:p>
          <a:p>
            <a:pPr marL="0" marR="0" algn="just" rtl="1">
              <a:lnSpc>
                <a:spcPct val="106000"/>
              </a:lnSpc>
              <a:spcBef>
                <a:spcPts val="0"/>
              </a:spcBef>
              <a:spcAft>
                <a:spcPts val="800"/>
              </a:spcAft>
            </a:pPr>
            <a:r>
              <a:rPr lang="ar-LB" sz="1200" i="0" dirty="0">
                <a:latin typeface="Arial" panose="020B0604020202020204" pitchFamily="34" charset="0"/>
                <a:ea typeface="Arial"/>
                <a:cs typeface="Arial" panose="020B0604020202020204" pitchFamily="34" charset="0"/>
                <a:sym typeface="Arial"/>
              </a:rPr>
              <a:t>← </a:t>
            </a:r>
            <a:r>
              <a:rPr lang="ar-SA" sz="1100" dirty="0">
                <a:effectLst/>
                <a:latin typeface="Calibri" panose="020F0502020204030204" pitchFamily="34" charset="0"/>
                <a:ea typeface="Calibri" panose="020F0502020204030204" pitchFamily="34" charset="0"/>
                <a:cs typeface="Simplified Arabic" panose="02020603050405020304" pitchFamily="18" charset="-78"/>
              </a:rPr>
              <a:t>يجب إدارة أربع فئات واسعة من المعلومات لحماية الطفل في العمل الإنساني</a:t>
            </a:r>
            <a:r>
              <a:rPr lang="ar-SY" sz="1100" dirty="0">
                <a:effectLst/>
                <a:latin typeface="Calibri" panose="020F0502020204030204" pitchFamily="34" charset="0"/>
                <a:ea typeface="Calibri" panose="020F0502020204030204" pitchFamily="34" charset="0"/>
                <a:cs typeface="Simplified Arabic" panose="02020603050405020304" pitchFamily="18" charset="-78"/>
              </a:rPr>
              <a:t>: </a:t>
            </a:r>
            <a:endParaRPr lang="en-US" sz="1100" dirty="0">
              <a:effectLst/>
              <a:latin typeface="Calibri" panose="020F0502020204030204" pitchFamily="34" charset="0"/>
              <a:ea typeface="Calibri" panose="020F0502020204030204" pitchFamily="34" charset="0"/>
            </a:endParaRPr>
          </a:p>
          <a:p>
            <a:pPr marL="2514600" marR="0" lvl="5" indent="-228600" algn="just" rtl="1">
              <a:lnSpc>
                <a:spcPct val="106000"/>
              </a:lnSpc>
              <a:spcBef>
                <a:spcPts val="0"/>
              </a:spcBef>
              <a:spcAft>
                <a:spcPts val="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معلومات عن حالة الطوارئ وآليات التنسيق الداعمة؛</a:t>
            </a:r>
            <a:endParaRPr lang="en-US" sz="1100" dirty="0">
              <a:effectLst/>
              <a:latin typeface="Noto Sans Symbols"/>
              <a:ea typeface="Noto Sans Symbols"/>
              <a:cs typeface="Noto Sans Symbols"/>
            </a:endParaRPr>
          </a:p>
          <a:p>
            <a:pPr marL="2514600" marR="0" lvl="5" indent="-228600" algn="just" rtl="1">
              <a:lnSpc>
                <a:spcPct val="106000"/>
              </a:lnSpc>
              <a:spcBef>
                <a:spcPts val="0"/>
              </a:spcBef>
              <a:spcAft>
                <a:spcPts val="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معلومات حول الاستجابة الإنسانية بشكل عام، والاستجابة في مجال حماية الطفل تحديدًا؛</a:t>
            </a:r>
            <a:endParaRPr lang="en-US" sz="1100" dirty="0">
              <a:effectLst/>
              <a:latin typeface="Noto Sans Symbols"/>
              <a:ea typeface="Noto Sans Symbols"/>
              <a:cs typeface="Noto Sans Symbols"/>
            </a:endParaRPr>
          </a:p>
          <a:p>
            <a:pPr marL="2514600" marR="0" lvl="5" indent="-228600" algn="just" rtl="1">
              <a:lnSpc>
                <a:spcPct val="106000"/>
              </a:lnSpc>
              <a:spcBef>
                <a:spcPts val="0"/>
              </a:spcBef>
              <a:spcAft>
                <a:spcPts val="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معلومات حول وضع الأطفال في سياق معين</a:t>
            </a:r>
            <a:r>
              <a:rPr lang="ar-SY" sz="1100" dirty="0">
                <a:solidFill>
                  <a:srgbClr val="000000"/>
                </a:solidFill>
                <a:effectLst/>
                <a:latin typeface="Noto Sans Symbols"/>
                <a:ea typeface="Noto Sans Symbols"/>
                <a:cs typeface="Simplified Arabic" panose="02020603050405020304" pitchFamily="18" charset="-78"/>
              </a:rPr>
              <a:t> (</a:t>
            </a:r>
            <a:r>
              <a:rPr lang="ar-SA" sz="1100" dirty="0">
                <a:solidFill>
                  <a:srgbClr val="000000"/>
                </a:solidFill>
                <a:effectLst/>
                <a:latin typeface="Noto Sans Symbols"/>
                <a:ea typeface="Noto Sans Symbols"/>
                <a:cs typeface="Simplified Arabic" panose="02020603050405020304" pitchFamily="18" charset="-78"/>
              </a:rPr>
              <a:t>بما في ذلك رفاه العائلات المضيفة</a:t>
            </a:r>
            <a:r>
              <a:rPr lang="ar-SY" sz="1100" dirty="0">
                <a:solidFill>
                  <a:srgbClr val="000000"/>
                </a:solidFill>
                <a:effectLst/>
                <a:latin typeface="Noto Sans Symbols"/>
                <a:ea typeface="Noto Sans Symbols"/>
                <a:cs typeface="Simplified Arabic" panose="02020603050405020304" pitchFamily="18" charset="-78"/>
              </a:rPr>
              <a:t>/</a:t>
            </a:r>
            <a:r>
              <a:rPr lang="ar-SA" sz="1100" dirty="0">
                <a:solidFill>
                  <a:srgbClr val="000000"/>
                </a:solidFill>
                <a:effectLst/>
                <a:latin typeface="Noto Sans Symbols"/>
                <a:ea typeface="Noto Sans Symbols"/>
                <a:cs typeface="Simplified Arabic" panose="02020603050405020304" pitchFamily="18" charset="-78"/>
              </a:rPr>
              <a:t>مقدّمي الرعاية وعوامل الخطر المحددة، وأنماط انتهاكات حقوق الطفل</a:t>
            </a:r>
            <a:r>
              <a:rPr lang="ar-SY" sz="1100" dirty="0">
                <a:solidFill>
                  <a:srgbClr val="000000"/>
                </a:solidFill>
                <a:effectLst/>
                <a:latin typeface="Noto Sans Symbols"/>
                <a:ea typeface="Noto Sans Symbols"/>
                <a:cs typeface="Simplified Arabic" panose="02020603050405020304" pitchFamily="18" charset="-78"/>
              </a:rPr>
              <a:t>)</a:t>
            </a:r>
            <a:r>
              <a:rPr lang="ar-SA" sz="1100" dirty="0">
                <a:solidFill>
                  <a:srgbClr val="000000"/>
                </a:solidFill>
                <a:effectLst/>
                <a:latin typeface="Noto Sans Symbols"/>
                <a:ea typeface="Noto Sans Symbols"/>
                <a:cs typeface="Simplified Arabic" panose="02020603050405020304" pitchFamily="18" charset="-78"/>
              </a:rPr>
              <a:t>؛ </a:t>
            </a:r>
            <a:endParaRPr lang="en-US" sz="1100" dirty="0">
              <a:effectLst/>
              <a:latin typeface="Noto Sans Symbols"/>
              <a:ea typeface="Noto Sans Symbols"/>
              <a:cs typeface="Noto Sans Symbols"/>
            </a:endParaRPr>
          </a:p>
          <a:p>
            <a:pPr marL="2514600" marR="0" lvl="5" indent="-22860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معلومات حول أطفال محددين يواجهون شواغل تتعلق بالحماية</a:t>
            </a:r>
            <a:r>
              <a:rPr lang="ar-SY" sz="1100" dirty="0">
                <a:solidFill>
                  <a:srgbClr val="000000"/>
                </a:solidFill>
                <a:effectLst/>
                <a:latin typeface="Noto Sans Symbols"/>
                <a:ea typeface="Noto Sans Symbols"/>
                <a:cs typeface="Simplified Arabic" panose="02020603050405020304" pitchFamily="18" charset="-78"/>
              </a:rPr>
              <a:t> (</a:t>
            </a:r>
            <a:r>
              <a:rPr lang="ar-SA" sz="1100" dirty="0">
                <a:solidFill>
                  <a:srgbClr val="000000"/>
                </a:solidFill>
                <a:effectLst/>
                <a:latin typeface="Noto Sans Symbols"/>
                <a:ea typeface="Noto Sans Symbols"/>
                <a:cs typeface="Simplified Arabic" panose="02020603050405020304" pitchFamily="18" charset="-78"/>
              </a:rPr>
              <a:t>تتم إدارتها عادةً من خلال عملية إدارة الحالات</a:t>
            </a:r>
            <a:r>
              <a:rPr lang="ar-SY" sz="1100" dirty="0">
                <a:solidFill>
                  <a:srgbClr val="000000"/>
                </a:solidFill>
                <a:effectLst/>
                <a:latin typeface="Noto Sans Symbols"/>
                <a:ea typeface="Noto Sans Symbols"/>
                <a:cs typeface="Simplified Arabic" panose="02020603050405020304" pitchFamily="18" charset="-78"/>
              </a:rPr>
              <a:t>) </a:t>
            </a:r>
            <a:endParaRPr lang="en-US" sz="1100" dirty="0">
              <a:effectLst/>
              <a:latin typeface="Noto Sans Symbols"/>
              <a:ea typeface="Noto Sans Symbols"/>
              <a:cs typeface="Noto Sans Symbols"/>
            </a:endParaRPr>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4</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sz="1200" b="0" i="1" u="none" strike="noStrike" baseline="0" dirty="0">
              <a:latin typeface="Calibri"/>
            </a:endParaRP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ar-LB" sz="1200" b="0" i="0" u="none" strike="noStrike" baseline="0" dirty="0">
                <a:latin typeface="+mn-lt"/>
              </a:rPr>
              <a:t>ينص المعيار 5 على ما يلي: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يتم جمع المعلومات الحديثة اللازمة لإجراءات حماية الطفل، ومعالجتها/تحليلها وتشاركها وفقاً للمبادئ الدولية لحماية الطفل ومع الاحترام التام للسرية، وحماية البيانات، وبروتوكولات تشارك المعلومات.</a:t>
            </a:r>
            <a:r>
              <a:rPr lang="ar-L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endParaRPr lang="ar-L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r" defTabSz="914400" rtl="1" eaLnBrk="1" fontAlgn="auto" latinLnBrk="0" hangingPunct="1">
              <a:lnSpc>
                <a:spcPct val="100000"/>
              </a:lnSpc>
              <a:spcBef>
                <a:spcPts val="0"/>
              </a:spcBef>
              <a:spcAft>
                <a:spcPts val="0"/>
              </a:spcAft>
              <a:buClr>
                <a:schemeClr val="dk1"/>
              </a:buClr>
              <a:buSzPts val="1200"/>
              <a:buFont typeface="Calibri"/>
              <a:buNone/>
              <a:tabLst/>
              <a:defRPr/>
            </a:pPr>
            <a:r>
              <a:rPr lang="ar-L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وهو يفصل الشواغل الأخلاقية التي ينبغي تذكرها عند معالجة وتحليل وتشارك البيانات والمعلومات:</a:t>
            </a:r>
          </a:p>
          <a:p>
            <a:pPr marL="285750" marR="0" lvl="0" indent="-2857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L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يجب أن تكون مجهولة المصدر؛</a:t>
            </a:r>
          </a:p>
          <a:p>
            <a:pPr marL="285750" marR="0" lvl="0" indent="-2857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L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لا يتم تشاركها إلا </a:t>
            </a:r>
            <a:r>
              <a:rPr lang="ar-SA" sz="1800" dirty="0">
                <a:effectLst/>
                <a:ea typeface="Calibri" panose="020F0502020204030204" pitchFamily="34" charset="0"/>
                <a:cs typeface="Simplified Arabic" panose="02020603050405020304" pitchFamily="18" charset="-78"/>
              </a:rPr>
              <a:t>وفقًا لبروتوكولات حماية البيانات وتشارك المعلومات ذات السياق</a:t>
            </a:r>
            <a:r>
              <a:rPr lang="ar-LB" sz="1800" dirty="0">
                <a:effectLst/>
                <a:ea typeface="Calibri" panose="020F0502020204030204" pitchFamily="34" charset="0"/>
                <a:cs typeface="Simplified Arabic" panose="02020603050405020304" pitchFamily="18" charset="-78"/>
              </a:rPr>
              <a:t>؛</a:t>
            </a:r>
          </a:p>
          <a:p>
            <a:pPr marL="285750" marR="0" lvl="0" indent="-2857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LB" sz="1800" dirty="0">
                <a:effectLst/>
                <a:latin typeface="Calibri" panose="020F0502020204030204" pitchFamily="34" charset="0"/>
                <a:ea typeface="Calibri" panose="020F0502020204030204" pitchFamily="34" charset="0"/>
                <a:cs typeface="Simplified Arabic" panose="02020603050405020304" pitchFamily="18" charset="-78"/>
              </a:rPr>
              <a:t>يجب أن تكون حديثة وضرورية/مجدية (جمع المعلومات التي سوف تستخدمونها فقط)؛</a:t>
            </a:r>
          </a:p>
          <a:p>
            <a:pPr marL="285750" marR="0" lvl="0" indent="-2857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LB" sz="1800" dirty="0">
                <a:effectLst/>
                <a:latin typeface="Calibri" panose="020F0502020204030204" pitchFamily="34" charset="0"/>
                <a:ea typeface="Calibri" panose="020F0502020204030204" pitchFamily="34" charset="0"/>
              </a:rPr>
              <a:t>يجب أن تحترم مبادئ السرية وحماية الطفل؛</a:t>
            </a:r>
          </a:p>
          <a:p>
            <a:pPr marL="285750" marR="0" lvl="0" indent="-2857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SA" sz="1800" dirty="0">
                <a:solidFill>
                  <a:srgbClr val="000000"/>
                </a:solidFill>
                <a:effectLst/>
                <a:latin typeface="Noto Sans Symbols"/>
                <a:ea typeface="Noto Sans Symbols"/>
                <a:cs typeface="Simplified Arabic" panose="02020603050405020304" pitchFamily="18" charset="-78"/>
              </a:rPr>
              <a:t>يجب أن تكون طرق جمع البيانات سليمة من الناحية الفنية والأخلاقية</a:t>
            </a:r>
            <a:r>
              <a:rPr lang="ar-LB" sz="1800" dirty="0">
                <a:solidFill>
                  <a:srgbClr val="000000"/>
                </a:solidFill>
                <a:effectLst/>
                <a:latin typeface="Noto Sans Symbols"/>
                <a:ea typeface="Noto Sans Symbols"/>
                <a:cs typeface="Simplified Arabic" panose="02020603050405020304" pitchFamily="18" charset="-78"/>
              </a:rPr>
              <a:t>؛</a:t>
            </a:r>
            <a:endParaRPr lang="en-US" sz="1800" dirty="0">
              <a:effectLst/>
              <a:latin typeface="Noto Sans Symbols"/>
              <a:ea typeface="Noto Sans Symbols"/>
              <a:cs typeface="Noto Sans Symbols"/>
            </a:endParaRPr>
          </a:p>
          <a:p>
            <a:pPr marL="285750" marR="0" lvl="0" indent="-2857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LB" sz="1800" dirty="0">
                <a:solidFill>
                  <a:srgbClr val="000000"/>
                </a:solidFill>
                <a:effectLst/>
                <a:ea typeface="Calibri" panose="020F0502020204030204" pitchFamily="34" charset="0"/>
                <a:cs typeface="Simplified Arabic" panose="02020603050405020304" pitchFamily="18" charset="-78"/>
              </a:rPr>
              <a:t>دائمًا مع</a:t>
            </a:r>
            <a:r>
              <a:rPr lang="ar-SA" sz="1800" dirty="0">
                <a:solidFill>
                  <a:srgbClr val="000000"/>
                </a:solidFill>
                <a:effectLst/>
                <a:ea typeface="Calibri" panose="020F0502020204030204" pitchFamily="34" charset="0"/>
                <a:cs typeface="Simplified Arabic" panose="02020603050405020304" pitchFamily="18" charset="-78"/>
              </a:rPr>
              <a:t> تلقي الموافقة المستنيرة /القبول المستنير</a:t>
            </a:r>
            <a:r>
              <a:rPr lang="ar-LB"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استخدام اللغة الإيجابية وعدم تصنيف الأطفال المعرضين للخطر ضمن فئات معينة؛</a:t>
            </a:r>
          </a:p>
          <a:p>
            <a:pPr marL="285750" marR="0" lvl="0" indent="-285750" algn="r" defTabSz="914400" rtl="1"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ar-LB" sz="1800" b="0" i="0" u="none" strike="noStrike" baseline="0" dirty="0">
                <a:solidFill>
                  <a:srgbClr val="000000"/>
                </a:solidFill>
                <a:effectLst/>
                <a:latin typeface="Calibri" panose="020F0502020204030204" pitchFamily="34" charset="0"/>
                <a:cs typeface="Simplified Arabic" panose="02020603050405020304" pitchFamily="18" charset="-78"/>
              </a:rPr>
              <a:t>أيضًا تجنب طرح الأسئلة نفسها على المجموعات السكانية نفسها.</a:t>
            </a:r>
            <a:endParaRPr lang="en-US" sz="1200" b="0" i="0" u="none" strike="noStrike" baseline="0" dirty="0">
              <a:latin typeface="+mn-lt"/>
            </a:endParaRPr>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algn="just" rtl="1">
              <a:lnSpc>
                <a:spcPct val="106000"/>
              </a:lnSpc>
              <a:spcBef>
                <a:spcPts val="0"/>
              </a:spcBef>
              <a:spcAft>
                <a:spcPts val="800"/>
              </a:spcAft>
            </a:pPr>
            <a:r>
              <a:rPr lang="ar-SA" sz="1100" dirty="0">
                <a:effectLst/>
                <a:latin typeface="Calibri" panose="020F0502020204030204" pitchFamily="34" charset="0"/>
                <a:ea typeface="Calibri" panose="020F0502020204030204" pitchFamily="34" charset="0"/>
                <a:cs typeface="Simplified Arabic" panose="02020603050405020304" pitchFamily="18" charset="-78"/>
              </a:rPr>
              <a:t>يرد وصف دورة إدارة المعلومات بشكل عام في إطار إدارة معلومات الحماية</a:t>
            </a:r>
            <a:r>
              <a:rPr lang="ar-SY" sz="1100" dirty="0">
                <a:effectLst/>
                <a:latin typeface="Calibri" panose="020F0502020204030204" pitchFamily="34" charset="0"/>
                <a:ea typeface="Calibri" panose="020F0502020204030204" pitchFamily="34" charset="0"/>
                <a:cs typeface="Simplified Arabic" panose="02020603050405020304" pitchFamily="18" charset="-78"/>
              </a:rPr>
              <a:t> (</a:t>
            </a:r>
            <a:r>
              <a:rPr lang="ar-SA" sz="1100" dirty="0">
                <a:effectLst/>
                <a:latin typeface="Calibri" panose="020F0502020204030204" pitchFamily="34" charset="0"/>
                <a:ea typeface="Calibri" panose="020F0502020204030204" pitchFamily="34" charset="0"/>
                <a:cs typeface="Simplified Arabic" panose="02020603050405020304" pitchFamily="18" charset="-78"/>
              </a:rPr>
              <a:t>PIM</a:t>
            </a:r>
            <a:r>
              <a:rPr lang="ar-SY" sz="1100" dirty="0">
                <a:effectLst/>
                <a:latin typeface="Calibri" panose="020F0502020204030204" pitchFamily="34" charset="0"/>
                <a:ea typeface="Calibri" panose="020F0502020204030204" pitchFamily="34" charset="0"/>
                <a:cs typeface="Simplified Arabic" panose="02020603050405020304" pitchFamily="18" charset="-78"/>
              </a:rPr>
              <a:t>). </a:t>
            </a:r>
            <a:r>
              <a:rPr lang="ar-SA" sz="1100" dirty="0">
                <a:effectLst/>
                <a:latin typeface="Calibri" panose="020F0502020204030204" pitchFamily="34" charset="0"/>
                <a:ea typeface="Calibri" panose="020F0502020204030204" pitchFamily="34" charset="0"/>
                <a:cs typeface="Simplified Arabic" panose="02020603050405020304" pitchFamily="18" charset="-78"/>
              </a:rPr>
              <a:t>وقد تمّ تطوير هذا المعيار حول أربع مراحل رئيسية مستمدة من إطار إدارة معلومات الحماية</a:t>
            </a:r>
            <a:r>
              <a:rPr lang="ar-SY" sz="1100" dirty="0">
                <a:effectLst/>
                <a:latin typeface="Calibri" panose="020F0502020204030204" pitchFamily="34" charset="0"/>
                <a:ea typeface="Calibri" panose="020F0502020204030204" pitchFamily="34" charset="0"/>
                <a:cs typeface="Simplified Arabic" panose="02020603050405020304" pitchFamily="18" charset="-78"/>
              </a:rPr>
              <a:t>:</a:t>
            </a:r>
            <a:endParaRPr lang="ar-LB" sz="1100" dirty="0">
              <a:effectLst/>
              <a:latin typeface="Calibri" panose="020F0502020204030204" pitchFamily="34" charset="0"/>
              <a:ea typeface="Calibri" panose="020F0502020204030204" pitchFamily="34" charset="0"/>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تخطيط البيانات؛</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جمع البيانات؛ </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معالجة البيانات وتحليلها؛</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تشارك المعلومات وتقييمها</a:t>
            </a:r>
            <a:r>
              <a:rPr lang="ar-SY" sz="1100" dirty="0">
                <a:solidFill>
                  <a:srgbClr val="000000"/>
                </a:solidFill>
                <a:effectLst/>
                <a:latin typeface="Noto Sans Symbols"/>
                <a:ea typeface="Noto Sans Symbols"/>
                <a:cs typeface="Simplified Arabic" panose="02020603050405020304" pitchFamily="18" charset="-78"/>
              </a:rPr>
              <a:t>.</a:t>
            </a:r>
            <a:endParaRPr lang="ar-LB" sz="1100" dirty="0">
              <a:solidFill>
                <a:srgbClr val="000000"/>
              </a:solidFill>
              <a:effectLst/>
              <a:latin typeface="Noto Sans Symbols"/>
              <a:ea typeface="Noto Sans Symbols"/>
              <a:cs typeface="Simplified Arabic" panose="02020603050405020304" pitchFamily="18" charset="-78"/>
            </a:endParaRPr>
          </a:p>
          <a:p>
            <a:pPr marL="0" marR="0" indent="0" algn="just" rtl="1">
              <a:lnSpc>
                <a:spcPct val="106000"/>
              </a:lnSpc>
              <a:spcBef>
                <a:spcPts val="0"/>
              </a:spcBef>
              <a:spcAft>
                <a:spcPts val="800"/>
              </a:spcAft>
              <a:buFont typeface="Arial" panose="020B0604020202020204" pitchFamily="34" charset="0"/>
              <a:buNone/>
            </a:pPr>
            <a:r>
              <a:rPr lang="ar-SY" sz="1100" dirty="0">
                <a:solidFill>
                  <a:srgbClr val="000000"/>
                </a:solidFill>
                <a:effectLst/>
                <a:latin typeface="Noto Sans Symbols"/>
                <a:ea typeface="Noto Sans Symbols"/>
                <a:cs typeface="Simplified Arabic" panose="02020603050405020304" pitchFamily="18" charset="-78"/>
              </a:rPr>
              <a:t> </a:t>
            </a:r>
            <a:endParaRPr lang="en-US" sz="1100" dirty="0">
              <a:effectLst/>
              <a:latin typeface="Noto Sans Symbols"/>
              <a:ea typeface="Noto Sans Symbols"/>
              <a:cs typeface="Noto Sans Symbols"/>
            </a:endParaRPr>
          </a:p>
          <a:p>
            <a:pPr algn="r" rtl="1">
              <a:buFont typeface="Arial" panose="020B0604020202020204" pitchFamily="34" charset="0"/>
              <a:buChar char="•"/>
            </a:pPr>
            <a:r>
              <a:rPr lang="ar-LB" dirty="0"/>
              <a:t>الخطوة 1:</a:t>
            </a:r>
          </a:p>
          <a:p>
            <a:pPr marL="400050" indent="-171450" algn="r" rtl="1">
              <a:buFontTx/>
              <a:buChar char="-"/>
            </a:pPr>
            <a:r>
              <a:rPr lang="ar-LB" dirty="0"/>
              <a:t>تتمثل الخطوة الأولى في مسح البيانات والأنظمة الموجودة (التي تستخدمها الحكومات والجهات الفاعلة في مجال حماية الطفل) لإرشاد وضع حماية الطفل والقدرة على الاستجابة، ثم استخدام هذه البيانات كخط أساس لتحديد استراتيجية لإدارة المعلومات من أجل تحسين و/أو توحيد و/أو تطوير أدوات وإجراءات جديدة مع الجهات الفاعلة الأخرى في مجال حماية الطفل. </a:t>
            </a:r>
          </a:p>
          <a:p>
            <a:pPr marL="400050" indent="-171450" algn="r" rtl="1">
              <a:buFontTx/>
              <a:buChar char="-"/>
            </a:pPr>
            <a:r>
              <a:rPr lang="ar-LB" sz="1800" dirty="0">
                <a:solidFill>
                  <a:srgbClr val="000000"/>
                </a:solidFill>
                <a:effectLst/>
                <a:ea typeface="Calibri" panose="020F0502020204030204" pitchFamily="34" charset="0"/>
                <a:cs typeface="Simplified Arabic" panose="02020603050405020304" pitchFamily="18" charset="-78"/>
              </a:rPr>
              <a:t>يمكن استخدام </a:t>
            </a:r>
            <a:r>
              <a:rPr lang="ar-SA" sz="1800" dirty="0">
                <a:solidFill>
                  <a:srgbClr val="000000"/>
                </a:solidFill>
                <a:effectLst/>
                <a:ea typeface="Calibri" panose="020F0502020204030204" pitchFamily="34" charset="0"/>
                <a:cs typeface="Simplified Arabic" panose="02020603050405020304" pitchFamily="18" charset="-78"/>
              </a:rPr>
              <a:t>البيانات التاريخية والحالية حول شواغل حماية الطفل</a:t>
            </a:r>
            <a:r>
              <a:rPr lang="ar-LB" sz="1800" dirty="0">
                <a:solidFill>
                  <a:srgbClr val="000000"/>
                </a:solidFill>
                <a:effectLst/>
                <a:ea typeface="Calibri" panose="020F0502020204030204" pitchFamily="34" charset="0"/>
                <a:cs typeface="Simplified Arabic" panose="02020603050405020304" pitchFamily="18" charset="-78"/>
              </a:rPr>
              <a:t> </a:t>
            </a:r>
            <a:r>
              <a:rPr lang="ar-SA" sz="1800" dirty="0">
                <a:solidFill>
                  <a:srgbClr val="000000"/>
                </a:solidFill>
                <a:effectLst/>
                <a:ea typeface="Calibri" panose="020F0502020204030204" pitchFamily="34" charset="0"/>
                <a:cs typeface="Simplified Arabic" panose="02020603050405020304" pitchFamily="18" charset="-78"/>
              </a:rPr>
              <a:t>لإنشاء قيم أساسية مشتركة بين الوكالات لأولويات حماية الطفل المتفق عليها</a:t>
            </a:r>
            <a:r>
              <a:rPr lang="ar-SY" sz="1800" dirty="0">
                <a:solidFill>
                  <a:srgbClr val="000000"/>
                </a:solidFill>
                <a:effectLst/>
                <a:ea typeface="Calibri" panose="020F0502020204030204" pitchFamily="34" charset="0"/>
                <a:cs typeface="Simplified Arabic" panose="02020603050405020304" pitchFamily="18" charset="-78"/>
              </a:rPr>
              <a:t>.</a:t>
            </a:r>
            <a:endParaRPr lang="ar-LB" sz="1800" dirty="0">
              <a:solidFill>
                <a:srgbClr val="000000"/>
              </a:solidFill>
              <a:effectLst/>
              <a:ea typeface="Calibri" panose="020F0502020204030204" pitchFamily="34" charset="0"/>
              <a:cs typeface="Simplified Arabic" panose="02020603050405020304" pitchFamily="18" charset="-78"/>
            </a:endParaRPr>
          </a:p>
          <a:p>
            <a:pPr marL="400050" indent="-171450" algn="r" rtl="1">
              <a:buFontTx/>
              <a:buChar char="-"/>
            </a:pPr>
            <a:r>
              <a:rPr lang="ar-SA" sz="1800" dirty="0">
                <a:solidFill>
                  <a:srgbClr val="000000"/>
                </a:solidFill>
                <a:effectLst/>
                <a:ea typeface="Calibri" panose="020F0502020204030204" pitchFamily="34" charset="0"/>
                <a:cs typeface="Simplified Arabic" panose="02020603050405020304" pitchFamily="18" charset="-78"/>
              </a:rPr>
              <a:t>التعاون مع الجهات الفاعلة الأخرى في مجال حماية الطفل لتطوير أدوات وإجراءات إدارة المعلومات الموحدة وتكييفها وتشاركها وترجمتها، من أجل استخدامها مع أنظمة إدارة المعلومات الوطنية أو غيرها من الأنظمة الموجودة، حيثما أمكن ذلك</a:t>
            </a:r>
            <a:r>
              <a:rPr lang="ar-SY" sz="1800" dirty="0">
                <a:solidFill>
                  <a:srgbClr val="000000"/>
                </a:solidFill>
                <a:effectLst/>
                <a:ea typeface="Calibri" panose="020F0502020204030204" pitchFamily="34" charset="0"/>
                <a:cs typeface="Simplified Arabic" panose="02020603050405020304" pitchFamily="18" charset="-78"/>
              </a:rPr>
              <a:t>. </a:t>
            </a:r>
            <a:endParaRPr lang="ar-LB" sz="1800" dirty="0">
              <a:solidFill>
                <a:srgbClr val="000000"/>
              </a:solidFill>
              <a:effectLst/>
              <a:ea typeface="Calibri" panose="020F0502020204030204" pitchFamily="34" charset="0"/>
              <a:cs typeface="Simplified Arabic" panose="02020603050405020304" pitchFamily="18" charset="-78"/>
            </a:endParaRPr>
          </a:p>
          <a:p>
            <a:pPr marL="400050" indent="-171450" algn="r" rtl="1">
              <a:buFontTx/>
              <a:buChar char="-"/>
            </a:pPr>
            <a:r>
              <a:rPr lang="ar-SY" sz="1800" dirty="0">
                <a:solidFill>
                  <a:srgbClr val="000000"/>
                </a:solidFill>
                <a:effectLst/>
                <a:ea typeface="Calibri" panose="020F0502020204030204" pitchFamily="34" charset="0"/>
                <a:cs typeface="Simplified Arabic" panose="02020603050405020304" pitchFamily="18" charset="-78"/>
              </a:rPr>
              <a:t> </a:t>
            </a:r>
            <a:r>
              <a:rPr lang="ar-LB" sz="1800" dirty="0">
                <a:solidFill>
                  <a:srgbClr val="000000"/>
                </a:solidFill>
                <a:effectLst/>
                <a:ea typeface="Calibri" panose="020F0502020204030204" pitchFamily="34" charset="0"/>
                <a:cs typeface="Simplified Arabic" panose="02020603050405020304" pitchFamily="18" charset="-78"/>
              </a:rPr>
              <a:t>ينبغي أن يتلقى الموظفون المشاركون في إدارة المعلومات التدريب الملائم في:</a:t>
            </a:r>
          </a:p>
          <a:p>
            <a:pPr marL="514350" indent="-285750" algn="r" rtl="1">
              <a:buFont typeface="Courier New" panose="02070309020205020404" pitchFamily="49" charset="0"/>
              <a:buChar char="o"/>
            </a:pPr>
            <a:r>
              <a:rPr lang="ar-SA" sz="1800" dirty="0">
                <a:solidFill>
                  <a:srgbClr val="000000"/>
                </a:solidFill>
                <a:effectLst/>
                <a:latin typeface="Noto Sans Symbols"/>
                <a:ea typeface="Noto Sans Symbols"/>
                <a:cs typeface="Simplified Arabic" panose="02020603050405020304" pitchFamily="18" charset="-78"/>
              </a:rPr>
              <a:t>الأخلاق المهنية؛ </a:t>
            </a:r>
            <a:endParaRPr lang="ar-LB" sz="1800" dirty="0">
              <a:solidFill>
                <a:srgbClr val="000000"/>
              </a:solidFill>
              <a:effectLst/>
              <a:latin typeface="Noto Sans Symbols"/>
              <a:ea typeface="Noto Sans Symbols"/>
              <a:cs typeface="Simplified Arabic" panose="02020603050405020304" pitchFamily="18" charset="-78"/>
            </a:endParaRPr>
          </a:p>
          <a:p>
            <a:pPr marL="514350" indent="-285750" algn="r" rtl="1">
              <a:buFont typeface="Courier New" panose="02070309020205020404" pitchFamily="49" charset="0"/>
              <a:buChar char="o"/>
            </a:pPr>
            <a:r>
              <a:rPr lang="ar-SA" sz="1800" dirty="0">
                <a:solidFill>
                  <a:srgbClr val="000000"/>
                </a:solidFill>
                <a:effectLst/>
                <a:latin typeface="Noto Sans Symbols"/>
                <a:ea typeface="Noto Sans Symbols"/>
                <a:cs typeface="Simplified Arabic" panose="02020603050405020304" pitchFamily="18" charset="-78"/>
              </a:rPr>
              <a:t>مبادئ جمع البيانات؛ </a:t>
            </a:r>
            <a:endParaRPr lang="ar-LB" sz="1800" dirty="0">
              <a:solidFill>
                <a:srgbClr val="000000"/>
              </a:solidFill>
              <a:effectLst/>
              <a:latin typeface="Noto Sans Symbols"/>
              <a:ea typeface="Noto Sans Symbols"/>
              <a:cs typeface="Simplified Arabic" panose="02020603050405020304" pitchFamily="18" charset="-78"/>
            </a:endParaRPr>
          </a:p>
          <a:p>
            <a:pPr marL="514350" indent="-285750" algn="r" rtl="1">
              <a:buFont typeface="Courier New" panose="02070309020205020404" pitchFamily="49" charset="0"/>
              <a:buChar char="o"/>
            </a:pPr>
            <a:r>
              <a:rPr lang="ar-SA" sz="1800" dirty="0">
                <a:solidFill>
                  <a:srgbClr val="000000"/>
                </a:solidFill>
                <a:effectLst/>
                <a:latin typeface="Noto Sans Symbols"/>
                <a:ea typeface="Noto Sans Symbols"/>
                <a:cs typeface="Simplified Arabic" panose="02020603050405020304" pitchFamily="18" charset="-78"/>
              </a:rPr>
              <a:t>بروتوكولات حماية البيانات؛ </a:t>
            </a:r>
            <a:endParaRPr lang="ar-LB" sz="1800" dirty="0">
              <a:solidFill>
                <a:srgbClr val="000000"/>
              </a:solidFill>
              <a:effectLst/>
              <a:latin typeface="Noto Sans Symbols"/>
              <a:ea typeface="Noto Sans Symbols"/>
              <a:cs typeface="Simplified Arabic" panose="02020603050405020304" pitchFamily="18" charset="-78"/>
            </a:endParaRPr>
          </a:p>
          <a:p>
            <a:pPr marL="514350" indent="-285750" algn="r" rtl="1">
              <a:buFont typeface="Courier New" panose="02070309020205020404" pitchFamily="49" charset="0"/>
              <a:buChar char="o"/>
            </a:pPr>
            <a:r>
              <a:rPr lang="ar-SA" sz="1800" dirty="0">
                <a:solidFill>
                  <a:srgbClr val="000000"/>
                </a:solidFill>
                <a:effectLst/>
                <a:latin typeface="Noto Sans Symbols"/>
                <a:ea typeface="Noto Sans Symbols"/>
                <a:cs typeface="Simplified Arabic" panose="02020603050405020304" pitchFamily="18" charset="-78"/>
              </a:rPr>
              <a:t>إدارة المعلومات الحساسة؛</a:t>
            </a:r>
            <a:endParaRPr lang="ar-LB" sz="1800" dirty="0">
              <a:solidFill>
                <a:srgbClr val="000000"/>
              </a:solidFill>
              <a:effectLst/>
              <a:latin typeface="Noto Sans Symbols"/>
              <a:ea typeface="Noto Sans Symbols"/>
              <a:cs typeface="Simplified Arabic" panose="02020603050405020304" pitchFamily="18" charset="-78"/>
            </a:endParaRPr>
          </a:p>
          <a:p>
            <a:pPr marL="514350" indent="-285750" algn="r" rtl="1">
              <a:buFont typeface="Courier New" panose="02070309020205020404" pitchFamily="49" charset="0"/>
              <a:buChar char="o"/>
            </a:pPr>
            <a:r>
              <a:rPr lang="ar-SA" sz="1800" dirty="0">
                <a:solidFill>
                  <a:srgbClr val="000000"/>
                </a:solidFill>
                <a:effectLst/>
                <a:latin typeface="Noto Sans Symbols"/>
                <a:ea typeface="Noto Sans Symbols"/>
                <a:cs typeface="Simplified Arabic" panose="02020603050405020304" pitchFamily="18" charset="-78"/>
              </a:rPr>
              <a:t>التقنيات الصديقة للطفل في المقابلات</a:t>
            </a:r>
            <a:r>
              <a:rPr lang="ar-SY" sz="1800" dirty="0">
                <a:solidFill>
                  <a:srgbClr val="000000"/>
                </a:solidFill>
                <a:effectLst/>
                <a:latin typeface="Noto Sans Symbols"/>
                <a:ea typeface="Noto Sans Symbols"/>
                <a:cs typeface="Simplified Arabic" panose="02020603050405020304" pitchFamily="18" charset="-78"/>
              </a:rPr>
              <a:t>. </a:t>
            </a:r>
            <a:endParaRPr lang="en-US" sz="1800" dirty="0">
              <a:effectLst/>
              <a:latin typeface="Noto Sans Symbols"/>
              <a:ea typeface="Noto Sans Symbols"/>
              <a:cs typeface="Noto Sans Symbols"/>
            </a:endParaRPr>
          </a:p>
          <a:p>
            <a:pPr marL="228600" indent="0" algn="r" rtl="1">
              <a:buFontTx/>
              <a:buNone/>
            </a:pPr>
            <a:r>
              <a:rPr lang="ar-LB" sz="1800" dirty="0">
                <a:solidFill>
                  <a:srgbClr val="000000"/>
                </a:solidFill>
                <a:effectLst/>
                <a:ea typeface="Calibri" panose="020F0502020204030204" pitchFamily="34" charset="0"/>
                <a:cs typeface="Simplified Arabic" panose="02020603050405020304" pitchFamily="18" charset="-78"/>
              </a:rPr>
              <a:t>  </a:t>
            </a:r>
          </a:p>
          <a:p>
            <a:pPr marL="514350" indent="-285750" algn="r" rtl="1">
              <a:buFont typeface="Arial" panose="020B0604020202020204" pitchFamily="34" charset="0"/>
              <a:buChar char="•"/>
            </a:pPr>
            <a:r>
              <a:rPr lang="ar-LB" sz="1800" dirty="0">
                <a:solidFill>
                  <a:srgbClr val="000000"/>
                </a:solidFill>
                <a:effectLst/>
                <a:ea typeface="Calibri" panose="020F0502020204030204" pitchFamily="34" charset="0"/>
                <a:cs typeface="Simplified Arabic" panose="02020603050405020304" pitchFamily="18" charset="-78"/>
              </a:rPr>
              <a:t>الخطوة 2: </a:t>
            </a:r>
          </a:p>
          <a:p>
            <a:pPr marL="0" marR="0" lvl="0" indent="0" algn="just" rtl="1">
              <a:lnSpc>
                <a:spcPct val="106000"/>
              </a:lnSpc>
              <a:spcBef>
                <a:spcPts val="0"/>
              </a:spcBef>
              <a:spcAft>
                <a:spcPts val="0"/>
              </a:spcAft>
              <a:buSzPts val="1100"/>
              <a:buFont typeface="+mj-lt"/>
              <a:buNone/>
            </a:pPr>
            <a:r>
              <a:rPr lang="ar-LB" sz="1800" dirty="0">
                <a:solidFill>
                  <a:srgbClr val="000000"/>
                </a:solidFill>
                <a:effectLst/>
                <a:ea typeface="Calibri" panose="020F0502020204030204" pitchFamily="34" charset="0"/>
                <a:cs typeface="Simplified Arabic" panose="02020603050405020304" pitchFamily="18" charset="-78"/>
              </a:rPr>
              <a:t>- يجب اتباع </a:t>
            </a:r>
            <a:r>
              <a:rPr lang="ar-SA"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البروتوكولات الأخلاقية لجمع البيانات وتطبيق مبادئ السرية و</a:t>
            </a:r>
            <a:r>
              <a:rPr lang="ar-SA" sz="1800" u="sng" dirty="0">
                <a:solidFill>
                  <a:srgbClr val="0563C1"/>
                </a:solidFill>
                <a:effectLst/>
                <a:latin typeface="Calibri" panose="020F0502020204030204" pitchFamily="34" charset="0"/>
                <a:ea typeface="Calibri" panose="020F0502020204030204" pitchFamily="34" charset="0"/>
                <a:cs typeface="Simplified Arabic" panose="02020603050405020304" pitchFamily="18" charset="-78"/>
                <a:hlinkClick r:id="rId3"/>
              </a:rPr>
              <a:t>عدم إلحاق الأذى </a:t>
            </a:r>
            <a:r>
              <a:rPr lang="ar-SA"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في جميع الأحوال</a:t>
            </a:r>
            <a:r>
              <a:rPr lang="ar-SY"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285750" marR="0" lvl="0" indent="-285750" algn="just" rtl="1">
              <a:lnSpc>
                <a:spcPct val="106000"/>
              </a:lnSpc>
              <a:spcBef>
                <a:spcPts val="0"/>
              </a:spcBef>
              <a:spcAft>
                <a:spcPts val="0"/>
              </a:spcAft>
              <a:buSzPts val="1100"/>
              <a:buFontTx/>
              <a:buChar char="-"/>
            </a:pPr>
            <a:r>
              <a:rPr lang="ar-LB"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يجب </a:t>
            </a:r>
            <a:r>
              <a:rPr lang="ar-SA"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تصنيف البيانات وتحليلها بحسب النوع الاجتماعي والعمر والإعاقة، على الأقل</a:t>
            </a:r>
            <a:r>
              <a:rPr lang="ar-SY"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a:t>
            </a:r>
            <a:r>
              <a:rPr lang="ar-LB"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ف</a:t>
            </a:r>
            <a:r>
              <a:rPr lang="ar-SA" sz="1800" dirty="0">
                <a:effectLst/>
                <a:ea typeface="Calibri" panose="020F0502020204030204" pitchFamily="34" charset="0"/>
                <a:cs typeface="Simplified Arabic" panose="02020603050405020304" pitchFamily="18" charset="-78"/>
              </a:rPr>
              <a:t>هذا يبيّن كيف أن المخاطر أو البرامج قد تؤثر على أطفال معينين بشكل مختلف</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وقد تكون العوامل الإضافية الأخرى</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مثل بلد المنشأ أو الوضع القانوني للهجرة أو النزوح</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مهمة أو تتعلق بالسياق الخاص بك</a:t>
            </a:r>
            <a:r>
              <a:rPr lang="ar-LB" sz="1800" dirty="0">
                <a:effectLst/>
                <a:ea typeface="Calibri" panose="020F0502020204030204" pitchFamily="34" charset="0"/>
                <a:cs typeface="Simplified Arabic" panose="02020603050405020304" pitchFamily="18" charset="-78"/>
              </a:rPr>
              <a:t>م</a:t>
            </a:r>
            <a:r>
              <a:rPr lang="ar-SY" sz="1800" dirty="0">
                <a:effectLst/>
                <a:ea typeface="Calibri" panose="020F0502020204030204" pitchFamily="34" charset="0"/>
                <a:cs typeface="Simplified Arabic" panose="02020603050405020304" pitchFamily="18" charset="-78"/>
              </a:rPr>
              <a:t>.</a:t>
            </a:r>
            <a:endParaRPr lang="ar-LB" sz="1800" dirty="0">
              <a:effectLst/>
              <a:ea typeface="Calibri" panose="020F0502020204030204" pitchFamily="34" charset="0"/>
              <a:cs typeface="Simplified Arabic" panose="02020603050405020304" pitchFamily="18" charset="-78"/>
            </a:endParaRPr>
          </a:p>
          <a:p>
            <a:pPr marL="285750" marR="0" lvl="0" indent="-285750" algn="just" rtl="1">
              <a:lnSpc>
                <a:spcPct val="106000"/>
              </a:lnSpc>
              <a:spcBef>
                <a:spcPts val="0"/>
              </a:spcBef>
              <a:spcAft>
                <a:spcPts val="0"/>
              </a:spcAft>
              <a:buSzPts val="1100"/>
              <a:buFontTx/>
              <a:buChar char="-"/>
            </a:pPr>
            <a:endParaRPr lang="ar-LB" sz="1800" dirty="0">
              <a:effectLst/>
              <a:ea typeface="Calibri" panose="020F0502020204030204" pitchFamily="34" charset="0"/>
              <a:cs typeface="Simplified Arabic" panose="02020603050405020304" pitchFamily="18" charset="-78"/>
            </a:endParaRPr>
          </a:p>
          <a:p>
            <a:pPr marL="514350" indent="-285750" algn="r" rtl="1">
              <a:buFont typeface="Arial" panose="020B0604020202020204" pitchFamily="34" charset="0"/>
              <a:buChar char="•"/>
            </a:pPr>
            <a:r>
              <a:rPr lang="ar-LB" sz="1800" dirty="0">
                <a:solidFill>
                  <a:srgbClr val="B496A5"/>
                </a:solidFill>
                <a:effectLst/>
                <a:cs typeface="Simplified Arabic" panose="02020603050405020304" pitchFamily="18" charset="-78"/>
              </a:rPr>
              <a:t>الخطوة 3: </a:t>
            </a:r>
          </a:p>
          <a:p>
            <a:pPr marL="514350" marR="0" lvl="0" indent="-285750" algn="r" defTabSz="914400" rtl="1" eaLnBrk="1" fontAlgn="auto" latinLnBrk="0" hangingPunct="1">
              <a:lnSpc>
                <a:spcPct val="100000"/>
              </a:lnSpc>
              <a:spcBef>
                <a:spcPts val="0"/>
              </a:spcBef>
              <a:spcAft>
                <a:spcPts val="0"/>
              </a:spcAft>
              <a:buClr>
                <a:srgbClr val="000000"/>
              </a:buClr>
              <a:buSzPts val="1400"/>
              <a:buFontTx/>
              <a:buChar char="-"/>
              <a:tabLst/>
              <a:defRPr/>
            </a:pPr>
            <a:r>
              <a:rPr lang="ar-LB" sz="1800" dirty="0">
                <a:solidFill>
                  <a:srgbClr val="B496A5"/>
                </a:solidFill>
                <a:effectLst/>
                <a:cs typeface="Simplified Arabic" panose="02020603050405020304" pitchFamily="18" charset="-78"/>
              </a:rPr>
              <a:t>يمكن استخدام </a:t>
            </a:r>
            <a:r>
              <a:rPr lang="ar-SA"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المنصات والأدوات التفاعلية على الإنترنت للتحليل المتقاطع للبيانات</a:t>
            </a:r>
            <a:r>
              <a:rPr lang="ar-LB"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عدم استخدام المعلومات بدون مقارنتها وتثليثها أولاً</a:t>
            </a:r>
            <a:r>
              <a:rPr lang="ar-LB" sz="1800" dirty="0">
                <a:effectLst/>
                <a:ea typeface="Calibri" panose="020F0502020204030204" pitchFamily="34" charset="0"/>
                <a:cs typeface="Simplified Arabic" panose="02020603050405020304" pitchFamily="18" charset="-78"/>
              </a:rPr>
              <a:t>)</a:t>
            </a:r>
            <a:r>
              <a:rPr lang="ar-SA"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ولتحسين وظيفة تحليل الفجوات</a:t>
            </a:r>
            <a:r>
              <a:rPr lang="ar-LB"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a:t>
            </a:r>
          </a:p>
          <a:p>
            <a:pPr marL="514350" marR="0" lvl="0" indent="-285750" algn="r" defTabSz="914400" rtl="1" eaLnBrk="1" fontAlgn="auto" latinLnBrk="0" hangingPunct="1">
              <a:lnSpc>
                <a:spcPct val="100000"/>
              </a:lnSpc>
              <a:spcBef>
                <a:spcPts val="0"/>
              </a:spcBef>
              <a:spcAft>
                <a:spcPts val="0"/>
              </a:spcAft>
              <a:buClr>
                <a:srgbClr val="000000"/>
              </a:buClr>
              <a:buSzPts val="1400"/>
              <a:buFontTx/>
              <a:buChar char="-"/>
              <a:tabLst/>
              <a:defRPr/>
            </a:pPr>
            <a:r>
              <a:rPr lang="ar-LB"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تحليل الاتجاهات مهم جدًا أيضًا لفهم ورصد الوضع بشكل أفضل.</a:t>
            </a:r>
          </a:p>
          <a:p>
            <a:pPr marL="514350" marR="0" lvl="0" indent="-285750" algn="r" defTabSz="914400" rtl="1" eaLnBrk="1" fontAlgn="auto" latinLnBrk="0" hangingPunct="1">
              <a:lnSpc>
                <a:spcPct val="100000"/>
              </a:lnSpc>
              <a:spcBef>
                <a:spcPts val="0"/>
              </a:spcBef>
              <a:spcAft>
                <a:spcPts val="0"/>
              </a:spcAft>
              <a:buClr>
                <a:srgbClr val="000000"/>
              </a:buClr>
              <a:buSzPts val="1400"/>
              <a:buFontTx/>
              <a:buChar char="-"/>
              <a:tabLst/>
              <a:defRPr/>
            </a:pPr>
            <a:r>
              <a:rPr lang="ar-LB"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من المهم تجنب </a:t>
            </a:r>
            <a:r>
              <a:rPr lang="ar-SY" sz="1800" dirty="0">
                <a:effectLst/>
                <a:ea typeface="Calibri" panose="020F0502020204030204" pitchFamily="34" charset="0"/>
                <a:cs typeface="Simplified Arabic" panose="02020603050405020304" pitchFamily="18" charset="-78"/>
              </a:rPr>
              <a:t>"</a:t>
            </a:r>
            <a:r>
              <a:rPr lang="ar-SA" sz="1800" dirty="0">
                <a:effectLst/>
                <a:ea typeface="Calibri" panose="020F0502020204030204" pitchFamily="34" charset="0"/>
                <a:cs typeface="Simplified Arabic" panose="02020603050405020304" pitchFamily="18" charset="-78"/>
              </a:rPr>
              <a:t>العد المضاعف</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أي عدّ نفس الطفل أكثر من مرة إذا كان مستفيداً من تدخلات برنامجَين مختلفَين</a:t>
            </a:r>
            <a:r>
              <a:rPr lang="ar-SY"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على سبيل المثال، عند توفير البيانات حول إجمالي الوصول لبرنامج حماية الطفل الخاص بك</a:t>
            </a:r>
            <a:r>
              <a:rPr lang="ar-LB" sz="1800" dirty="0">
                <a:effectLst/>
                <a:ea typeface="Calibri" panose="020F0502020204030204" pitchFamily="34" charset="0"/>
                <a:cs typeface="Simplified Arabic" panose="02020603050405020304" pitchFamily="18" charset="-78"/>
              </a:rPr>
              <a:t>م</a:t>
            </a:r>
            <a:r>
              <a:rPr lang="ar-SA" sz="1800" dirty="0">
                <a:effectLst/>
                <a:ea typeface="Calibri" panose="020F0502020204030204" pitchFamily="34" charset="0"/>
                <a:cs typeface="Simplified Arabic" panose="02020603050405020304" pitchFamily="18" charset="-78"/>
              </a:rPr>
              <a:t>، يجب أن يتم عد الطفل الذي يتلقى خدمة إدارة الحالات وخدمة الدعم النفسي الاجتماعي معًا، كمشارك واحد في البرنامج</a:t>
            </a:r>
            <a:r>
              <a:rPr lang="ar-SY" sz="1800" dirty="0">
                <a:effectLst/>
                <a:ea typeface="Calibri" panose="020F0502020204030204" pitchFamily="34" charset="0"/>
                <a:cs typeface="Simplified Arabic" panose="02020603050405020304" pitchFamily="18" charset="-78"/>
              </a:rPr>
              <a:t>.</a:t>
            </a:r>
            <a:endParaRPr lang="ar-LB"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endParaRPr>
          </a:p>
          <a:p>
            <a:pPr marL="514350" marR="0" lvl="0" indent="-285750" algn="r" defTabSz="914400" rtl="1" eaLnBrk="1" fontAlgn="auto" latinLnBrk="0" hangingPunct="1">
              <a:lnSpc>
                <a:spcPct val="100000"/>
              </a:lnSpc>
              <a:spcBef>
                <a:spcPts val="0"/>
              </a:spcBef>
              <a:spcAft>
                <a:spcPts val="0"/>
              </a:spcAft>
              <a:buClr>
                <a:srgbClr val="000000"/>
              </a:buClr>
              <a:buSzPts val="1400"/>
              <a:buFontTx/>
              <a:buChar char="-"/>
              <a:tabLst/>
              <a:defRPr/>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400050" indent="-171450" algn="r" rtl="1">
              <a:buFont typeface="Arial" panose="020B0604020202020204" pitchFamily="34" charset="0"/>
              <a:buChar char="•"/>
            </a:pPr>
            <a:r>
              <a:rPr lang="ar-LB" dirty="0">
                <a:solidFill>
                  <a:srgbClr val="B496A5"/>
                </a:solidFill>
                <a:effectLst/>
              </a:rPr>
              <a:t>الخطوة 4: </a:t>
            </a:r>
          </a:p>
          <a:p>
            <a:pPr marL="0" marR="0" lvl="0" indent="0" algn="just" rtl="1">
              <a:lnSpc>
                <a:spcPct val="106000"/>
              </a:lnSpc>
              <a:spcBef>
                <a:spcPts val="0"/>
              </a:spcBef>
              <a:spcAft>
                <a:spcPts val="0"/>
              </a:spcAft>
              <a:buSzPts val="1100"/>
              <a:buFont typeface="+mj-lt"/>
              <a:buNone/>
            </a:pPr>
            <a:r>
              <a:rPr lang="ar-LB" dirty="0">
                <a:solidFill>
                  <a:srgbClr val="B496A5"/>
                </a:solidFill>
                <a:effectLst/>
              </a:rPr>
              <a:t>      - </a:t>
            </a:r>
            <a:r>
              <a:rPr lang="ar-SA" sz="11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إدماج المعلومات على مستوى السكان وتحليلها وتشاركها، وتقديم التغذية الراجعة إلى</a:t>
            </a:r>
            <a:r>
              <a:rPr lang="ar-SY" sz="11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a:t>
            </a:r>
            <a:endParaRPr lang="ar-LB" sz="11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endParaRPr>
          </a:p>
          <a:p>
            <a:pPr marL="171450" marR="0" lvl="0" indent="-171450" algn="just" rtl="1">
              <a:lnSpc>
                <a:spcPct val="106000"/>
              </a:lnSpc>
              <a:spcBef>
                <a:spcPts val="0"/>
              </a:spcBef>
              <a:spcAft>
                <a:spcPts val="0"/>
              </a:spcAft>
              <a:buSzPts val="1100"/>
              <a:buFont typeface="Courier New" panose="02070309020205020404" pitchFamily="49" charset="0"/>
              <a:buChar char="o"/>
            </a:pPr>
            <a:r>
              <a:rPr lang="ar-SA" sz="1100" dirty="0">
                <a:solidFill>
                  <a:srgbClr val="000000"/>
                </a:solidFill>
                <a:effectLst/>
                <a:latin typeface="Noto Sans Symbols"/>
                <a:ea typeface="Noto Sans Symbols"/>
                <a:cs typeface="Simplified Arabic" panose="02020603050405020304" pitchFamily="18" charset="-78"/>
              </a:rPr>
              <a:t>جميع الجهات المعنية، بمَن فيهم الأطفال والمجتمعات المحلّية </a:t>
            </a:r>
            <a:r>
              <a:rPr lang="ar-SY" sz="1100" dirty="0">
                <a:solidFill>
                  <a:srgbClr val="000000"/>
                </a:solidFill>
                <a:effectLst/>
                <a:latin typeface="Noto Sans Symbols"/>
                <a:ea typeface="Noto Sans Symbols"/>
                <a:cs typeface="Simplified Arabic" panose="02020603050405020304" pitchFamily="18" charset="-78"/>
              </a:rPr>
              <a:t>(</a:t>
            </a:r>
            <a:r>
              <a:rPr lang="ar-SA" sz="1100" dirty="0">
                <a:solidFill>
                  <a:srgbClr val="000000"/>
                </a:solidFill>
                <a:effectLst/>
                <a:latin typeface="Noto Sans Symbols"/>
                <a:ea typeface="Noto Sans Symbols"/>
                <a:cs typeface="Simplified Arabic" panose="02020603050405020304" pitchFamily="18" charset="-78"/>
              </a:rPr>
              <a:t>حسب الاقتضاء</a:t>
            </a:r>
            <a:r>
              <a:rPr lang="ar-SY" sz="1100" dirty="0">
                <a:solidFill>
                  <a:srgbClr val="000000"/>
                </a:solidFill>
                <a:effectLst/>
                <a:latin typeface="Noto Sans Symbols"/>
                <a:ea typeface="Noto Sans Symbols"/>
                <a:cs typeface="Simplified Arabic" panose="02020603050405020304" pitchFamily="18" charset="-78"/>
              </a:rPr>
              <a:t>)</a:t>
            </a:r>
            <a:r>
              <a:rPr lang="ar-SA" sz="1100" dirty="0">
                <a:solidFill>
                  <a:srgbClr val="000000"/>
                </a:solidFill>
                <a:effectLst/>
                <a:latin typeface="Noto Sans Symbols"/>
                <a:ea typeface="Noto Sans Symbols"/>
                <a:cs typeface="Simplified Arabic" panose="02020603050405020304" pitchFamily="18" charset="-78"/>
              </a:rPr>
              <a:t>؛</a:t>
            </a:r>
            <a:endParaRPr lang="ar-LB" sz="1100" dirty="0">
              <a:solidFill>
                <a:srgbClr val="000000"/>
              </a:solidFill>
              <a:effectLst/>
              <a:latin typeface="Noto Sans Symbols"/>
              <a:ea typeface="Noto Sans Symbols"/>
              <a:cs typeface="Simplified Arabic" panose="02020603050405020304" pitchFamily="18" charset="-78"/>
            </a:endParaRPr>
          </a:p>
          <a:p>
            <a:pPr marL="171450" marR="0" lvl="0" indent="-171450" algn="just" rtl="1">
              <a:lnSpc>
                <a:spcPct val="106000"/>
              </a:lnSpc>
              <a:spcBef>
                <a:spcPts val="0"/>
              </a:spcBef>
              <a:spcAft>
                <a:spcPts val="0"/>
              </a:spcAft>
              <a:buSzPts val="1100"/>
              <a:buFont typeface="Courier New" panose="02070309020205020404" pitchFamily="49" charset="0"/>
              <a:buChar char="o"/>
            </a:pPr>
            <a:r>
              <a:rPr lang="ar-SA" sz="1100" dirty="0">
                <a:solidFill>
                  <a:srgbClr val="000000"/>
                </a:solidFill>
                <a:effectLst/>
                <a:latin typeface="Noto Sans Symbols"/>
                <a:ea typeface="Noto Sans Symbols"/>
                <a:cs typeface="Simplified Arabic" panose="02020603050405020304" pitchFamily="18" charset="-78"/>
              </a:rPr>
              <a:t>أولئك الذين قدموا معلومات؛</a:t>
            </a:r>
            <a:endParaRPr lang="ar-LB" sz="1100" dirty="0">
              <a:solidFill>
                <a:srgbClr val="000000"/>
              </a:solidFill>
              <a:effectLst/>
              <a:latin typeface="Noto Sans Symbols"/>
              <a:ea typeface="Noto Sans Symbols"/>
              <a:cs typeface="Simplified Arabic" panose="02020603050405020304" pitchFamily="18" charset="-78"/>
            </a:endParaRPr>
          </a:p>
          <a:p>
            <a:pPr marL="171450" marR="0" lvl="0" indent="-171450" algn="just" rtl="1">
              <a:lnSpc>
                <a:spcPct val="106000"/>
              </a:lnSpc>
              <a:spcBef>
                <a:spcPts val="0"/>
              </a:spcBef>
              <a:spcAft>
                <a:spcPts val="0"/>
              </a:spcAft>
              <a:buSzPts val="1100"/>
              <a:buFont typeface="Courier New" panose="02070309020205020404" pitchFamily="49" charset="0"/>
              <a:buChar char="o"/>
            </a:pPr>
            <a:r>
              <a:rPr lang="ar-SA" sz="1100" dirty="0">
                <a:solidFill>
                  <a:srgbClr val="000000"/>
                </a:solidFill>
                <a:effectLst/>
                <a:latin typeface="Noto Sans Symbols"/>
                <a:ea typeface="Noto Sans Symbols"/>
                <a:cs typeface="Simplified Arabic" panose="02020603050405020304" pitchFamily="18" charset="-78"/>
              </a:rPr>
              <a:t>السكان المتضرّرين</a:t>
            </a:r>
            <a:r>
              <a:rPr lang="ar-SY" sz="1100" dirty="0">
                <a:solidFill>
                  <a:srgbClr val="000000"/>
                </a:solidFill>
                <a:effectLst/>
                <a:latin typeface="Noto Sans Symbols"/>
                <a:ea typeface="Noto Sans Symbols"/>
                <a:cs typeface="Simplified Arabic" panose="02020603050405020304" pitchFamily="18" charset="-78"/>
              </a:rPr>
              <a:t>. </a:t>
            </a:r>
            <a:endParaRPr lang="en-US" sz="1100" dirty="0">
              <a:effectLst/>
              <a:latin typeface="Noto Sans Symbols"/>
              <a:ea typeface="Noto Sans Symbols"/>
              <a:cs typeface="Noto Sans Symbols"/>
            </a:endParaRPr>
          </a:p>
          <a:p>
            <a:pPr marL="514350" indent="-285750" algn="r" rtl="1">
              <a:buFontTx/>
              <a:buChar char="-"/>
            </a:pPr>
            <a:r>
              <a:rPr lang="ar-SA" sz="1800" dirty="0">
                <a:effectLst/>
                <a:ea typeface="Calibri" panose="020F0502020204030204" pitchFamily="34" charset="0"/>
                <a:cs typeface="Simplified Arabic" panose="02020603050405020304" pitchFamily="18" charset="-78"/>
              </a:rPr>
              <a:t>جمع التغذية الراجعة </a:t>
            </a:r>
            <a:r>
              <a:rPr lang="ar-LB" sz="1800" dirty="0">
                <a:effectLst/>
                <a:ea typeface="Calibri" panose="020F0502020204030204" pitchFamily="34" charset="0"/>
                <a:cs typeface="Simplified Arabic" panose="02020603050405020304" pitchFamily="18" charset="-78"/>
              </a:rPr>
              <a:t>سي</a:t>
            </a:r>
            <a:r>
              <a:rPr lang="ar-SA" sz="1800" dirty="0">
                <a:effectLst/>
                <a:ea typeface="Calibri" panose="020F0502020204030204" pitchFamily="34" charset="0"/>
                <a:cs typeface="Simplified Arabic" panose="02020603050405020304" pitchFamily="18" charset="-78"/>
              </a:rPr>
              <a:t>جعل حلقة إدارة المعلومات الخاصة بك</a:t>
            </a:r>
            <a:r>
              <a:rPr lang="ar-LB" sz="1800" dirty="0">
                <a:effectLst/>
                <a:ea typeface="Calibri" panose="020F0502020204030204" pitchFamily="34" charset="0"/>
                <a:cs typeface="Simplified Arabic" panose="02020603050405020304" pitchFamily="18" charset="-78"/>
              </a:rPr>
              <a:t>م</a:t>
            </a:r>
            <a:r>
              <a:rPr lang="ar-SA" sz="1800" dirty="0">
                <a:effectLst/>
                <a:ea typeface="Calibri" panose="020F0502020204030204" pitchFamily="34" charset="0"/>
                <a:cs typeface="Simplified Arabic" panose="02020603050405020304" pitchFamily="18" charset="-78"/>
              </a:rPr>
              <a:t> فعالة</a:t>
            </a:r>
            <a:r>
              <a:rPr lang="ar-LB" sz="1800" dirty="0">
                <a:effectLst/>
                <a:ea typeface="Calibri" panose="020F0502020204030204" pitchFamily="34" charset="0"/>
                <a:cs typeface="Simplified Arabic" panose="02020603050405020304" pitchFamily="18" charset="-78"/>
              </a:rPr>
              <a:t>.</a:t>
            </a:r>
          </a:p>
          <a:p>
            <a:pPr marL="400050" indent="-171450" algn="r" rtl="1">
              <a:buFontTx/>
              <a:buChar char="-"/>
            </a:pPr>
            <a:r>
              <a:rPr lang="ar-LB" sz="1800" dirty="0">
                <a:effectLst/>
                <a:ea typeface="Calibri" panose="020F0502020204030204" pitchFamily="34" charset="0"/>
                <a:cs typeface="Simplified Arabic" panose="02020603050405020304" pitchFamily="18" charset="-78"/>
              </a:rPr>
              <a:t>يجب أن نتذكر أن ن</a:t>
            </a:r>
            <a:r>
              <a:rPr lang="ar-SA" sz="1800" dirty="0">
                <a:effectLst/>
                <a:ea typeface="Calibri" panose="020F0502020204030204" pitchFamily="34" charset="0"/>
                <a:cs typeface="Simplified Arabic" panose="02020603050405020304" pitchFamily="18" charset="-78"/>
              </a:rPr>
              <a:t>أخذ المخاطر التي قد تحدث للأطفال وعائلاتهم في الاعتبار قبل تشارك المعلومات</a:t>
            </a:r>
            <a:r>
              <a:rPr lang="ar-LB" sz="1800" dirty="0">
                <a:effectLst/>
                <a:ea typeface="Calibri" panose="020F0502020204030204" pitchFamily="34" charset="0"/>
                <a:cs typeface="Simplified Arabic" panose="02020603050405020304" pitchFamily="18" charset="-78"/>
              </a:rPr>
              <a:t> (لا بيانات يمكن تحديدها لفرد معين)</a:t>
            </a:r>
            <a:r>
              <a:rPr lang="ar-SY" sz="1800" dirty="0">
                <a:effectLst/>
                <a:ea typeface="Calibri" panose="020F0502020204030204" pitchFamily="34" charset="0"/>
                <a:cs typeface="Simplified Arabic" panose="02020603050405020304" pitchFamily="18" charset="-78"/>
              </a:rPr>
              <a:t>. </a:t>
            </a:r>
            <a:endParaRPr lang="ar-LB" sz="1800" dirty="0">
              <a:effectLst/>
              <a:ea typeface="Calibri" panose="020F0502020204030204" pitchFamily="34" charset="0"/>
              <a:cs typeface="Simplified Arabic" panose="02020603050405020304" pitchFamily="18" charset="-78"/>
            </a:endParaRPr>
          </a:p>
          <a:p>
            <a:pPr marL="400050" marR="0" lvl="0" indent="-171450" algn="r" defTabSz="914400" rtl="1" eaLnBrk="1" fontAlgn="auto" latinLnBrk="0" hangingPunct="1">
              <a:lnSpc>
                <a:spcPct val="100000"/>
              </a:lnSpc>
              <a:spcBef>
                <a:spcPts val="0"/>
              </a:spcBef>
              <a:spcAft>
                <a:spcPts val="0"/>
              </a:spcAft>
              <a:buClr>
                <a:srgbClr val="000000"/>
              </a:buClr>
              <a:buSzPts val="1400"/>
              <a:buFontTx/>
              <a:buChar char="-"/>
              <a:tabLst/>
              <a:defRPr/>
            </a:pPr>
            <a:r>
              <a:rPr lang="ar-SA" sz="1800" dirty="0">
                <a:effectLst/>
                <a:latin typeface="Calibri" panose="020F0502020204030204" pitchFamily="34" charset="0"/>
                <a:ea typeface="Calibri" panose="020F0502020204030204" pitchFamily="34" charset="0"/>
                <a:cs typeface="Simplified Arabic" panose="02020603050405020304" pitchFamily="18" charset="-78"/>
              </a:rPr>
              <a:t>ستؤدي هذه الجهود إلى تعزيز المساءلة أمام السكان المتضررين ودعم وظيفة المناصرة لفريق التنسيق</a:t>
            </a:r>
            <a:r>
              <a:rPr lang="ar-SY" sz="1800" dirty="0">
                <a:effectLst/>
                <a:latin typeface="Calibri" panose="020F0502020204030204" pitchFamily="34" charset="0"/>
                <a:ea typeface="Calibri" panose="020F0502020204030204" pitchFamily="34" charset="0"/>
                <a:cs typeface="Simplified Arabic" panose="02020603050405020304" pitchFamily="18" charset="-78"/>
              </a:rPr>
              <a:t>.</a:t>
            </a:r>
            <a:endParaRPr lang="en-US" sz="1800" dirty="0">
              <a:effectLst/>
              <a:latin typeface="Calibri" panose="020F0502020204030204" pitchFamily="34" charset="0"/>
              <a:ea typeface="Calibri" panose="020F0502020204030204" pitchFamily="34" charset="0"/>
            </a:endParaRPr>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3370640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بحسب الوقت المتاح لكم في التيسير، فكّروا في أن تضيفوا هنا أمثلة من المنطقة/البلد/الاستجابة، عن برامج تستوفي المعايير.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يمكن أن تكون هذه مسودّة شريحة تستطيعون تحديثها أو إلغاءها عند الضرورة.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لكلّ مثال، يمكنكم أن تضيفوا:</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جملة قصيرة، مختصرة، رئيسية تعريفية بشأن</a:t>
            </a:r>
            <a:r>
              <a:rPr lang="ar-LB" dirty="0"/>
              <a:t> برنامج/مشروع محدد يستخدم المعيار 5</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أضيفوا أسماء المنظمات والشركاء المشاركين معكم</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أضيفوا الدروس المستفادة العملية، والإجراءات </a:t>
            </a:r>
            <a:r>
              <a:rPr lang="ar-LB" sz="1200" b="0" i="0" u="none" strike="noStrike" cap="none" dirty="0">
                <a:solidFill>
                  <a:schemeClr val="dk1"/>
                </a:solidFill>
                <a:effectLst/>
                <a:latin typeface="Calibri"/>
                <a:ea typeface="Calibri"/>
                <a:cs typeface="Calibri"/>
                <a:sym typeface="Calibri"/>
              </a:rPr>
              <a:t>أ</a:t>
            </a:r>
            <a:r>
              <a:rPr lang="ar-SA" sz="1200" b="0" i="0" u="none" strike="noStrike" cap="none" dirty="0">
                <a:solidFill>
                  <a:schemeClr val="dk1"/>
                </a:solidFill>
                <a:effectLst/>
                <a:latin typeface="Calibri"/>
                <a:ea typeface="Calibri"/>
                <a:cs typeface="Calibri"/>
                <a:sym typeface="Calibri"/>
              </a:rPr>
              <a:t>و</a:t>
            </a:r>
            <a:r>
              <a:rPr lang="ar-LB" sz="1200" b="0" i="0" u="none" strike="noStrike" cap="none" dirty="0">
                <a:solidFill>
                  <a:schemeClr val="dk1"/>
                </a:solidFill>
                <a:effectLst/>
                <a:latin typeface="Calibri"/>
                <a:ea typeface="Calibri"/>
                <a:cs typeface="Calibri"/>
                <a:sym typeface="Calibri"/>
              </a:rPr>
              <a:t> </a:t>
            </a:r>
            <a:r>
              <a:rPr lang="ar-SA" sz="1200" b="0" i="0" u="none" strike="noStrike" cap="none" dirty="0">
                <a:solidFill>
                  <a:schemeClr val="dk1"/>
                </a:solidFill>
                <a:effectLst/>
                <a:latin typeface="Calibri"/>
                <a:ea typeface="Calibri"/>
                <a:cs typeface="Calibri"/>
                <a:sym typeface="Calibri"/>
              </a:rPr>
              <a:t>الرسالة أو الأرقام</a:t>
            </a:r>
            <a:r>
              <a:rPr lang="ar-LB" sz="1200" b="0" i="0" u="none" strike="noStrike" cap="none" dirty="0">
                <a:solidFill>
                  <a:schemeClr val="dk1"/>
                </a:solidFill>
                <a:effectLst/>
                <a:latin typeface="Calibri"/>
                <a:ea typeface="Calibri"/>
                <a:cs typeface="Calibri"/>
                <a:sym typeface="Calibri"/>
              </a:rPr>
              <a:t> الأساسية</a:t>
            </a:r>
            <a:r>
              <a:rPr lang="ar-SA" sz="1200" b="0" i="0" u="none" strike="noStrike" cap="none" dirty="0">
                <a:solidFill>
                  <a:schemeClr val="dk1"/>
                </a:solidFill>
                <a:effectLst/>
                <a:latin typeface="Calibri"/>
                <a:ea typeface="Calibri"/>
                <a:cs typeface="Calibri"/>
                <a:sym typeface="Calibri"/>
              </a:rPr>
              <a:t>، التي تثير اهتمام </a:t>
            </a:r>
            <a:r>
              <a:rPr lang="ar-LB" sz="1200" b="0" i="0" u="none" strike="noStrike" cap="none" dirty="0">
                <a:solidFill>
                  <a:schemeClr val="dk1"/>
                </a:solidFill>
                <a:effectLst/>
                <a:latin typeface="Calibri"/>
                <a:ea typeface="Calibri"/>
                <a:cs typeface="Calibri"/>
                <a:sym typeface="Calibri"/>
              </a:rPr>
              <a:t>المشاركين معكم </a:t>
            </a: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أمّا الخيار الآخر، في حال أتيح لكم مجال تيسير </a:t>
            </a:r>
            <a:r>
              <a:rPr lang="ar-LB" sz="1200" b="0" i="0" u="none" strike="noStrike" cap="none" dirty="0">
                <a:solidFill>
                  <a:schemeClr val="dk1"/>
                </a:solidFill>
                <a:effectLst/>
                <a:latin typeface="Calibri"/>
                <a:ea typeface="Calibri"/>
                <a:cs typeface="Calibri"/>
                <a:sym typeface="Calibri"/>
              </a:rPr>
              <a:t>أوسع</a:t>
            </a:r>
            <a:r>
              <a:rPr lang="ar-SA" sz="1200" b="0" i="0" u="none" strike="noStrike" cap="none" dirty="0">
                <a:solidFill>
                  <a:schemeClr val="dk1"/>
                </a:solidFill>
                <a:effectLst/>
                <a:latin typeface="Calibri"/>
                <a:ea typeface="Calibri"/>
                <a:cs typeface="Calibri"/>
                <a:sym typeface="Calibri"/>
              </a:rPr>
              <a:t> (وأيضًا بحسب مجموعتكم)، فهو ملء هذه الشريحة بطريقة تفاعلية خلال الجلسة.</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في هذه الحال، يمكنكم أن:</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توزّعوا مجموعتكم ضمن مجموعتَين أو 3 مجموعات أصغر،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تتيحوا ل</a:t>
            </a:r>
            <a:r>
              <a:rPr lang="ar-SA" sz="1200" b="0" i="0" u="none" strike="noStrike" cap="none" dirty="0">
                <a:solidFill>
                  <a:schemeClr val="dk1"/>
                </a:solidFill>
                <a:effectLst/>
                <a:latin typeface="Calibri"/>
                <a:ea typeface="Calibri"/>
                <a:cs typeface="Calibri"/>
                <a:sym typeface="Calibri"/>
              </a:rPr>
              <a:t>لمشاركين 15-20 دقيقية ليحضّروا عرضًا قصيرًا عن مثال من المنطقة/البلد/الاستجابة لبرنامج يستوفي المعيار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تطلبوا من المجموعات أن تقدّم أمثلتها في الجلسة العامّة، وتناقشوا/ تقارنوا الدروس المستفادة منها.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إذا كنتم سترسلون هذا العرض إلى المشاركين بعد التدريب، يمكنكم أن تملأوا هذه الشريحة، كي تحفظوا سجلاّت عن العروض.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1" i="0" u="none" strike="noStrike" cap="none" dirty="0">
                <a:solidFill>
                  <a:schemeClr val="dk1"/>
                </a:solidFill>
                <a:effectLst/>
                <a:latin typeface="Calibri"/>
                <a:ea typeface="Calibri"/>
                <a:cs typeface="Calibri"/>
                <a:sym typeface="Calibri"/>
              </a:rPr>
              <a:t>نصيحة: </a:t>
            </a:r>
            <a:r>
              <a:rPr lang="ar-SA" sz="1200" b="0" i="0" u="none" strike="noStrike" cap="none" dirty="0">
                <a:solidFill>
                  <a:schemeClr val="dk1"/>
                </a:solidFill>
                <a:effectLst/>
                <a:latin typeface="Calibri"/>
                <a:ea typeface="Calibri"/>
                <a:cs typeface="Calibri"/>
                <a:sym typeface="Calibri"/>
              </a:rPr>
              <a:t>يمكنكم أن تستخدموا </a:t>
            </a:r>
            <a:r>
              <a:rPr lang="en-US" sz="1200" b="0" i="0" u="none" strike="noStrike" cap="none" dirty="0">
                <a:solidFill>
                  <a:schemeClr val="dk1"/>
                </a:solidFill>
                <a:effectLst/>
                <a:latin typeface="Calibri"/>
                <a:ea typeface="Calibri"/>
                <a:cs typeface="Calibri"/>
                <a:sym typeface="Calibri"/>
              </a:rPr>
              <a:t>https://thenounproject.com</a:t>
            </a:r>
            <a:r>
              <a:rPr lang="ar-SA" sz="1200" b="0" i="0" u="none" strike="noStrike" cap="none" dirty="0">
                <a:solidFill>
                  <a:schemeClr val="dk1"/>
                </a:solidFill>
                <a:effectLst/>
                <a:latin typeface="Calibri"/>
                <a:ea typeface="Calibri"/>
                <a:cs typeface="Calibri"/>
                <a:sym typeface="Calibri"/>
              </a:rPr>
              <a:t>/ للحصول على خرائط مماثلة. </a:t>
            </a:r>
            <a:endParaRPr lang="ar" b="0" i="1" u="none" dirty="0"/>
          </a:p>
        </p:txBody>
      </p:sp>
      <p:sp>
        <p:nvSpPr>
          <p:cNvPr id="4" name="Espace réservé du numéro de diapositive 3"/>
          <p:cNvSpPr>
            <a:spLocks noGrp="1"/>
          </p:cNvSpPr>
          <p:nvPr>
            <p:ph type="sldNum" idx="12"/>
          </p:nvPr>
        </p:nvSpPr>
        <p:spPr/>
        <p:txBody>
          <a:bodyPr rtlCol="1"/>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 في حال استطعتم أن تقدّموا المعلومات من الإنترنت عبر العاكس، نقترح عليكم أن تساعدوا المشاركين في الوصول إلى الموقع وأن تروهم إيّاه] </a:t>
            </a:r>
            <a:r>
              <a:rPr lang="ar-SA" u="sng" dirty="0"/>
              <a:t> </a:t>
            </a:r>
          </a:p>
          <a:p>
            <a:pPr marL="0" marR="0" lvl="0" indent="0" algn="r" rtl="1">
              <a:lnSpc>
                <a:spcPct val="100000"/>
              </a:lnSpc>
              <a:spcBef>
                <a:spcPts val="0"/>
              </a:spcBef>
              <a:spcAft>
                <a:spcPts val="0"/>
              </a:spcAft>
              <a:buClr>
                <a:schemeClr val="dk1"/>
              </a:buClr>
              <a:buSzPts val="1200"/>
              <a:buFont typeface="Calibri"/>
              <a:buNone/>
            </a:pPr>
            <a:endParaRPr lang="ar-SA" u="sng" dirty="0"/>
          </a:p>
          <a:p>
            <a:pPr marL="0" marR="0" lvl="0" indent="0" algn="r" rtl="1">
              <a:lnSpc>
                <a:spcPct val="100000"/>
              </a:lnSpc>
              <a:spcBef>
                <a:spcPts val="0"/>
              </a:spcBef>
              <a:spcAft>
                <a:spcPts val="0"/>
              </a:spcAft>
              <a:buClr>
                <a:schemeClr val="dk1"/>
              </a:buClr>
              <a:buSzPts val="1200"/>
              <a:buFont typeface="Calibri"/>
              <a:buNone/>
            </a:pPr>
            <a:r>
              <a:rPr lang="ar-SA" b="1" u="none" dirty="0"/>
              <a:t>شراكة المعايير الإنسانية:</a:t>
            </a:r>
          </a:p>
          <a:p>
            <a:pPr marL="0" marR="0" lvl="0" indent="0" algn="r" rtl="1">
              <a:lnSpc>
                <a:spcPct val="100000"/>
              </a:lnSpc>
              <a:spcBef>
                <a:spcPts val="0"/>
              </a:spcBef>
              <a:spcAft>
                <a:spcPts val="0"/>
              </a:spcAft>
              <a:buClr>
                <a:schemeClr val="dk1"/>
              </a:buClr>
              <a:buSzPts val="1200"/>
              <a:buFont typeface="Calibri"/>
              <a:buNone/>
            </a:pPr>
            <a:r>
              <a:rPr lang="ar-SA" u="sng" dirty="0"/>
              <a:t>1. الدليل على الإنترنت</a:t>
            </a:r>
          </a:p>
          <a:p>
            <a:pPr marL="0" lvl="0" indent="0" algn="r" rtl="1">
              <a:spcBef>
                <a:spcPts val="0"/>
              </a:spcBef>
              <a:spcAft>
                <a:spcPts val="0"/>
              </a:spcAft>
              <a:buNone/>
            </a:pPr>
            <a:r>
              <a:rPr lang="ar-SA" u="sng" dirty="0"/>
              <a:t>2. تطبيق شراكة المعايير الإنسانية   </a:t>
            </a:r>
            <a:endParaRPr lang="ar-SA" dirty="0"/>
          </a:p>
          <a:p>
            <a:pPr marL="0" lvl="0" indent="0" algn="r" rtl="1">
              <a:spcBef>
                <a:spcPts val="0"/>
              </a:spcBef>
              <a:spcAft>
                <a:spcPts val="0"/>
              </a:spcAft>
              <a:buNone/>
            </a:pPr>
            <a:r>
              <a:rPr lang="ar-SA" dirty="0"/>
              <a:t>- هو ثاني أكثر تطبيق شعبية على الموقع بعد تطبيق اسفير</a:t>
            </a:r>
          </a:p>
          <a:p>
            <a:pPr marL="0" lvl="0" indent="0" algn="r" rtl="1">
              <a:spcBef>
                <a:spcPts val="0"/>
              </a:spcBef>
              <a:spcAft>
                <a:spcPts val="0"/>
              </a:spcAft>
              <a:buNone/>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u="none" dirty="0"/>
              <a:t>صفحة المعايير الدنيا لحماية الطفل:</a:t>
            </a: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u="sng" dirty="0"/>
              <a:t>1. الدليل التفاعلي </a:t>
            </a:r>
            <a:r>
              <a:rPr lang="ar-SA" dirty="0"/>
              <a:t>- أهم مورد لدينا.</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dirty="0"/>
              <a:t>2. </a:t>
            </a:r>
            <a:r>
              <a:rPr lang="ar-SA" u="sng" dirty="0"/>
              <a:t>الملخّص </a:t>
            </a:r>
            <a:r>
              <a:rPr lang="ar-SA" dirty="0"/>
              <a:t>يتألّف من 32 صفحة فقط، وهذا يعني أنّه مكثّف جدًا ولكن، يمكن استخدامه للتعريف بفكرة المعايير الدنيا أو لإطلاق مناقشات حول حماية الطفل مع زملاء حكوميين أو عاملين آخرين في المجال الإنساني من دون إغراقهم في معلومات الدليل الهائل الحجم.  </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dirty="0"/>
              <a:t>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نسخة </a:t>
            </a:r>
            <a:r>
              <a:rPr lang="en-US" u="sng" dirty="0"/>
              <a:t>PDF</a:t>
            </a:r>
            <a:r>
              <a:rPr lang="en-US" dirty="0"/>
              <a:t> </a:t>
            </a:r>
            <a:r>
              <a:rPr lang="ar-SA" dirty="0"/>
              <a:t>وجميع المواد المتوفّرة يمكن تنزيلها إذا أراد المشاركون طباعة أجزاء فقط من المعايير الدنيا لحماية الطفل، على 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يتضمّن </a:t>
            </a:r>
            <a:r>
              <a:rPr lang="ar-SA" u="sng" dirty="0"/>
              <a:t>ملف مواد الإحاطة الخاصّة بـ«المقدّمة إلى المعايير الدنيا لحماية الطفل» </a:t>
            </a:r>
            <a:r>
              <a:rPr lang="ar-SA" dirty="0"/>
              <a:t>هذه الشرائح وملاحظات التيسير، بالإضافة إلى مقدّمة للتوزيع تتألّف من صفحتَين.</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معرض للمعايير مع </a:t>
            </a:r>
            <a:r>
              <a:rPr lang="ar-SA" u="sng" dirty="0"/>
              <a:t>رسومات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اكتشفوا </a:t>
            </a:r>
            <a:r>
              <a:rPr lang="ar-SA" sz="1200" u="sng" dirty="0"/>
              <a:t>الدورة التدريبية الإلكترونية المجانية على المعايير الدنيا لحماية الطفل</a:t>
            </a:r>
            <a:r>
              <a:rPr lang="ar-SA" sz="1200" dirty="0"/>
              <a:t> مع مجموعة من الوحدات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أفلام فيديو على قناة يوتيوب الخاصّة بالتحالف </a:t>
            </a:r>
          </a:p>
          <a:p>
            <a:pPr marL="0" marR="0" lvl="0" indent="0" algn="r" rtl="1">
              <a:lnSpc>
                <a:spcPct val="100000"/>
              </a:lnSpc>
              <a:spcBef>
                <a:spcPts val="0"/>
              </a:spcBef>
              <a:spcAft>
                <a:spcPts val="0"/>
              </a:spcAft>
              <a:buClr>
                <a:schemeClr val="dk1"/>
              </a:buClr>
              <a:buSzPts val="1200"/>
              <a:buFont typeface="Calibri"/>
              <a:buNone/>
            </a:pPr>
            <a:endParaRPr lang="ar-SA" dirty="0"/>
          </a:p>
          <a:p>
            <a:pPr marL="0" lvl="0" indent="0" algn="r" rtl="1">
              <a:spcBef>
                <a:spcPts val="0"/>
              </a:spcBef>
              <a:spcAft>
                <a:spcPts val="0"/>
              </a:spcAft>
              <a:buNone/>
            </a:pPr>
            <a:r>
              <a:rPr lang="ar-SA" dirty="0"/>
              <a:t>اسألوا: ماذا ينبغي أن تكون خطواتنا التالية كفريق/وكالة/فرد؟ </a:t>
            </a:r>
          </a:p>
          <a:p>
            <a:pPr marL="0" lvl="0" indent="0" algn="r" rtl="1">
              <a:spcBef>
                <a:spcPts val="0"/>
              </a:spcBef>
              <a:spcAft>
                <a:spcPts val="0"/>
              </a:spcAft>
              <a:buNone/>
            </a:pPr>
            <a:r>
              <a:rPr lang="ar-SA" sz="1200" b="0" i="0" u="none" strike="noStrike" cap="none" dirty="0">
                <a:solidFill>
                  <a:schemeClr val="dk1"/>
                </a:solidFill>
                <a:effectLst/>
                <a:latin typeface="Calibri"/>
                <a:ea typeface="Calibri"/>
                <a:cs typeface="Calibri"/>
                <a:sym typeface="Calibri"/>
              </a:rPr>
              <a:t>(قد تحدّدون موعدًا للقاء أطول لاستيعاب التغييرات ووضع خطّة؛ أو تطلبون من الزملاء عرض بعض المعايير الجديدة/المراجعة وانعكاساتها على البرنامج؛ أو تنظّمون دورة تدريبية؛ أو تطلبون موعدًا من الإدارة العليا لمناقشة المساءلة أمام الأطفال، إلخ) </a:t>
            </a:r>
            <a:r>
              <a:rPr lang="ar-SA" dirty="0"/>
              <a:t> </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sz="1200" b="0" i="0" u="none" strike="noStrike" cap="none" dirty="0">
              <a:solidFill>
                <a:schemeClr val="dk1"/>
              </a:solidFill>
              <a:effectLst/>
              <a:latin typeface="Calibri"/>
              <a:ea typeface="Calibri"/>
              <a:cs typeface="Calibri"/>
              <a:sym typeface="Calibri"/>
            </a:endParaRPr>
          </a:p>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a:t>
            </a:r>
            <a:r>
              <a:rPr lang="ar-SA" sz="1200" b="0" i="0" u="sng" strike="noStrike" cap="none" dirty="0">
                <a:solidFill>
                  <a:schemeClr val="dk1"/>
                </a:solidFill>
                <a:effectLst/>
                <a:latin typeface="Calibri"/>
                <a:ea typeface="Calibri"/>
                <a:cs typeface="Calibri"/>
                <a:sym typeface="Calibri"/>
              </a:rPr>
              <a:t> نسخ مطبوعة</a:t>
            </a:r>
            <a:r>
              <a:rPr lang="ar-SA" sz="1200" b="0" i="0" u="none" strike="noStrike" cap="none" dirty="0">
                <a:solidFill>
                  <a:schemeClr val="dk1"/>
                </a:solidFill>
                <a:effectLst/>
                <a:latin typeface="Calibri"/>
                <a:ea typeface="Calibri"/>
                <a:cs typeface="Calibri"/>
                <a:sym typeface="Calibri"/>
              </a:rPr>
              <a:t>: ثمّة مخزون صغير من النسخ المطبوعة من الدليل والملخّص لدى التحالف العالمي في جنيف، لكّننا نشجّع البلدان والمناطق على طباعة وإدارة نسخها الخاصة محلّيًا. يتمّ هذا عادة من خلال هيكلية التنسيق المشتركة بين الوكالات. عند الطلب، يستطيع التحالف تشارك نسخة </a:t>
            </a:r>
            <a:r>
              <a:rPr lang="en-US" sz="1200" b="0" i="0" u="none" strike="noStrike" cap="none" dirty="0">
                <a:solidFill>
                  <a:schemeClr val="dk1"/>
                </a:solidFill>
                <a:effectLst/>
                <a:latin typeface="Calibri"/>
                <a:ea typeface="Calibri"/>
                <a:cs typeface="Calibri"/>
                <a:sym typeface="Calibri"/>
              </a:rPr>
              <a:t>PDF </a:t>
            </a:r>
            <a:r>
              <a:rPr lang="ar-SA" sz="1200" b="0" i="0" u="none" strike="noStrike" cap="none" dirty="0">
                <a:solidFill>
                  <a:schemeClr val="dk1"/>
                </a:solidFill>
                <a:effectLst/>
                <a:latin typeface="Calibri"/>
                <a:ea typeface="Calibri"/>
                <a:cs typeface="Calibri"/>
                <a:sym typeface="Calibri"/>
              </a:rPr>
              <a:t>جاهزة للطباعة معكم.]</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dirty="0"/>
          </a:p>
          <a:p>
            <a:pPr marL="0" marR="0" lvl="0" indent="0" algn="r" rtl="1">
              <a:lnSpc>
                <a:spcPct val="100000"/>
              </a:lnSpc>
              <a:spcBef>
                <a:spcPts val="0"/>
              </a:spcBef>
              <a:spcAft>
                <a:spcPts val="0"/>
              </a:spcAft>
              <a:buClr>
                <a:schemeClr val="dk1"/>
              </a:buClr>
              <a:buSzPts val="1200"/>
              <a:buFont typeface="Calibri"/>
              <a:buNone/>
            </a:pPr>
            <a:r>
              <a:rPr lang="ar-SA" dirty="0"/>
              <a:t>شكرًا جزيلاً على لقائكم بنا وبدء استكشافكم المعايير الدنيا لحماية الطفل. سوف أتابع معكم مسألة الخطوات التالية التي ناقشناها. فهذا هو الأساس: إنّ دليل المعايير الدنيا لحماية الطفل هو هدية تستمر في العطاء كلّ مرّة تفتحونها!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634197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3"/>
        <p:cNvGrpSpPr/>
        <p:nvPr/>
      </p:nvGrpSpPr>
      <p:grpSpPr>
        <a:xfrm>
          <a:off x="0" y="0"/>
          <a:ext cx="0" cy="0"/>
          <a:chOff x="0" y="0"/>
          <a:chExt cx="0" cy="0"/>
        </a:xfrm>
      </p:grpSpPr>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6" name="Google Shape;46;p3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4" name="Imagen 3">
            <a:extLst>
              <a:ext uri="{FF2B5EF4-FFF2-40B4-BE49-F238E27FC236}">
                <a16:creationId xmlns:a16="http://schemas.microsoft.com/office/drawing/2014/main" id="{FE388EE8-62D2-54AE-49E5-C7AA95DA2ACE}"/>
              </a:ext>
            </a:extLst>
          </p:cNvPr>
          <p:cNvPicPr>
            <a:picLocks noChangeAspect="1"/>
          </p:cNvPicPr>
          <p:nvPr userDrawn="1"/>
        </p:nvPicPr>
        <p:blipFill>
          <a:blip r:embed="rId3"/>
          <a:srcRect/>
          <a:stretch/>
        </p:blipFill>
        <p:spPr>
          <a:xfrm>
            <a:off x="8163775" y="5540654"/>
            <a:ext cx="3499408" cy="1103472"/>
          </a:xfrm>
          <a:prstGeom prst="rect">
            <a:avLst/>
          </a:prstGeom>
        </p:spPr>
      </p:pic>
    </p:spTree>
    <p:extLst>
      <p:ext uri="{BB962C8B-B14F-4D97-AF65-F5344CB8AC3E}">
        <p14:creationId xmlns:p14="http://schemas.microsoft.com/office/powerpoint/2010/main" val="2342520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3341256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402747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091159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3609863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3" r:id="rId20"/>
    <p:sldLayoutId id="214748368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24.jpeg"/><Relationship Id="rId4" Type="http://schemas.openxmlformats.org/officeDocument/2006/relationships/image" Target="../media/image23.gif"/></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338" y="4240754"/>
            <a:ext cx="6631373" cy="1655762"/>
          </a:xfrm>
        </p:spPr>
        <p:txBody>
          <a:bodyPr rtlCol="1">
            <a:normAutofit/>
          </a:bodyPr>
          <a:lstStyle/>
          <a:p>
            <a:pPr algn="ctr" rtl="1"/>
            <a:r>
              <a:rPr lang="ar-LB" sz="3200">
                <a:effectLst>
                  <a:outerShdw blurRad="38100" dist="38100" dir="2700000" algn="tl">
                    <a:srgbClr val="000000">
                      <a:alpha val="43137"/>
                    </a:srgbClr>
                  </a:outerShdw>
                </a:effectLst>
              </a:rPr>
              <a:t>شرائح العرض</a:t>
            </a:r>
            <a:endParaRPr lang="ar" sz="3200" dirty="0">
              <a:effectLst>
                <a:outerShdw blurRad="38100" dist="38100" dir="2700000" algn="tl">
                  <a:srgbClr val="000000">
                    <a:alpha val="43137"/>
                  </a:srgbClr>
                </a:outerShdw>
              </a:effectLst>
            </a:endParaRP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rtlCol="1" anchor="t" anchorCtr="0">
            <a:spAutoFit/>
          </a:bodyPr>
          <a:lstStyle/>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المعايير الدنيا لحماية الطفل في العمل الإنساني </a:t>
            </a:r>
            <a:endParaRPr sz="4800" b="0" dirty="0">
              <a:solidFill>
                <a:schemeClr val="bg1">
                  <a:lumMod val="65000"/>
                </a:schemeClr>
              </a:solidFill>
              <a:latin typeface="Calibri"/>
              <a:cs typeface="Calibri"/>
              <a:sym typeface="Arial"/>
            </a:endParaRPr>
          </a:p>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CPMS</a:t>
            </a:r>
            <a:endParaRPr sz="4800" b="0" dirty="0">
              <a:solidFill>
                <a:schemeClr val="bg1">
                  <a:lumMod val="65000"/>
                </a:schemeClr>
              </a:solidFill>
              <a:latin typeface="Calibri"/>
              <a:cs typeface="Calibri"/>
              <a:sym typeface="Arial"/>
            </a:endParaRPr>
          </a:p>
        </p:txBody>
      </p:sp>
    </p:spTree>
    <p:extLst>
      <p:ext uri="{BB962C8B-B14F-4D97-AF65-F5344CB8AC3E}">
        <p14:creationId xmlns:p14="http://schemas.microsoft.com/office/powerpoint/2010/main" val="2976328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9372600" cy="1325563"/>
          </a:xfrm>
        </p:spPr>
        <p:txBody>
          <a:bodyPr rtlCol="1"/>
          <a:lstStyle/>
          <a:p>
            <a:pPr algn="r" rtl="1"/>
            <a:r>
              <a:rPr lang="ar" dirty="0">
                <a:solidFill>
                  <a:schemeClr val="accent1">
                    <a:lumMod val="75000"/>
                  </a:schemeClr>
                </a:solidFill>
              </a:rPr>
              <a:t>الهدف من المعايير</a:t>
            </a:r>
            <a:br>
              <a:rPr lang="en-US" dirty="0"/>
            </a:br>
            <a:endParaRPr lang="fr-FR" dirty="0"/>
          </a:p>
        </p:txBody>
      </p:sp>
      <p:sp>
        <p:nvSpPr>
          <p:cNvPr id="260" name="Google Shape;260;p5"/>
          <p:cNvSpPr txBox="1">
            <a:spLocks noGrp="1"/>
          </p:cNvSpPr>
          <p:nvPr>
            <p:ph idx="4294967295"/>
          </p:nvPr>
        </p:nvSpPr>
        <p:spPr>
          <a:xfrm>
            <a:off x="3523797" y="2055812"/>
            <a:ext cx="7830003" cy="3705427"/>
          </a:xfrm>
          <a:prstGeom prst="rect">
            <a:avLst/>
          </a:prstGeom>
          <a:noFill/>
          <a:ln>
            <a:noFill/>
          </a:ln>
        </p:spPr>
        <p:txBody>
          <a:bodyPr spcFirstLastPara="1" wrap="square" lIns="91425" tIns="45700" rIns="91425" bIns="45700" rtlCol="1" anchor="t" anchorCtr="0">
            <a:normAutofit fontScale="92500" lnSpcReduction="10000"/>
          </a:bodyPr>
          <a:lstStyle/>
          <a:p>
            <a:pPr marL="228600" lvl="0" indent="-228600" algn="r" rtl="1">
              <a:lnSpc>
                <a:spcPct val="90000"/>
              </a:lnSpc>
              <a:spcBef>
                <a:spcPts val="0"/>
              </a:spcBef>
              <a:spcAft>
                <a:spcPts val="0"/>
              </a:spcAft>
              <a:buSzPts val="2800"/>
              <a:buChar char="●"/>
            </a:pPr>
            <a:r>
              <a:rPr lang="ar" dirty="0">
                <a:solidFill>
                  <a:schemeClr val="bg2"/>
                </a:solidFill>
              </a:rPr>
              <a:t>وثيقة مرجعية لحماية الطفل في العمل الإنساني</a:t>
            </a:r>
            <a:endParaRPr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أداة تعاونية، مشتركة بين الوكالات</a:t>
            </a:r>
            <a:endParaRPr sz="2600"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تتماشى مع المعيار الإنساني الأساسي</a:t>
            </a:r>
            <a:endParaRPr sz="2600" dirty="0">
              <a:solidFill>
                <a:schemeClr val="bg2"/>
              </a:solidFill>
            </a:endParaRPr>
          </a:p>
          <a:p>
            <a:pPr marL="228600" lvl="0" indent="-228600" algn="r" rtl="1">
              <a:spcBef>
                <a:spcPts val="0"/>
              </a:spcBef>
              <a:buChar char="●"/>
            </a:pPr>
            <a:r>
              <a:rPr lang="ar-LB" sz="2600" dirty="0">
                <a:solidFill>
                  <a:schemeClr val="bg2"/>
                </a:solidFill>
              </a:rPr>
              <a:t>التكييف وفقاً للسياق لتسهيل التبنّي المحلي</a:t>
            </a:r>
          </a:p>
          <a:p>
            <a:pPr marL="0" lvl="0" indent="0" algn="r" rtl="1">
              <a:spcBef>
                <a:spcPts val="1000"/>
              </a:spcBef>
              <a:spcAft>
                <a:spcPts val="0"/>
              </a:spcAft>
              <a:buNone/>
            </a:pPr>
            <a:endParaRPr sz="2600" dirty="0">
              <a:solidFill>
                <a:schemeClr val="bg2"/>
              </a:solidFill>
            </a:endParaRPr>
          </a:p>
          <a:p>
            <a:pPr marL="228600" lvl="0" indent="-228600" algn="r" rtl="1">
              <a:spcBef>
                <a:spcPts val="1000"/>
              </a:spcBef>
              <a:spcAft>
                <a:spcPts val="0"/>
              </a:spcAft>
              <a:buSzPts val="2800"/>
              <a:buChar char="●"/>
            </a:pPr>
            <a:r>
              <a:rPr lang="ar" sz="2600" dirty="0">
                <a:solidFill>
                  <a:schemeClr val="bg2"/>
                </a:solidFill>
              </a:rPr>
              <a:t>الغرض:</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الجودة والمساءلة</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a:t>
            </a:r>
            <a:r>
              <a:rPr lang="ar-LB" sz="2600" dirty="0">
                <a:solidFill>
                  <a:schemeClr val="bg2"/>
                </a:solidFill>
              </a:rPr>
              <a:t>تأثير</a:t>
            </a:r>
            <a:r>
              <a:rPr lang="ar" sz="2600" dirty="0">
                <a:solidFill>
                  <a:schemeClr val="bg2"/>
                </a:solidFill>
              </a:rPr>
              <a:t> على حماية الأطفال ورفاههم</a:t>
            </a:r>
            <a:endParaRPr lang="ar-LB" sz="2600" dirty="0">
              <a:solidFill>
                <a:schemeClr val="bg2"/>
              </a:solidFill>
            </a:endParaRPr>
          </a:p>
          <a:p>
            <a:pPr marL="444500" lvl="1" indent="0" algn="r" rtl="1">
              <a:spcBef>
                <a:spcPts val="0"/>
              </a:spcBef>
              <a:spcAft>
                <a:spcPts val="0"/>
              </a:spcAft>
              <a:buSzPts val="2600"/>
              <a:buNone/>
            </a:pPr>
            <a:endParaRPr lang="ar-LB" sz="2600" dirty="0">
              <a:solidFill>
                <a:schemeClr val="bg2"/>
              </a:solidFill>
            </a:endParaRPr>
          </a:p>
          <a:p>
            <a:pPr marL="444500" lvl="1" indent="0" algn="r" rtl="1">
              <a:spcBef>
                <a:spcPts val="0"/>
              </a:spcBef>
              <a:spcAft>
                <a:spcPts val="0"/>
              </a:spcAft>
              <a:buSzPts val="2600"/>
              <a:buNone/>
            </a:pPr>
            <a:r>
              <a:rPr lang="ar-LB" sz="2600" dirty="0">
                <a:solidFill>
                  <a:schemeClr val="bg2"/>
                </a:solidFill>
              </a:rPr>
              <a:t>تهدف االمعايير الدنيا لحماية الطفل إلى تفعيل حقوق الأطفال في ممارسة الاستجابة الإنسانية. </a:t>
            </a:r>
          </a:p>
          <a:p>
            <a:pPr marL="444500" lvl="1" indent="0" algn="r" rtl="1">
              <a:spcBef>
                <a:spcPts val="0"/>
              </a:spcBef>
              <a:spcAft>
                <a:spcPts val="0"/>
              </a:spcAft>
              <a:buSzPts val="2600"/>
              <a:buNone/>
            </a:pPr>
            <a:endParaRPr dirty="0">
              <a:solidFill>
                <a:schemeClr val="bg2"/>
              </a:solidFill>
            </a:endParaRPr>
          </a:p>
          <a:p>
            <a:pPr marL="228600" lvl="0" indent="-50800" algn="r" rtl="1">
              <a:lnSpc>
                <a:spcPct val="90000"/>
              </a:lnSpc>
              <a:spcBef>
                <a:spcPts val="1000"/>
              </a:spcBef>
              <a:spcAft>
                <a:spcPts val="0"/>
              </a:spcAft>
              <a:buClr>
                <a:schemeClr val="accent1"/>
              </a:buClr>
              <a:buSzPts val="2800"/>
              <a:buNone/>
            </a:pPr>
            <a:endParaRPr dirty="0">
              <a:solidFill>
                <a:schemeClr val="bg2"/>
              </a:solidFill>
            </a:endParaRPr>
          </a:p>
        </p:txBody>
      </p:sp>
      <p:pic>
        <p:nvPicPr>
          <p:cNvPr id="263" name="Google Shape;263;p5"/>
          <p:cNvPicPr preferRelativeResize="0"/>
          <p:nvPr/>
        </p:nvPicPr>
        <p:blipFill>
          <a:blip r:embed="rId3"/>
          <a:srcRect/>
          <a:stretch/>
        </p:blipFill>
        <p:spPr>
          <a:xfrm>
            <a:off x="10358053" y="-11575"/>
            <a:ext cx="1686693" cy="1771650"/>
          </a:xfrm>
          <a:prstGeom prst="rect">
            <a:avLst/>
          </a:prstGeom>
          <a:noFill/>
          <a:ln>
            <a:noFill/>
          </a:ln>
        </p:spPr>
      </p:pic>
      <p:pic>
        <p:nvPicPr>
          <p:cNvPr id="3" name="Picture 2">
            <a:extLst>
              <a:ext uri="{FF2B5EF4-FFF2-40B4-BE49-F238E27FC236}">
                <a16:creationId xmlns:a16="http://schemas.microsoft.com/office/drawing/2014/main" id="{E809AA1E-4F95-4E06-8FB2-31D908BE3B5E}"/>
              </a:ext>
            </a:extLst>
          </p:cNvPr>
          <p:cNvPicPr>
            <a:picLocks noChangeAspect="1"/>
          </p:cNvPicPr>
          <p:nvPr/>
        </p:nvPicPr>
        <p:blipFill>
          <a:blip r:embed="rId4"/>
          <a:srcRect/>
          <a:stretch/>
        </p:blipFill>
        <p:spPr>
          <a:xfrm>
            <a:off x="586632" y="1373213"/>
            <a:ext cx="2588829" cy="35767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10058400" y="1646791"/>
            <a:ext cx="2133600" cy="707886"/>
          </a:xfrm>
          <a:prstGeom prst="rect">
            <a:avLst/>
          </a:prstGeom>
          <a:noFill/>
        </p:spPr>
        <p:txBody>
          <a:bodyPr wrap="square" rtlCol="1">
            <a:spAutoFit/>
          </a:bodyPr>
          <a:lstStyle/>
          <a:p>
            <a:pPr rtl="1"/>
            <a:r>
              <a:rPr lang="ar" sz="4000" dirty="0"/>
              <a:t>لمحة عامّة</a:t>
            </a:r>
            <a:endParaRPr lang="fr-FR" dirty="0"/>
          </a:p>
        </p:txBody>
      </p:sp>
      <p:sp>
        <p:nvSpPr>
          <p:cNvPr id="4" name="Rectangle 3">
            <a:extLst>
              <a:ext uri="{FF2B5EF4-FFF2-40B4-BE49-F238E27FC236}">
                <a16:creationId xmlns:a16="http://schemas.microsoft.com/office/drawing/2014/main" id="{7E969A77-C2F2-4389-A61C-96A48AFECE0E}"/>
              </a:ext>
            </a:extLst>
          </p:cNvPr>
          <p:cNvSpPr/>
          <p:nvPr/>
        </p:nvSpPr>
        <p:spPr>
          <a:xfrm>
            <a:off x="4024992" y="774501"/>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1" anchor="ctr"/>
          <a:lstStyle/>
          <a:p>
            <a:pPr algn="ctr" rtl="1"/>
            <a:endParaRPr lang="fr-FR"/>
          </a:p>
        </p:txBody>
      </p:sp>
      <p:pic>
        <p:nvPicPr>
          <p:cNvPr id="3" name="Picture 2">
            <a:extLst>
              <a:ext uri="{FF2B5EF4-FFF2-40B4-BE49-F238E27FC236}">
                <a16:creationId xmlns:a16="http://schemas.microsoft.com/office/drawing/2014/main" id="{6D0E1A00-240A-48DD-9F85-9A6BB4C6DE89}"/>
              </a:ext>
            </a:extLst>
          </p:cNvPr>
          <p:cNvPicPr>
            <a:picLocks noChangeAspect="1"/>
          </p:cNvPicPr>
          <p:nvPr/>
        </p:nvPicPr>
        <p:blipFill>
          <a:blip r:embed="rId3"/>
          <a:stretch>
            <a:fillRect/>
          </a:stretch>
        </p:blipFill>
        <p:spPr>
          <a:xfrm>
            <a:off x="926181" y="0"/>
            <a:ext cx="9132219" cy="6083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xfrm>
            <a:off x="1317537" y="365806"/>
            <a:ext cx="9556925"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accent3"/>
              </a:buClr>
              <a:buSzPts val="3200"/>
              <a:buFont typeface="Helvetica Neue"/>
              <a:buNone/>
            </a:pPr>
            <a:r>
              <a:rPr lang="ar-LB" dirty="0"/>
              <a:t>مقدمة عامة عن المعيار 5 </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1251891" y="1593201"/>
            <a:ext cx="9556925"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342900" algn="r" rtl="1">
              <a:spcBef>
                <a:spcPts val="0"/>
              </a:spcBef>
              <a:buClr>
                <a:schemeClr val="accent3"/>
              </a:buClr>
            </a:pPr>
            <a:r>
              <a:rPr lang="ar-LB" dirty="0">
                <a:solidFill>
                  <a:schemeClr val="bg2"/>
                </a:solidFill>
                <a:latin typeface="Helvetica Neue" panose="020B0604020202020204" charset="0"/>
              </a:rPr>
              <a:t>هو جزء من الركيزة 1 المتعلقة بالاستجابة ذات الجودة</a:t>
            </a:r>
          </a:p>
          <a:p>
            <a:pPr marL="342900" indent="-342900" algn="r" rtl="1">
              <a:spcBef>
                <a:spcPts val="0"/>
              </a:spcBef>
              <a:buClr>
                <a:schemeClr val="accent3"/>
              </a:buClr>
            </a:pPr>
            <a:r>
              <a:rPr lang="ar-LB" dirty="0">
                <a:solidFill>
                  <a:schemeClr val="bg2"/>
                </a:solidFill>
                <a:latin typeface="Helvetica Neue" panose="020B0604020202020204" charset="0"/>
              </a:rPr>
              <a:t>يستخدم مع المعايير (7-28) و</a:t>
            </a:r>
            <a:r>
              <a:rPr lang="ar-LB" dirty="0"/>
              <a:t>مبادئ المعايير الدنيا لحماية الطفل</a:t>
            </a:r>
            <a:endParaRPr lang="fr-FR" dirty="0">
              <a:solidFill>
                <a:schemeClr val="bg2"/>
              </a:solidFill>
            </a:endParaRPr>
          </a:p>
          <a:p>
            <a:pPr marL="342900" indent="-342900" algn="r" rtl="1">
              <a:spcBef>
                <a:spcPts val="0"/>
              </a:spcBef>
              <a:buClr>
                <a:schemeClr val="accent3"/>
              </a:buClr>
            </a:pPr>
            <a:r>
              <a:rPr lang="ar-LB" dirty="0">
                <a:solidFill>
                  <a:schemeClr val="bg2"/>
                </a:solidFill>
              </a:rPr>
              <a:t>المعايير الإنسانية الأساسية</a:t>
            </a:r>
          </a:p>
          <a:p>
            <a:pPr marL="0" indent="0">
              <a:spcBef>
                <a:spcPts val="0"/>
              </a:spcBef>
              <a:buClr>
                <a:schemeClr val="accent3"/>
              </a:buClr>
              <a:buNone/>
            </a:pPr>
            <a:endParaRPr lang="fr-FR" dirty="0">
              <a:solidFill>
                <a:schemeClr val="bg2"/>
              </a:solidFill>
              <a:latin typeface="Helvetica Neue" panose="020B0604020202020204" charset="0"/>
            </a:endParaRPr>
          </a:p>
          <a:p>
            <a:pPr marL="0" indent="0">
              <a:spcBef>
                <a:spcPts val="0"/>
              </a:spcBef>
              <a:buClr>
                <a:schemeClr val="accent3"/>
              </a:buClr>
              <a:buNone/>
            </a:pPr>
            <a:endParaRPr lang="fr-FR" dirty="0">
              <a:solidFill>
                <a:schemeClr val="bg2"/>
              </a:solidFill>
              <a:latin typeface="Helvetica Neue" panose="020B0604020202020204" charset="0"/>
            </a:endParaRPr>
          </a:p>
          <a:p>
            <a:pPr indent="-457200" algn="r" rtl="1">
              <a:buClr>
                <a:schemeClr val="accent3"/>
              </a:buClr>
              <a:buSzPct val="100000"/>
            </a:pPr>
            <a:r>
              <a:rPr lang="ar-LB" dirty="0">
                <a:solidFill>
                  <a:schemeClr val="bg2"/>
                </a:solidFill>
              </a:rPr>
              <a:t>إرشادات لإدارة المعلومات تركز على حماية الطفل</a:t>
            </a:r>
          </a:p>
          <a:p>
            <a:pPr indent="-457200" algn="r" rtl="1">
              <a:buClr>
                <a:schemeClr val="accent3"/>
              </a:buClr>
              <a:buSzPct val="100000"/>
            </a:pPr>
            <a:r>
              <a:rPr lang="ar-LB" dirty="0">
                <a:solidFill>
                  <a:schemeClr val="bg2"/>
                </a:solidFill>
              </a:rPr>
              <a:t>إطار إدارة معلومات الحماية </a:t>
            </a:r>
          </a:p>
          <a:p>
            <a:pPr marL="0" indent="0">
              <a:spcBef>
                <a:spcPts val="0"/>
              </a:spcBef>
              <a:buClr>
                <a:schemeClr val="accent3"/>
              </a:buClr>
              <a:buNone/>
            </a:pPr>
            <a:endParaRPr lang="en-US" dirty="0">
              <a:solidFill>
                <a:schemeClr val="bg2"/>
              </a:solidFill>
              <a:latin typeface="Helvetica Neue" panose="020B0604020202020204" charset="0"/>
            </a:endParaRPr>
          </a:p>
        </p:txBody>
      </p:sp>
      <p:sp>
        <p:nvSpPr>
          <p:cNvPr id="8" name="ZoneTexte 7">
            <a:extLst>
              <a:ext uri="{FF2B5EF4-FFF2-40B4-BE49-F238E27FC236}">
                <a16:creationId xmlns:a16="http://schemas.microsoft.com/office/drawing/2014/main" id="{0EC33DF6-2955-4AAC-A461-4F75DED12DAE}"/>
              </a:ext>
            </a:extLst>
          </p:cNvPr>
          <p:cNvSpPr txBox="1"/>
          <p:nvPr/>
        </p:nvSpPr>
        <p:spPr>
          <a:xfrm>
            <a:off x="6569568" y="5252042"/>
            <a:ext cx="4322432" cy="1384995"/>
          </a:xfrm>
          <a:prstGeom prst="rect">
            <a:avLst/>
          </a:prstGeom>
          <a:noFill/>
        </p:spPr>
        <p:txBody>
          <a:bodyPr wrap="square">
            <a:spAutoFit/>
          </a:bodyPr>
          <a:lstStyle/>
          <a:p>
            <a:pPr algn="r"/>
            <a:r>
              <a:rPr lang="ar-LB" sz="2800" dirty="0">
                <a:latin typeface="Ink Free" panose="03080402000500000000" pitchFamily="66" charset="0"/>
              </a:rPr>
              <a:t>ما هي فئات المعلومات التي ستتم تغطيتها؟</a:t>
            </a:r>
            <a:endParaRPr lang="fr-FR" sz="2800" dirty="0">
              <a:latin typeface="Ink Free" panose="03080402000500000000" pitchFamily="66" charset="0"/>
            </a:endParaRPr>
          </a:p>
          <a:p>
            <a:pPr algn="r"/>
            <a:r>
              <a:rPr lang="en-US" sz="2800" dirty="0">
                <a:latin typeface="Ink Free" panose="03080402000500000000" pitchFamily="66" charset="0"/>
              </a:rPr>
              <a:t> </a:t>
            </a:r>
          </a:p>
        </p:txBody>
      </p:sp>
      <p:grpSp>
        <p:nvGrpSpPr>
          <p:cNvPr id="9" name="Groupe 8">
            <a:extLst>
              <a:ext uri="{FF2B5EF4-FFF2-40B4-BE49-F238E27FC236}">
                <a16:creationId xmlns:a16="http://schemas.microsoft.com/office/drawing/2014/main" id="{4AAED79B-10AC-41F7-B6E5-3A310716D70E}"/>
              </a:ext>
            </a:extLst>
          </p:cNvPr>
          <p:cNvGrpSpPr/>
          <p:nvPr/>
        </p:nvGrpSpPr>
        <p:grpSpPr>
          <a:xfrm rot="1415781">
            <a:off x="11062009" y="5170001"/>
            <a:ext cx="979340" cy="1040548"/>
            <a:chOff x="10883591" y="5571442"/>
            <a:chExt cx="979340" cy="1040548"/>
          </a:xfrm>
        </p:grpSpPr>
        <p:pic>
          <p:nvPicPr>
            <p:cNvPr id="10" name="Image 9">
              <a:extLst>
                <a:ext uri="{FF2B5EF4-FFF2-40B4-BE49-F238E27FC236}">
                  <a16:creationId xmlns:a16="http://schemas.microsoft.com/office/drawing/2014/main" id="{A701B369-6B50-4B8D-8819-2643674A294B}"/>
                </a:ext>
              </a:extLst>
            </p:cNvPr>
            <p:cNvPicPr>
              <a:picLocks noChangeAspect="1"/>
            </p:cNvPicPr>
            <p:nvPr/>
          </p:nvPicPr>
          <p:blipFill>
            <a:blip r:embed="rId3"/>
            <a:stretch>
              <a:fillRect/>
            </a:stretch>
          </p:blipFill>
          <p:spPr>
            <a:xfrm>
              <a:off x="10883591" y="5571442"/>
              <a:ext cx="979340" cy="1040548"/>
            </a:xfrm>
            <a:prstGeom prst="rect">
              <a:avLst/>
            </a:prstGeom>
          </p:spPr>
        </p:pic>
        <p:pic>
          <p:nvPicPr>
            <p:cNvPr id="11" name="Graphique 10" descr="Point d’interrogation">
              <a:extLst>
                <a:ext uri="{FF2B5EF4-FFF2-40B4-BE49-F238E27FC236}">
                  <a16:creationId xmlns:a16="http://schemas.microsoft.com/office/drawing/2014/main" id="{824168B0-A07E-44EC-8EBF-C33744EF31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05748" y="5727562"/>
              <a:ext cx="735026" cy="735026"/>
            </a:xfrm>
            <a:prstGeom prst="rect">
              <a:avLst/>
            </a:prstGeom>
          </p:spPr>
        </p:pic>
      </p:grpSp>
      <p:pic>
        <p:nvPicPr>
          <p:cNvPr id="13" name="Image 12">
            <a:extLst>
              <a:ext uri="{FF2B5EF4-FFF2-40B4-BE49-F238E27FC236}">
                <a16:creationId xmlns:a16="http://schemas.microsoft.com/office/drawing/2014/main" id="{D6F06617-7038-4E9E-94F0-F6A966C26FBF}"/>
              </a:ext>
            </a:extLst>
          </p:cNvPr>
          <p:cNvPicPr>
            <a:picLocks noChangeAspect="1"/>
          </p:cNvPicPr>
          <p:nvPr/>
        </p:nvPicPr>
        <p:blipFill>
          <a:blip r:embed="rId6"/>
          <a:srcRect/>
          <a:stretch/>
        </p:blipFill>
        <p:spPr>
          <a:xfrm>
            <a:off x="1079879" y="2640836"/>
            <a:ext cx="3381682" cy="3381682"/>
          </a:xfrm>
          <a:prstGeom prst="rect">
            <a:avLst/>
          </a:prstGeom>
        </p:spPr>
      </p:pic>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391819" y="344161"/>
            <a:ext cx="6076521" cy="2884363"/>
          </a:xfrm>
        </p:spPr>
        <p:txBody>
          <a:bodyPr>
            <a:normAutofit/>
          </a:bodyPr>
          <a:lstStyle/>
          <a:p>
            <a:pPr marL="50800" indent="0" algn="ctr">
              <a:buNone/>
            </a:pPr>
            <a:r>
              <a:rPr lang="ar-LB" sz="3200" dirty="0">
                <a:solidFill>
                  <a:schemeClr val="bg2"/>
                </a:solidFill>
              </a:rPr>
              <a:t>المعيار 5: </a:t>
            </a:r>
          </a:p>
          <a:p>
            <a:pPr marL="50800" indent="0" algn="ctr">
              <a:buNone/>
            </a:pPr>
            <a:r>
              <a:rPr lang="ar-LB" sz="2400" dirty="0">
                <a:solidFill>
                  <a:schemeClr val="bg2"/>
                </a:solidFill>
              </a:rPr>
              <a:t>"</a:t>
            </a:r>
            <a:r>
              <a:rPr lang="ar-SA" dirty="0"/>
              <a:t>يتم جمع المعلومات الحديثة اللازمة لإجراءات حماية الطفل، ومعالجتها/تحليلها وتشاركها وفقاً للمبادئ الدولية لحماية الطفل ومع الاحترام التام للسرية، وحماية البيانات، وبروتوكولات تشارك المعلومات.</a:t>
            </a:r>
            <a:endParaRPr lang="en-US" dirty="0"/>
          </a:p>
        </p:txBody>
      </p:sp>
      <p:sp>
        <p:nvSpPr>
          <p:cNvPr id="8" name="ZoneTexte 7">
            <a:extLst>
              <a:ext uri="{FF2B5EF4-FFF2-40B4-BE49-F238E27FC236}">
                <a16:creationId xmlns:a16="http://schemas.microsoft.com/office/drawing/2014/main" id="{CFC901AB-17DC-4651-8452-5C81832F17E0}"/>
              </a:ext>
            </a:extLst>
          </p:cNvPr>
          <p:cNvSpPr txBox="1"/>
          <p:nvPr/>
        </p:nvSpPr>
        <p:spPr>
          <a:xfrm>
            <a:off x="6096000" y="1668587"/>
            <a:ext cx="5444865" cy="4955203"/>
          </a:xfrm>
          <a:prstGeom prst="rect">
            <a:avLst/>
          </a:prstGeom>
          <a:noFill/>
        </p:spPr>
        <p:txBody>
          <a:bodyPr wrap="square">
            <a:spAutoFit/>
          </a:bodyPr>
          <a:lstStyle/>
          <a:p>
            <a:pPr marL="457200" indent="-457200" algn="r" rtl="1">
              <a:buFont typeface="Arial" panose="020B0604020202020204" pitchFamily="34" charset="0"/>
              <a:buChar char="•"/>
            </a:pPr>
            <a:r>
              <a:rPr lang="ar-LB" sz="2800" b="1" dirty="0">
                <a:latin typeface="Helvetica Neue" panose="020B0604020202020204" charset="0"/>
              </a:rPr>
              <a:t>الشواغل الأخلاقية</a:t>
            </a:r>
          </a:p>
          <a:p>
            <a:pPr marL="342900" indent="-342900" algn="ctr" rtl="1">
              <a:buFont typeface="Wingdings" panose="05000000000000000000" pitchFamily="2" charset="2"/>
              <a:buChar char="ü"/>
            </a:pPr>
            <a:r>
              <a:rPr lang="ar-LB" sz="2400" dirty="0">
                <a:solidFill>
                  <a:schemeClr val="bg2"/>
                </a:solidFill>
                <a:latin typeface="Helvetica Neue"/>
                <a:ea typeface="Helvetica Neue"/>
                <a:cs typeface="Helvetica Neue"/>
                <a:sym typeface="Helvetica Neue"/>
              </a:rPr>
              <a:t>معلومات مجهولة المصدر</a:t>
            </a:r>
          </a:p>
          <a:p>
            <a:pPr marL="342900" indent="-342900" algn="ctr" rtl="1">
              <a:buFont typeface="Wingdings" panose="05000000000000000000" pitchFamily="2" charset="2"/>
              <a:buChar char="ü"/>
            </a:pPr>
            <a:r>
              <a:rPr lang="ar-LB" sz="2400" dirty="0">
                <a:solidFill>
                  <a:schemeClr val="bg2"/>
                </a:solidFill>
                <a:latin typeface="Helvetica Neue"/>
                <a:ea typeface="Helvetica Neue"/>
                <a:cs typeface="Helvetica Neue"/>
                <a:sym typeface="Helvetica Neue"/>
              </a:rPr>
              <a:t>مكيفة وفقًا للسياق</a:t>
            </a:r>
          </a:p>
          <a:p>
            <a:pPr marL="342900" indent="-342900" algn="ctr" rtl="1">
              <a:buFont typeface="Wingdings" panose="05000000000000000000" pitchFamily="2" charset="2"/>
              <a:buChar char="ü"/>
            </a:pPr>
            <a:r>
              <a:rPr lang="ar-LB" sz="2400" dirty="0">
                <a:solidFill>
                  <a:schemeClr val="bg2"/>
                </a:solidFill>
                <a:latin typeface="Helvetica Neue"/>
                <a:ea typeface="Helvetica Neue"/>
                <a:cs typeface="Helvetica Neue"/>
                <a:sym typeface="Helvetica Neue"/>
              </a:rPr>
              <a:t>حديثة</a:t>
            </a:r>
          </a:p>
          <a:p>
            <a:pPr marL="342900" indent="-342900" algn="ctr" rtl="1">
              <a:buFont typeface="Wingdings" panose="05000000000000000000" pitchFamily="2" charset="2"/>
              <a:buChar char="ü"/>
            </a:pPr>
            <a:r>
              <a:rPr lang="ar-LB" sz="2400" dirty="0">
                <a:solidFill>
                  <a:schemeClr val="bg2"/>
                </a:solidFill>
                <a:latin typeface="Helvetica Neue"/>
                <a:ea typeface="Helvetica Neue"/>
                <a:cs typeface="Helvetica Neue"/>
                <a:sym typeface="Helvetica Neue"/>
              </a:rPr>
              <a:t>ضرورية/مجدية</a:t>
            </a:r>
          </a:p>
          <a:p>
            <a:pPr marL="342900" indent="-342900" algn="ctr" rtl="1">
              <a:buFont typeface="Wingdings" panose="05000000000000000000" pitchFamily="2" charset="2"/>
              <a:buChar char="ü"/>
            </a:pPr>
            <a:r>
              <a:rPr lang="ar-LB" sz="2400" dirty="0">
                <a:solidFill>
                  <a:schemeClr val="bg2"/>
                </a:solidFill>
                <a:latin typeface="Helvetica Neue"/>
                <a:ea typeface="Helvetica Neue"/>
                <a:cs typeface="Helvetica Neue"/>
                <a:sym typeface="Helvetica Neue"/>
              </a:rPr>
              <a:t>السرية</a:t>
            </a:r>
          </a:p>
          <a:p>
            <a:pPr marL="342900" indent="-342900" algn="ctr" rtl="1">
              <a:buFont typeface="Wingdings" panose="05000000000000000000" pitchFamily="2" charset="2"/>
              <a:buChar char="ü"/>
            </a:pPr>
            <a:r>
              <a:rPr lang="ar-LB" sz="2400" dirty="0">
                <a:solidFill>
                  <a:schemeClr val="bg2"/>
                </a:solidFill>
                <a:latin typeface="Helvetica Neue"/>
                <a:ea typeface="Helvetica Neue"/>
                <a:cs typeface="Helvetica Neue"/>
                <a:sym typeface="Helvetica Neue"/>
              </a:rPr>
              <a:t>مبادئ حماية الطفل</a:t>
            </a:r>
          </a:p>
          <a:p>
            <a:pPr marL="342900" indent="-342900" algn="ctr" rtl="1">
              <a:buFont typeface="Wingdings" panose="05000000000000000000" pitchFamily="2" charset="2"/>
              <a:buChar char="ü"/>
            </a:pPr>
            <a:r>
              <a:rPr lang="ar-LB" sz="2400" dirty="0">
                <a:solidFill>
                  <a:schemeClr val="bg2"/>
                </a:solidFill>
                <a:latin typeface="Helvetica Neue"/>
                <a:ea typeface="Helvetica Neue"/>
                <a:cs typeface="Helvetica Neue"/>
                <a:sym typeface="Helvetica Neue"/>
              </a:rPr>
              <a:t>سليمة من الناحية الفنية والأخلاقية</a:t>
            </a:r>
          </a:p>
          <a:p>
            <a:pPr marL="342900" indent="-342900" algn="ctr" rtl="1">
              <a:buFont typeface="Wingdings" panose="05000000000000000000" pitchFamily="2" charset="2"/>
              <a:buChar char="ü"/>
            </a:pPr>
            <a:r>
              <a:rPr lang="ar-LB" sz="2400" dirty="0">
                <a:solidFill>
                  <a:schemeClr val="bg2"/>
                </a:solidFill>
                <a:latin typeface="Helvetica Neue"/>
                <a:ea typeface="Helvetica Neue"/>
                <a:cs typeface="Helvetica Neue"/>
                <a:sym typeface="Helvetica Neue"/>
              </a:rPr>
              <a:t>الممارسات والأعراف الثقافية</a:t>
            </a:r>
          </a:p>
          <a:p>
            <a:pPr marL="342900" indent="-342900" algn="ctr" rtl="1">
              <a:buFont typeface="Wingdings" panose="05000000000000000000" pitchFamily="2" charset="2"/>
              <a:buChar char="ü"/>
            </a:pPr>
            <a:r>
              <a:rPr lang="ar-LB" sz="2400" dirty="0">
                <a:solidFill>
                  <a:schemeClr val="bg2"/>
                </a:solidFill>
                <a:latin typeface="Helvetica Neue"/>
                <a:ea typeface="Helvetica Neue"/>
                <a:cs typeface="Helvetica Neue"/>
                <a:sym typeface="Helvetica Neue"/>
              </a:rPr>
              <a:t>دائمًا مع الموافقة المستنيرة/القبول المستنير</a:t>
            </a:r>
          </a:p>
          <a:p>
            <a:pPr marL="342900" indent="-342900" algn="ctr" rtl="1">
              <a:buFont typeface="Wingdings" panose="05000000000000000000" pitchFamily="2" charset="2"/>
              <a:buChar char="ü"/>
            </a:pPr>
            <a:r>
              <a:rPr lang="ar-LB" sz="2400" dirty="0">
                <a:solidFill>
                  <a:schemeClr val="bg2"/>
                </a:solidFill>
                <a:latin typeface="Helvetica Neue"/>
                <a:ea typeface="Helvetica Neue"/>
                <a:cs typeface="Helvetica Neue"/>
                <a:sym typeface="Helvetica Neue"/>
              </a:rPr>
              <a:t>لغة إيجابية</a:t>
            </a:r>
          </a:p>
          <a:p>
            <a:pPr marL="342900" indent="-342900" algn="ctr" rtl="1">
              <a:buFont typeface="Wingdings" panose="05000000000000000000" pitchFamily="2" charset="2"/>
              <a:buChar char="ü"/>
            </a:pPr>
            <a:r>
              <a:rPr lang="ar-LB" sz="2400" dirty="0">
                <a:solidFill>
                  <a:schemeClr val="bg2"/>
                </a:solidFill>
                <a:latin typeface="Helvetica Neue"/>
                <a:ea typeface="Helvetica Neue"/>
                <a:cs typeface="Helvetica Neue"/>
                <a:sym typeface="Helvetica Neue"/>
              </a:rPr>
              <a:t>لا تصنيف للأشخاص ضمن فئات معينة</a:t>
            </a:r>
          </a:p>
          <a:p>
            <a:pPr marL="342900" indent="-342900" algn="ctr" rtl="1">
              <a:buFont typeface="Wingdings" panose="05000000000000000000" pitchFamily="2" charset="2"/>
              <a:buChar char="ü"/>
            </a:pPr>
            <a:r>
              <a:rPr lang="ar-LB" sz="2400" dirty="0">
                <a:solidFill>
                  <a:schemeClr val="bg2"/>
                </a:solidFill>
                <a:latin typeface="Helvetica Neue"/>
                <a:ea typeface="Helvetica Neue"/>
                <a:cs typeface="Helvetica Neue"/>
                <a:sym typeface="Helvetica Neue"/>
              </a:rPr>
              <a:t>لا تكرار</a:t>
            </a:r>
          </a:p>
        </p:txBody>
      </p:sp>
      <p:pic>
        <p:nvPicPr>
          <p:cNvPr id="6" name="Picture 5">
            <a:extLst>
              <a:ext uri="{FF2B5EF4-FFF2-40B4-BE49-F238E27FC236}">
                <a16:creationId xmlns:a16="http://schemas.microsoft.com/office/drawing/2014/main" id="{7BF01991-5A0C-4EAD-98A9-59292399BE1B}"/>
              </a:ext>
            </a:extLst>
          </p:cNvPr>
          <p:cNvPicPr>
            <a:picLocks noChangeAspect="1"/>
          </p:cNvPicPr>
          <p:nvPr/>
        </p:nvPicPr>
        <p:blipFill>
          <a:blip r:embed="rId3"/>
          <a:srcRect/>
          <a:stretch/>
        </p:blipFill>
        <p:spPr>
          <a:xfrm>
            <a:off x="2232313" y="3755063"/>
            <a:ext cx="1638301" cy="22635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3" name="Image 2">
            <a:extLst>
              <a:ext uri="{FF2B5EF4-FFF2-40B4-BE49-F238E27FC236}">
                <a16:creationId xmlns:a16="http://schemas.microsoft.com/office/drawing/2014/main" id="{08D9C457-9F6B-49FB-9088-5E68448806D4}"/>
              </a:ext>
            </a:extLst>
          </p:cNvPr>
          <p:cNvPicPr>
            <a:picLocks noChangeAspect="1"/>
          </p:cNvPicPr>
          <p:nvPr/>
        </p:nvPicPr>
        <p:blipFill>
          <a:blip r:embed="rId3"/>
          <a:stretch>
            <a:fillRect/>
          </a:stretch>
        </p:blipFill>
        <p:spPr>
          <a:xfrm>
            <a:off x="6096000" y="2684420"/>
            <a:ext cx="1823211" cy="1749238"/>
          </a:xfrm>
          <a:prstGeom prst="rect">
            <a:avLst/>
          </a:prstGeom>
        </p:spPr>
      </p:pic>
      <p:sp>
        <p:nvSpPr>
          <p:cNvPr id="11" name="Google Shape;322;p14">
            <a:extLst>
              <a:ext uri="{FF2B5EF4-FFF2-40B4-BE49-F238E27FC236}">
                <a16:creationId xmlns:a16="http://schemas.microsoft.com/office/drawing/2014/main" id="{71498945-9791-47F6-9830-D22D2C1D486D}"/>
              </a:ext>
            </a:extLst>
          </p:cNvPr>
          <p:cNvSpPr txBox="1">
            <a:spLocks noGrp="1"/>
          </p:cNvSpPr>
          <p:nvPr>
            <p:ph type="title"/>
          </p:nvPr>
        </p:nvSpPr>
        <p:spPr>
          <a:xfrm>
            <a:off x="462643" y="430439"/>
            <a:ext cx="9710058" cy="1325563"/>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accent3"/>
              </a:buClr>
              <a:buSzPts val="3200"/>
              <a:buFont typeface="Helvetica Neue"/>
              <a:buNone/>
            </a:pPr>
            <a:r>
              <a:rPr lang="ar-LB" dirty="0"/>
              <a:t>المعيار 5 – دورة إدارة المعلومات</a:t>
            </a:r>
            <a:br>
              <a:rPr lang="ar-LB" dirty="0"/>
            </a:br>
            <a:endParaRPr dirty="0"/>
          </a:p>
        </p:txBody>
      </p:sp>
      <p:sp>
        <p:nvSpPr>
          <p:cNvPr id="13" name="ZoneTexte 12">
            <a:extLst>
              <a:ext uri="{FF2B5EF4-FFF2-40B4-BE49-F238E27FC236}">
                <a16:creationId xmlns:a16="http://schemas.microsoft.com/office/drawing/2014/main" id="{E74019D2-396C-4BB1-8538-B83FBE64D133}"/>
              </a:ext>
            </a:extLst>
          </p:cNvPr>
          <p:cNvSpPr txBox="1"/>
          <p:nvPr/>
        </p:nvSpPr>
        <p:spPr>
          <a:xfrm>
            <a:off x="398076" y="1357812"/>
            <a:ext cx="5425779" cy="2246769"/>
          </a:xfrm>
          <a:prstGeom prst="rect">
            <a:avLst/>
          </a:prstGeom>
          <a:noFill/>
        </p:spPr>
        <p:txBody>
          <a:bodyPr wrap="square">
            <a:spAutoFit/>
          </a:bodyPr>
          <a:lstStyle/>
          <a:p>
            <a:pPr algn="r" rtl="1"/>
            <a:r>
              <a:rPr lang="ar-LB" sz="2800" b="1" dirty="0">
                <a:solidFill>
                  <a:schemeClr val="bg2"/>
                </a:solidFill>
                <a:latin typeface="Helvetica Neue" panose="020B0604020202020204" charset="0"/>
              </a:rPr>
              <a:t>الخطوة 1: </a:t>
            </a:r>
            <a:r>
              <a:rPr lang="ar-LB" sz="2800" dirty="0">
                <a:solidFill>
                  <a:schemeClr val="bg2"/>
                </a:solidFill>
                <a:latin typeface="Helvetica Neue" panose="020B0604020202020204" charset="0"/>
              </a:rPr>
              <a:t>تخطيط البيانات</a:t>
            </a:r>
          </a:p>
          <a:p>
            <a:pPr marL="457200" indent="-457200" algn="r" rtl="1">
              <a:buFont typeface="Arial" panose="020B0604020202020204" pitchFamily="34" charset="0"/>
              <a:buChar char="•"/>
            </a:pPr>
            <a:r>
              <a:rPr lang="ar-LB" sz="2800" dirty="0">
                <a:solidFill>
                  <a:schemeClr val="bg2"/>
                </a:solidFill>
                <a:latin typeface="Helvetica Neue" panose="020B0604020202020204" charset="0"/>
              </a:rPr>
              <a:t>المسح</a:t>
            </a:r>
          </a:p>
          <a:p>
            <a:pPr marL="457200" indent="-457200" algn="r" rtl="1">
              <a:buFont typeface="Arial" panose="020B0604020202020204" pitchFamily="34" charset="0"/>
              <a:buChar char="•"/>
            </a:pPr>
            <a:r>
              <a:rPr lang="ar-LB" sz="2800" dirty="0">
                <a:solidFill>
                  <a:schemeClr val="bg2"/>
                </a:solidFill>
                <a:latin typeface="Helvetica Neue" panose="020B0604020202020204" charset="0"/>
              </a:rPr>
              <a:t>القيم الأساسية المشتركة بين الوكالات</a:t>
            </a:r>
          </a:p>
          <a:p>
            <a:pPr marL="457200" indent="-457200" algn="r" rtl="1">
              <a:buFont typeface="Arial" panose="020B0604020202020204" pitchFamily="34" charset="0"/>
              <a:buChar char="•"/>
            </a:pPr>
            <a:r>
              <a:rPr lang="ar-LB" sz="2800" dirty="0">
                <a:solidFill>
                  <a:schemeClr val="bg2"/>
                </a:solidFill>
                <a:latin typeface="Helvetica Neue" panose="020B0604020202020204" charset="0"/>
              </a:rPr>
              <a:t>أدوات وإجراءات إدارة المعلومات</a:t>
            </a:r>
          </a:p>
          <a:p>
            <a:pPr marL="457200" indent="-457200" algn="r" rtl="1">
              <a:buFont typeface="Arial" panose="020B0604020202020204" pitchFamily="34" charset="0"/>
              <a:buChar char="•"/>
            </a:pPr>
            <a:r>
              <a:rPr lang="ar-LB" sz="2800" dirty="0">
                <a:solidFill>
                  <a:schemeClr val="bg2"/>
                </a:solidFill>
                <a:latin typeface="Helvetica Neue" panose="020B0604020202020204" charset="0"/>
              </a:rPr>
              <a:t>التدريب</a:t>
            </a:r>
          </a:p>
        </p:txBody>
      </p:sp>
      <p:sp>
        <p:nvSpPr>
          <p:cNvPr id="14" name="ZoneTexte 13">
            <a:extLst>
              <a:ext uri="{FF2B5EF4-FFF2-40B4-BE49-F238E27FC236}">
                <a16:creationId xmlns:a16="http://schemas.microsoft.com/office/drawing/2014/main" id="{48AA276B-8A63-448E-B3E9-409304BD6A0E}"/>
              </a:ext>
            </a:extLst>
          </p:cNvPr>
          <p:cNvSpPr txBox="1"/>
          <p:nvPr/>
        </p:nvSpPr>
        <p:spPr>
          <a:xfrm>
            <a:off x="462643" y="4709407"/>
            <a:ext cx="5425779" cy="1815882"/>
          </a:xfrm>
          <a:prstGeom prst="rect">
            <a:avLst/>
          </a:prstGeom>
          <a:noFill/>
        </p:spPr>
        <p:txBody>
          <a:bodyPr wrap="square">
            <a:spAutoFit/>
          </a:bodyPr>
          <a:lstStyle/>
          <a:p>
            <a:pPr algn="r" rtl="1"/>
            <a:r>
              <a:rPr lang="ar-LB" sz="2800" b="1" dirty="0">
                <a:solidFill>
                  <a:schemeClr val="bg2"/>
                </a:solidFill>
                <a:latin typeface="Helvetica Neue" panose="020B0604020202020204" charset="0"/>
              </a:rPr>
              <a:t>الخطوة 2: </a:t>
            </a:r>
            <a:r>
              <a:rPr lang="ar-LB" sz="2800" dirty="0">
                <a:solidFill>
                  <a:schemeClr val="bg2"/>
                </a:solidFill>
                <a:latin typeface="Helvetica Neue" panose="020B0604020202020204" charset="0"/>
              </a:rPr>
              <a:t>جمع البيانات</a:t>
            </a:r>
          </a:p>
          <a:p>
            <a:pPr marL="457200" indent="-457200" algn="r" rtl="1">
              <a:buFont typeface="Arial" panose="020B0604020202020204" pitchFamily="34" charset="0"/>
              <a:buChar char="•"/>
            </a:pPr>
            <a:r>
              <a:rPr lang="ar-LB" sz="2800" dirty="0">
                <a:solidFill>
                  <a:schemeClr val="bg2"/>
                </a:solidFill>
                <a:latin typeface="Helvetica Neue" panose="020B0604020202020204" charset="0"/>
              </a:rPr>
              <a:t>الأخلاقيات</a:t>
            </a:r>
          </a:p>
          <a:p>
            <a:pPr marL="457200" indent="-457200" algn="r" rtl="1">
              <a:buFont typeface="Arial" panose="020B0604020202020204" pitchFamily="34" charset="0"/>
              <a:buChar char="•"/>
            </a:pPr>
            <a:r>
              <a:rPr lang="ar-LB" sz="2800" dirty="0">
                <a:solidFill>
                  <a:schemeClr val="bg2"/>
                </a:solidFill>
                <a:latin typeface="Helvetica Neue" panose="020B0604020202020204" charset="0"/>
              </a:rPr>
              <a:t>المبادئ</a:t>
            </a:r>
          </a:p>
          <a:p>
            <a:pPr marL="457200" indent="-457200" algn="r" rtl="1">
              <a:buFont typeface="Arial" panose="020B0604020202020204" pitchFamily="34" charset="0"/>
              <a:buChar char="•"/>
            </a:pPr>
            <a:r>
              <a:rPr lang="ar-LB" sz="2800" dirty="0">
                <a:solidFill>
                  <a:schemeClr val="bg2"/>
                </a:solidFill>
                <a:latin typeface="Helvetica Neue" panose="020B0604020202020204" charset="0"/>
              </a:rPr>
              <a:t>التصنيف</a:t>
            </a:r>
          </a:p>
        </p:txBody>
      </p:sp>
      <p:sp>
        <p:nvSpPr>
          <p:cNvPr id="15" name="ZoneTexte 14">
            <a:extLst>
              <a:ext uri="{FF2B5EF4-FFF2-40B4-BE49-F238E27FC236}">
                <a16:creationId xmlns:a16="http://schemas.microsoft.com/office/drawing/2014/main" id="{48EA6E5E-D6A9-4C41-AEFF-9B70367DAB04}"/>
              </a:ext>
            </a:extLst>
          </p:cNvPr>
          <p:cNvSpPr txBox="1"/>
          <p:nvPr/>
        </p:nvSpPr>
        <p:spPr>
          <a:xfrm>
            <a:off x="6777339" y="4747209"/>
            <a:ext cx="5109862" cy="2246769"/>
          </a:xfrm>
          <a:prstGeom prst="rect">
            <a:avLst/>
          </a:prstGeom>
          <a:noFill/>
        </p:spPr>
        <p:txBody>
          <a:bodyPr wrap="square">
            <a:spAutoFit/>
          </a:bodyPr>
          <a:lstStyle/>
          <a:p>
            <a:pPr algn="r" rtl="1"/>
            <a:r>
              <a:rPr lang="ar-LB" sz="2800" b="1" dirty="0">
                <a:solidFill>
                  <a:schemeClr val="bg2"/>
                </a:solidFill>
                <a:latin typeface="Helvetica Neue" panose="020B0604020202020204" charset="0"/>
              </a:rPr>
              <a:t>الخطوة 3: </a:t>
            </a:r>
            <a:r>
              <a:rPr lang="ar-LB" sz="2800" dirty="0">
                <a:solidFill>
                  <a:schemeClr val="bg2"/>
                </a:solidFill>
                <a:latin typeface="Helvetica Neue" panose="020B0604020202020204" charset="0"/>
              </a:rPr>
              <a:t>المعالجة والتحليل</a:t>
            </a:r>
          </a:p>
          <a:p>
            <a:pPr marL="457200" indent="-457200" algn="r" rtl="1">
              <a:buFont typeface="Arial" panose="020B0604020202020204" pitchFamily="34" charset="0"/>
              <a:buChar char="•"/>
            </a:pPr>
            <a:r>
              <a:rPr lang="ar-LB" sz="2800" dirty="0">
                <a:solidFill>
                  <a:schemeClr val="bg2"/>
                </a:solidFill>
                <a:latin typeface="Helvetica Neue" panose="020B0604020202020204" charset="0"/>
              </a:rPr>
              <a:t>التحليل المتقاطع</a:t>
            </a:r>
          </a:p>
          <a:p>
            <a:pPr marL="457200" indent="-457200" algn="r" rtl="1">
              <a:buFont typeface="Arial" panose="020B0604020202020204" pitchFamily="34" charset="0"/>
              <a:buChar char="•"/>
            </a:pPr>
            <a:r>
              <a:rPr lang="ar-LB" sz="2800" dirty="0">
                <a:solidFill>
                  <a:schemeClr val="bg2"/>
                </a:solidFill>
                <a:latin typeface="Helvetica Neue" panose="020B0604020202020204" charset="0"/>
              </a:rPr>
              <a:t>تحليل الفجوات </a:t>
            </a:r>
            <a:r>
              <a:rPr lang="fr-FR" sz="2800" dirty="0" err="1">
                <a:solidFill>
                  <a:schemeClr val="bg2"/>
                </a:solidFill>
                <a:latin typeface="Helvetica Neue" panose="020B0604020202020204" charset="0"/>
              </a:rPr>
              <a:t>TrenGap</a:t>
            </a:r>
            <a:endParaRPr lang="ar-LB" sz="2800" dirty="0">
              <a:solidFill>
                <a:schemeClr val="bg2"/>
              </a:solidFill>
              <a:latin typeface="Helvetica Neue" panose="020B0604020202020204" charset="0"/>
            </a:endParaRPr>
          </a:p>
          <a:p>
            <a:pPr marL="457200" indent="-457200" algn="r" rtl="1">
              <a:buFont typeface="Arial" panose="020B0604020202020204" pitchFamily="34" charset="0"/>
              <a:buChar char="•"/>
            </a:pPr>
            <a:r>
              <a:rPr lang="ar-LB" sz="2800" dirty="0">
                <a:solidFill>
                  <a:schemeClr val="bg2"/>
                </a:solidFill>
                <a:latin typeface="Helvetica Neue" panose="020B0604020202020204" charset="0"/>
              </a:rPr>
              <a:t>التحليل المعمق</a:t>
            </a:r>
          </a:p>
          <a:p>
            <a:pPr marL="457200" indent="-457200" algn="r" rtl="1">
              <a:buFont typeface="Arial" panose="020B0604020202020204" pitchFamily="34" charset="0"/>
              <a:buChar char="•"/>
            </a:pPr>
            <a:r>
              <a:rPr lang="ar-LB" sz="2800" dirty="0">
                <a:solidFill>
                  <a:schemeClr val="bg2"/>
                </a:solidFill>
                <a:latin typeface="Helvetica Neue" panose="020B0604020202020204" charset="0"/>
              </a:rPr>
              <a:t>العد المضاعف</a:t>
            </a:r>
            <a:endParaRPr lang="fr-FR" sz="2400" dirty="0">
              <a:solidFill>
                <a:schemeClr val="bg2"/>
              </a:solidFill>
              <a:latin typeface="Helvetica Neue" panose="020B0604020202020204" charset="0"/>
            </a:endParaRPr>
          </a:p>
        </p:txBody>
      </p:sp>
      <p:sp>
        <p:nvSpPr>
          <p:cNvPr id="16" name="ZoneTexte 15">
            <a:extLst>
              <a:ext uri="{FF2B5EF4-FFF2-40B4-BE49-F238E27FC236}">
                <a16:creationId xmlns:a16="http://schemas.microsoft.com/office/drawing/2014/main" id="{9F683C83-5451-49B7-BE49-BC22A60B5998}"/>
              </a:ext>
            </a:extLst>
          </p:cNvPr>
          <p:cNvSpPr txBox="1"/>
          <p:nvPr/>
        </p:nvSpPr>
        <p:spPr>
          <a:xfrm>
            <a:off x="6647315" y="1756002"/>
            <a:ext cx="5425779" cy="2677656"/>
          </a:xfrm>
          <a:prstGeom prst="rect">
            <a:avLst/>
          </a:prstGeom>
          <a:noFill/>
        </p:spPr>
        <p:txBody>
          <a:bodyPr wrap="square">
            <a:spAutoFit/>
          </a:bodyPr>
          <a:lstStyle/>
          <a:p>
            <a:pPr algn="r" rtl="1"/>
            <a:r>
              <a:rPr lang="ar-LB" sz="2800" b="1" dirty="0">
                <a:solidFill>
                  <a:schemeClr val="bg2"/>
                </a:solidFill>
                <a:latin typeface="Helvetica Neue" panose="020B0604020202020204" charset="0"/>
              </a:rPr>
              <a:t>الخطوة 4: </a:t>
            </a:r>
            <a:r>
              <a:rPr lang="ar-LB" sz="2800" dirty="0">
                <a:solidFill>
                  <a:schemeClr val="bg2"/>
                </a:solidFill>
                <a:latin typeface="Helvetica Neue" panose="020B0604020202020204" charset="0"/>
              </a:rPr>
              <a:t>التشارك والتقييم</a:t>
            </a:r>
          </a:p>
          <a:p>
            <a:pPr marL="457200" indent="-457200" algn="r" rtl="1">
              <a:buFont typeface="Arial" panose="020B0604020202020204" pitchFamily="34" charset="0"/>
              <a:buChar char="•"/>
            </a:pPr>
            <a:r>
              <a:rPr lang="ar-LB" sz="2800" dirty="0">
                <a:solidFill>
                  <a:schemeClr val="bg2"/>
                </a:solidFill>
                <a:latin typeface="Helvetica Neue" panose="020B0604020202020204" charset="0"/>
              </a:rPr>
              <a:t>معلومات على مستوى السكان</a:t>
            </a:r>
          </a:p>
          <a:p>
            <a:pPr marL="457200" indent="-457200" algn="r" rtl="1">
              <a:buFont typeface="Arial" panose="020B0604020202020204" pitchFamily="34" charset="0"/>
              <a:buChar char="•"/>
            </a:pPr>
            <a:r>
              <a:rPr lang="ar-LB" sz="2800" dirty="0">
                <a:solidFill>
                  <a:schemeClr val="bg2"/>
                </a:solidFill>
                <a:latin typeface="Helvetica Neue" panose="020B0604020202020204" charset="0"/>
              </a:rPr>
              <a:t>التغذية الراجعة</a:t>
            </a:r>
          </a:p>
          <a:p>
            <a:pPr algn="r" rtl="1"/>
            <a:r>
              <a:rPr lang="ar-LB" sz="2800" dirty="0">
                <a:solidFill>
                  <a:schemeClr val="bg2"/>
                </a:solidFill>
                <a:latin typeface="Helvetica Neue" panose="020B0604020202020204" charset="0"/>
              </a:rPr>
              <a:t>= المساءلة</a:t>
            </a:r>
          </a:p>
          <a:p>
            <a:pPr marL="457200" indent="-457200" algn="r" rtl="1">
              <a:buFont typeface="Arial" panose="020B0604020202020204" pitchFamily="34" charset="0"/>
              <a:buChar char="•"/>
            </a:pPr>
            <a:r>
              <a:rPr lang="ar-LB" sz="2800" dirty="0">
                <a:solidFill>
                  <a:schemeClr val="bg2"/>
                </a:solidFill>
                <a:latin typeface="Helvetica Neue" panose="020B0604020202020204" charset="0"/>
              </a:rPr>
              <a:t>عدم إلحاق الأذى</a:t>
            </a:r>
          </a:p>
          <a:p>
            <a:pPr marL="457200" indent="-457200" algn="r" rtl="1">
              <a:buFont typeface="Arial" panose="020B0604020202020204" pitchFamily="34" charset="0"/>
              <a:buChar char="•"/>
            </a:pPr>
            <a:r>
              <a:rPr lang="ar-LB" sz="2800" dirty="0">
                <a:solidFill>
                  <a:schemeClr val="bg2"/>
                </a:solidFill>
                <a:latin typeface="Helvetica Neue" panose="020B0604020202020204" charset="0"/>
              </a:rPr>
              <a:t>المناصرة</a:t>
            </a:r>
          </a:p>
        </p:txBody>
      </p:sp>
      <p:pic>
        <p:nvPicPr>
          <p:cNvPr id="4" name="Picture 3">
            <a:extLst>
              <a:ext uri="{FF2B5EF4-FFF2-40B4-BE49-F238E27FC236}">
                <a16:creationId xmlns:a16="http://schemas.microsoft.com/office/drawing/2014/main" id="{F9B98021-6C49-478F-A357-0FE2F540E581}"/>
              </a:ext>
            </a:extLst>
          </p:cNvPr>
          <p:cNvPicPr>
            <a:picLocks noChangeAspect="1"/>
          </p:cNvPicPr>
          <p:nvPr/>
        </p:nvPicPr>
        <p:blipFill>
          <a:blip r:embed="rId4"/>
          <a:stretch>
            <a:fillRect/>
          </a:stretch>
        </p:blipFill>
        <p:spPr>
          <a:xfrm>
            <a:off x="5849191" y="2301561"/>
            <a:ext cx="2606040" cy="2606040"/>
          </a:xfrm>
          <a:prstGeom prst="rect">
            <a:avLst/>
          </a:prstGeom>
        </p:spPr>
      </p:pic>
    </p:spTree>
    <p:extLst>
      <p:ext uri="{BB962C8B-B14F-4D97-AF65-F5344CB8AC3E}">
        <p14:creationId xmlns:p14="http://schemas.microsoft.com/office/powerpoint/2010/main" val="247123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7518172" y="147914"/>
            <a:ext cx="3675829" cy="1325563"/>
          </a:xfrm>
        </p:spPr>
        <p:txBody>
          <a:bodyPr rtlCol="1"/>
          <a:lstStyle/>
          <a:p>
            <a:pPr rtl="1"/>
            <a:r>
              <a:rPr lang="ar" dirty="0"/>
              <a:t>أمثلة من المنطقة</a:t>
            </a:r>
          </a:p>
        </p:txBody>
      </p:sp>
      <p:sp>
        <p:nvSpPr>
          <p:cNvPr id="3" name="TextBox 2">
            <a:extLst>
              <a:ext uri="{FF2B5EF4-FFF2-40B4-BE49-F238E27FC236}">
                <a16:creationId xmlns:a16="http://schemas.microsoft.com/office/drawing/2014/main" id="{9752340E-A3E7-AB4C-BA0B-7E84A308FB1E}"/>
              </a:ext>
            </a:extLst>
          </p:cNvPr>
          <p:cNvSpPr txBox="1"/>
          <p:nvPr/>
        </p:nvSpPr>
        <p:spPr>
          <a:xfrm>
            <a:off x="4648200" y="4115301"/>
            <a:ext cx="2869973"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5</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098" name="Picture 2" descr="Indonesia outline map vector illustration">
            <a:extLst>
              <a:ext uri="{FF2B5EF4-FFF2-40B4-BE49-F238E27FC236}">
                <a16:creationId xmlns:a16="http://schemas.microsoft.com/office/drawing/2014/main" id="{6B39CE52-5A3E-C846-8C42-7FB5C8199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43" b="14100"/>
          <a:stretch/>
        </p:blipFill>
        <p:spPr bwMode="auto">
          <a:xfrm>
            <a:off x="8114210" y="1956428"/>
            <a:ext cx="3344092" cy="13728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4B64C4-5BF2-AE41-AF73-C3A91C2237FD}"/>
              </a:ext>
            </a:extLst>
          </p:cNvPr>
          <p:cNvSpPr txBox="1"/>
          <p:nvPr/>
        </p:nvSpPr>
        <p:spPr>
          <a:xfrm>
            <a:off x="7766074" y="3804819"/>
            <a:ext cx="4153989"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5</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2" name="Picture 6" descr="Nepal Map Outline Png #1438897 - PNG Images - PNGio">
            <a:extLst>
              <a:ext uri="{FF2B5EF4-FFF2-40B4-BE49-F238E27FC236}">
                <a16:creationId xmlns:a16="http://schemas.microsoft.com/office/drawing/2014/main" id="{51F77D7A-9812-1B49-A2DE-3B2CA1819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37" y="1711264"/>
            <a:ext cx="3235962" cy="16179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A1A334-6B7B-4644-A374-008FFE228989}"/>
              </a:ext>
            </a:extLst>
          </p:cNvPr>
          <p:cNvSpPr txBox="1"/>
          <p:nvPr/>
        </p:nvSpPr>
        <p:spPr>
          <a:xfrm>
            <a:off x="566421" y="3429000"/>
            <a:ext cx="3457668"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5</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4" name="Picture 8" descr="Outline Map of Myanmar | Free Vector Maps">
            <a:extLst>
              <a:ext uri="{FF2B5EF4-FFF2-40B4-BE49-F238E27FC236}">
                <a16:creationId xmlns:a16="http://schemas.microsoft.com/office/drawing/2014/main" id="{E53636B5-7DFF-A642-8E1C-805CAF37BD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619" r="22095"/>
          <a:stretch/>
        </p:blipFill>
        <p:spPr bwMode="auto">
          <a:xfrm>
            <a:off x="5134563" y="1217419"/>
            <a:ext cx="2135710" cy="284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199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7819731" cy="1325563"/>
          </a:xfrm>
          <a:prstGeom prst="rect">
            <a:avLst/>
          </a:prstGeom>
          <a:noFill/>
          <a:ln>
            <a:noFill/>
          </a:ln>
        </p:spPr>
        <p:txBody>
          <a:bodyPr spcFirstLastPara="1" wrap="square" lIns="91425" tIns="45700" rIns="91425" bIns="45700" rtlCol="1" anchor="ctr" anchorCtr="0">
            <a:normAutofit/>
          </a:bodyPr>
          <a:lstStyle/>
          <a:p>
            <a:pPr marL="0" lvl="0" indent="0" rtl="1">
              <a:lnSpc>
                <a:spcPct val="90000"/>
              </a:lnSpc>
              <a:spcBef>
                <a:spcPts val="0"/>
              </a:spcBef>
              <a:spcAft>
                <a:spcPts val="0"/>
              </a:spcAft>
              <a:buClr>
                <a:schemeClr val="accent4"/>
              </a:buClr>
              <a:buSzPts val="3600"/>
              <a:buFont typeface="Helvetica Neue"/>
              <a:buNone/>
            </a:pPr>
            <a:r>
              <a:rPr lang="ar" sz="4100" dirty="0"/>
              <a:t>هل تحتاجون إلى أكثر من النسخة الورقية؟</a:t>
            </a:r>
            <a:endParaRPr sz="4100" dirty="0"/>
          </a:p>
        </p:txBody>
      </p:sp>
      <p:sp>
        <p:nvSpPr>
          <p:cNvPr id="469" name="Google Shape;469;p25"/>
          <p:cNvSpPr txBox="1">
            <a:spLocks noGrp="1"/>
          </p:cNvSpPr>
          <p:nvPr>
            <p:ph sz="half" idx="1"/>
          </p:nvPr>
        </p:nvSpPr>
        <p:spPr>
          <a:xfrm>
            <a:off x="3814354" y="1367983"/>
            <a:ext cx="4686179" cy="5268792"/>
          </a:xfrm>
          <a:prstGeom prst="rect">
            <a:avLst/>
          </a:prstGeom>
          <a:noFill/>
          <a:ln>
            <a:noFill/>
          </a:ln>
        </p:spPr>
        <p:txBody>
          <a:bodyPr spcFirstLastPara="1" wrap="square" lIns="91425" tIns="45700" rIns="91425" bIns="45700" rtlCol="1" anchor="t" anchorCtr="0">
            <a:noAutofit/>
          </a:bodyPr>
          <a:lstStyle/>
          <a:p>
            <a:pPr marL="0" lvl="0" indent="0" algn="r" rtl="1">
              <a:spcAft>
                <a:spcPts val="1200"/>
              </a:spcAft>
              <a:buSzPts val="2800"/>
              <a:buNone/>
            </a:pPr>
            <a:r>
              <a:rPr lang="ar" sz="2400" dirty="0"/>
              <a:t>على موقع التحالف الإلكتروني</a:t>
            </a:r>
          </a:p>
          <a:p>
            <a:pPr marL="985838" lvl="1" indent="-312738" algn="r" rtl="1">
              <a:buFont typeface="Wingdings" pitchFamily="2" charset="2"/>
              <a:buChar char="Ø"/>
            </a:pPr>
            <a:r>
              <a:rPr lang="ar" sz="1600" dirty="0"/>
              <a:t>نسخة PDF</a:t>
            </a:r>
          </a:p>
          <a:p>
            <a:pPr marL="985838" lvl="1" indent="-312738" algn="r" rtl="1">
              <a:buFont typeface="Wingdings" pitchFamily="2" charset="2"/>
              <a:buChar char="Ø"/>
            </a:pPr>
            <a:r>
              <a:rPr lang="ar" sz="1600" dirty="0"/>
              <a:t>ملف مواد الإحاطة والتنفيذ </a:t>
            </a:r>
          </a:p>
          <a:p>
            <a:pPr marL="985838" lvl="1" indent="-312738" algn="r" rtl="1">
              <a:buFont typeface="Wingdings" pitchFamily="2" charset="2"/>
              <a:buChar char="Ø"/>
            </a:pPr>
            <a:r>
              <a:rPr lang="ar" sz="1600" dirty="0"/>
              <a:t>ملخّص من 25 صفحة </a:t>
            </a:r>
          </a:p>
          <a:p>
            <a:pPr marL="985838" lvl="1" indent="-312738" algn="r" rtl="1">
              <a:buFont typeface="Wingdings" pitchFamily="2" charset="2"/>
              <a:buChar char="Ø"/>
            </a:pPr>
            <a:r>
              <a:rPr lang="ar" sz="1600" dirty="0"/>
              <a:t>دورة تدريبية إلكترونية </a:t>
            </a:r>
          </a:p>
          <a:p>
            <a:pPr marL="985838" lvl="1" indent="-312738" algn="r" rtl="1">
              <a:buFont typeface="Wingdings" pitchFamily="2" charset="2"/>
              <a:buChar char="Ø"/>
            </a:pPr>
            <a:r>
              <a:rPr lang="ar" sz="1600" dirty="0"/>
              <a:t>أفلام فيديو على قناة يوتيوب</a:t>
            </a:r>
          </a:p>
          <a:p>
            <a:pPr marL="985838" lvl="1" indent="-312738" algn="r" rtl="1">
              <a:buFont typeface="Wingdings" pitchFamily="2" charset="2"/>
              <a:buChar char="Ø"/>
            </a:pPr>
            <a:r>
              <a:rPr lang="ar" sz="1600" dirty="0"/>
              <a:t>معرض للمعايير مع رسومات</a:t>
            </a:r>
          </a:p>
          <a:p>
            <a:pPr marL="9525" lvl="1" indent="0" algn="r" rtl="1">
              <a:spcBef>
                <a:spcPts val="1200"/>
              </a:spcBef>
              <a:buNone/>
              <a:tabLst>
                <a:tab pos="703263" algn="l"/>
              </a:tabLst>
            </a:pPr>
            <a:r>
              <a:rPr lang="ar" sz="2000" dirty="0">
                <a:solidFill>
                  <a:srgbClr val="00B0F0"/>
                </a:solidFill>
              </a:rPr>
              <a:t>	👉</a:t>
            </a:r>
            <a:r>
              <a:rPr lang="ar" sz="1600" dirty="0">
                <a:solidFill>
                  <a:srgbClr val="00B0F0"/>
                </a:solidFill>
              </a:rPr>
              <a:t>  </a:t>
            </a:r>
            <a:r>
              <a:rPr lang="ar" sz="1600" dirty="0">
                <a:solidFill>
                  <a:srgbClr val="00B0F0"/>
                </a:solidFill>
                <a:hlinkClick r:id="rId3"/>
              </a:rPr>
              <a:t>  www.AllianceCPHA.org</a:t>
            </a:r>
            <a:endParaRPr lang="en-GB" sz="1600" dirty="0">
              <a:solidFill>
                <a:srgbClr val="00B0F0"/>
              </a:solidFill>
            </a:endParaRPr>
          </a:p>
          <a:p>
            <a:pPr marL="9525" lvl="1" indent="0" algn="r" rtl="1">
              <a:spcBef>
                <a:spcPts val="1200"/>
              </a:spcBef>
              <a:buNone/>
              <a:tabLst>
                <a:tab pos="703263" algn="l"/>
              </a:tabLst>
            </a:pPr>
            <a:r>
              <a:rPr lang="ar" sz="2400" dirty="0"/>
              <a:t>على الموقع الإلكتروني الخاص بشراكة المعايير الإنسانية  </a:t>
            </a:r>
          </a:p>
          <a:p>
            <a:pPr marL="985838" lvl="1" indent="-322263" algn="r" rtl="1">
              <a:buFont typeface="Wingdings" pitchFamily="2" charset="2"/>
              <a:buChar char="Ø"/>
            </a:pPr>
            <a:r>
              <a:rPr lang="ar" sz="1600" dirty="0"/>
              <a:t>نسخة تفاعلية على شبكة الإنترنت </a:t>
            </a:r>
          </a:p>
          <a:p>
            <a:pPr marL="985838" lvl="1" indent="-322263" algn="r" rtl="1">
              <a:buFont typeface="Wingdings" pitchFamily="2" charset="2"/>
              <a:buChar char="Ø"/>
            </a:pPr>
            <a:r>
              <a:rPr lang="ar" sz="1600" dirty="0"/>
              <a:t>تطبيق شراكة المعايير الإنسانية للهواتف المحمولة والحواسيب اللوحية </a:t>
            </a:r>
          </a:p>
          <a:p>
            <a:pPr marL="0" indent="0" algn="r" rtl="1">
              <a:spcBef>
                <a:spcPts val="1200"/>
              </a:spcBef>
              <a:buSzPts val="2800"/>
              <a:buNone/>
              <a:tabLst>
                <a:tab pos="663575" algn="l"/>
              </a:tabLst>
            </a:pPr>
            <a:r>
              <a:rPr lang="ar" sz="1600" dirty="0">
                <a:solidFill>
                  <a:srgbClr val="00B0F0"/>
                </a:solidFill>
              </a:rPr>
              <a:t>	👉  www.HumanitarianStandardsPartnership.org</a:t>
            </a:r>
          </a:p>
          <a:p>
            <a:pPr marL="0" lvl="0" indent="0" algn="r" rtl="1">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3" name="Image 2">
            <a:extLst>
              <a:ext uri="{FF2B5EF4-FFF2-40B4-BE49-F238E27FC236}">
                <a16:creationId xmlns:a16="http://schemas.microsoft.com/office/drawing/2014/main" id="{4AE5CEF8-D68C-FD4C-A186-358E3B7F23B1}"/>
              </a:ext>
            </a:extLst>
          </p:cNvPr>
          <p:cNvPicPr>
            <a:picLocks noChangeAspect="1"/>
          </p:cNvPicPr>
          <p:nvPr/>
        </p:nvPicPr>
        <p:blipFill>
          <a:blip r:embed="rId5"/>
          <a:srcRect/>
          <a:stretch/>
        </p:blipFill>
        <p:spPr>
          <a:xfrm>
            <a:off x="10389247" y="3298017"/>
            <a:ext cx="1364026" cy="1432731"/>
          </a:xfrm>
          <a:prstGeom prst="rect">
            <a:avLst/>
          </a:prstGeom>
        </p:spPr>
      </p:pic>
      <p:pic>
        <p:nvPicPr>
          <p:cNvPr id="5" name="Picture 4">
            <a:extLst>
              <a:ext uri="{FF2B5EF4-FFF2-40B4-BE49-F238E27FC236}">
                <a16:creationId xmlns:a16="http://schemas.microsoft.com/office/drawing/2014/main" id="{ED7B8625-3BDD-4120-A6F9-736C441A4A82}"/>
              </a:ext>
            </a:extLst>
          </p:cNvPr>
          <p:cNvPicPr>
            <a:picLocks noChangeAspect="1"/>
          </p:cNvPicPr>
          <p:nvPr/>
        </p:nvPicPr>
        <p:blipFill>
          <a:blip r:embed="rId6"/>
          <a:srcRect/>
          <a:stretch/>
        </p:blipFill>
        <p:spPr>
          <a:xfrm rot="1026612">
            <a:off x="904876" y="2072447"/>
            <a:ext cx="1809750" cy="2500378"/>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777</TotalTime>
  <Words>2397</Words>
  <Application>Microsoft Macintosh PowerPoint</Application>
  <PresentationFormat>Panorámica</PresentationFormat>
  <Paragraphs>226</Paragraphs>
  <Slides>8</Slides>
  <Notes>8</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8</vt:i4>
      </vt:variant>
    </vt:vector>
  </HeadingPairs>
  <TitlesOfParts>
    <vt:vector size="16" baseType="lpstr">
      <vt:lpstr>Arial</vt:lpstr>
      <vt:lpstr>Calibri</vt:lpstr>
      <vt:lpstr>Courier New</vt:lpstr>
      <vt:lpstr>Helvetica Neue</vt:lpstr>
      <vt:lpstr>Ink Free</vt:lpstr>
      <vt:lpstr>Noto Sans Symbols</vt:lpstr>
      <vt:lpstr>Wingdings</vt:lpstr>
      <vt:lpstr>Office Theme</vt:lpstr>
      <vt:lpstr>المعايير الدنيا لحماية الطفل في العمل الإنساني  CPMS</vt:lpstr>
      <vt:lpstr>الهدف من المعايير </vt:lpstr>
      <vt:lpstr>Presentación de PowerPoint</vt:lpstr>
      <vt:lpstr>مقدمة عامة عن المعيار 5 </vt:lpstr>
      <vt:lpstr>Presentación de PowerPoint</vt:lpstr>
      <vt:lpstr>المعيار 5 – دورة إدارة المعلومات </vt:lpstr>
      <vt:lpstr>أمثلة من المنطقة</vt:lpstr>
      <vt:lpstr>هل تحتاجون إلى أكثر من النسخة الورقية؟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CPMS Comms</cp:lastModifiedBy>
  <cp:revision>95</cp:revision>
  <dcterms:created xsi:type="dcterms:W3CDTF">2017-12-20T18:51:03Z</dcterms:created>
  <dcterms:modified xsi:type="dcterms:W3CDTF">2023-01-20T11:51:50Z</dcterms:modified>
</cp:coreProperties>
</file>