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1" r:id="rId3"/>
    <p:sldId id="292" r:id="rId4"/>
    <p:sldId id="288" r:id="rId5"/>
    <p:sldId id="261" r:id="rId6"/>
    <p:sldId id="290" r:id="rId7"/>
    <p:sldId id="293" r:id="rId8"/>
    <p:sldId id="29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3"/>
    <p:restoredTop sz="77959" autoAdjust="0"/>
  </p:normalViewPr>
  <p:slideViewPr>
    <p:cSldViewPr snapToGrid="0">
      <p:cViewPr varScale="1">
        <p:scale>
          <a:sx n="94" d="100"/>
          <a:sy n="94" d="100"/>
        </p:scale>
        <p:origin x="1416" y="1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ashingtongroup-disability.com/washington-group-question-sets/child-disabili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a:t>
            </a:r>
            <a:r>
              <a:rPr lang="en-US" b="0" i="0" dirty="0">
                <a:solidFill>
                  <a:srgbClr val="1B2733"/>
                </a:solidFill>
                <a:effectLst/>
                <a:latin typeface="Calibri" panose="020F0502020204030204" pitchFamily="34" charset="0"/>
                <a:cs typeface="Calibri" panose="020F0502020204030204" pitchFamily="34" charset="0"/>
              </a:rPr>
              <a:t>7</a:t>
            </a:r>
            <a:endParaRPr lang="ar-LB"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a:t>تخطّوا الشريحتَين </a:t>
            </a:r>
            <a:r>
              <a:rPr lang="ar" dirty="0"/>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a:t>
            </a:r>
            <a:r>
              <a:rPr lang="ar-LB" dirty="0"/>
              <a:t>المعيار </a:t>
            </a:r>
            <a:r>
              <a:rPr lang="en-US" dirty="0"/>
              <a:t>7</a:t>
            </a:r>
            <a:r>
              <a:rPr lang="ar-LB" dirty="0"/>
              <a:t>: المخاطر والإصابات</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2 من المعايير المتعلقة بمخاطر حماية الطفل التي قد يواجهها الأطفال في الأوضاع الإنسانية. </a:t>
            </a:r>
            <a:r>
              <a:rPr lang="ar-SA" sz="1800" dirty="0">
                <a:effectLst/>
                <a:ea typeface="Calibri" panose="020F0502020204030204" pitchFamily="34" charset="0"/>
                <a:cs typeface="Simplified Arabic" panose="02020603050405020304" pitchFamily="18" charset="-78"/>
              </a:rPr>
              <a:t>وترتبط </a:t>
            </a:r>
            <a:r>
              <a:rPr lang="ar-LB" sz="1800" dirty="0">
                <a:effectLst/>
                <a:ea typeface="Calibri" panose="020F0502020204030204" pitchFamily="34" charset="0"/>
                <a:cs typeface="Simplified Arabic" panose="02020603050405020304" pitchFamily="18" charset="-78"/>
              </a:rPr>
              <a:t>جميع </a:t>
            </a:r>
            <a:r>
              <a:rPr lang="ar-SA" sz="1800" dirty="0">
                <a:effectLst/>
                <a:ea typeface="Calibri" panose="020F0502020204030204" pitchFamily="34" charset="0"/>
                <a:cs typeface="Simplified Arabic" panose="02020603050405020304" pitchFamily="18" charset="-78"/>
              </a:rPr>
              <a:t>معايير المخاطر السبعة المختلفة في ما بينها، لأنها تعالج أوجه قابلية التعرض للأذى والمخاطر المتداخلة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ولا يمكن معالجة المخاطر كل بمفرده</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إن مخاطر حماية الطفل هي انتهاكات وتهديدات محتملة لحقوق الأطفال من شأنها أن تلحق الأذى بالأطفال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لفهم مخاطر الطفل، نحتاج إلى فهم طبيعة الخطر</a:t>
            </a:r>
            <a:r>
              <a:rPr lang="ar-LB" sz="1800" dirty="0">
                <a:effectLst/>
                <a:ea typeface="Calibri" panose="020F0502020204030204" pitchFamily="34" charset="0"/>
                <a:cs typeface="Simplified Arabic" panose="02020603050405020304" pitchFamily="18" charset="-78"/>
              </a:rPr>
              <a:t> (نوع الاخطار، والوضعـ والتهديد...) ومداه</a:t>
            </a:r>
            <a:r>
              <a:rPr lang="ar-SA" sz="1800" dirty="0">
                <a:effectLst/>
                <a:ea typeface="Calibri" panose="020F0502020204030204" pitchFamily="34" charset="0"/>
                <a:cs typeface="Simplified Arabic" panose="02020603050405020304" pitchFamily="18" charset="-78"/>
              </a:rPr>
              <a:t> وقابلية الطفل الفرد للتعرض للأذى من هذا الخطر</a:t>
            </a:r>
            <a:r>
              <a:rPr lang="ar-LB" sz="1800" dirty="0">
                <a:effectLst/>
                <a:ea typeface="Calibri" panose="020F0502020204030204" pitchFamily="34" charset="0"/>
                <a:cs typeface="Simplified Arabic" panose="02020603050405020304" pitchFamily="18" charset="-78"/>
              </a:rPr>
              <a:t>، وكذلك استراتيجيات التأقلم أو البقاء لدى العائلة/الطفل (أي مرونتهم وقدرتهم على تحمل الخطر). وتشير قابلية التعرض للأذى إلى مدى تمتع الأطفال بخصائص تقلل من قدرتهم على تحمل الآثار الضارة. والجدير بالذكر أن قابلية التعرض للأذى خاصة بكل شخص وكل وضع.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يمكن للأزمات الإنسانية أن تزيد المخاطر والأخطار اليومية وأن تخلق مخاطر وأخطارًا جديدة، لا سيما بالنسبة إلى الأطفال النازحين في محيط غير مألوف</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يعالج هذا المعيار</a:t>
            </a:r>
            <a:r>
              <a:rPr lang="ar-LB" sz="1800" dirty="0">
                <a:effectLst/>
                <a:ea typeface="Calibri" panose="020F0502020204030204" pitchFamily="34" charset="0"/>
                <a:cs typeface="Simplified Arabic" panose="02020603050405020304" pitchFamily="18" charset="-78"/>
              </a:rPr>
              <a:t> الوقاية من والاستجابة ل</a:t>
            </a:r>
            <a:r>
              <a:rPr lang="ar-SA" sz="1800" dirty="0">
                <a:effectLst/>
                <a:ea typeface="Calibri" panose="020F0502020204030204" pitchFamily="34" charset="0"/>
                <a:cs typeface="Simplified Arabic" panose="02020603050405020304" pitchFamily="18" charset="-78"/>
              </a:rPr>
              <a:t>لأخطار الجسدية والبيئية التي تؤدي إلى إصابة الأطفال، وإعاقتهم، وقتلهم في الأزمات الإنساني</a:t>
            </a:r>
            <a:r>
              <a:rPr lang="ar-LB" sz="1800" dirty="0">
                <a:effectLst/>
                <a:ea typeface="Calibri" panose="020F0502020204030204" pitchFamily="34" charset="0"/>
                <a:cs typeface="Simplified Arabic" panose="02020603050405020304" pitchFamily="18" charset="-78"/>
              </a:rPr>
              <a:t>ة، بما أن الأطفال </a:t>
            </a:r>
            <a:r>
              <a:rPr lang="ar-SA" sz="1800" dirty="0">
                <a:effectLst/>
                <a:ea typeface="Calibri" panose="020F0502020204030204" pitchFamily="34" charset="0"/>
                <a:cs typeface="Simplified Arabic" panose="02020603050405020304" pitchFamily="18" charset="-78"/>
              </a:rPr>
              <a:t>دائماً ما يحدد</a:t>
            </a:r>
            <a:r>
              <a:rPr lang="ar-LB" sz="1800" dirty="0">
                <a:effectLst/>
                <a:ea typeface="Calibri" panose="020F0502020204030204" pitchFamily="34" charset="0"/>
                <a:cs typeface="Simplified Arabic" panose="02020603050405020304" pitchFamily="18" charset="-78"/>
              </a:rPr>
              <a:t>ون</a:t>
            </a:r>
            <a:r>
              <a:rPr lang="ar-SA" sz="1800" dirty="0">
                <a:effectLst/>
                <a:ea typeface="Calibri" panose="020F0502020204030204" pitchFamily="34" charset="0"/>
                <a:cs typeface="Simplified Arabic" panose="02020603050405020304" pitchFamily="18" charset="-78"/>
              </a:rPr>
              <a:t> سلامتهم الجسدية كواحد من الشواغل ذات الأولوية</a:t>
            </a:r>
            <a:r>
              <a:rPr lang="ar-LB" sz="1800" dirty="0">
                <a:effectLst/>
                <a:ea typeface="Calibri" panose="020F0502020204030204" pitchFamily="34" charset="0"/>
                <a:cs typeface="Simplified Arabic" panose="02020603050405020304" pitchFamily="18" charset="-78"/>
              </a:rPr>
              <a:t>، وأن هذه الأخطار تشكل </a:t>
            </a:r>
            <a:r>
              <a:rPr lang="ar-SA" sz="1800" dirty="0">
                <a:effectLst/>
                <a:ea typeface="Calibri" panose="020F0502020204030204" pitchFamily="34" charset="0"/>
                <a:cs typeface="Simplified Arabic" panose="02020603050405020304" pitchFamily="18" charset="-78"/>
              </a:rPr>
              <a:t>السبب الرئيسي لوفاة</a:t>
            </a:r>
            <a:r>
              <a:rPr lang="ar-LB" sz="1800" dirty="0">
                <a:effectLst/>
                <a:ea typeface="Calibri" panose="020F0502020204030204" pitchFamily="34" charset="0"/>
                <a:cs typeface="Simplified Arabic" panose="02020603050405020304" pitchFamily="18" charset="-78"/>
              </a:rPr>
              <a:t> الأطفال من جميع الأعمار على الصعيد العالمي.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يدعو هذا المعيار إلى استجابة متعددة القطاعات ومنسقة، وروابط مع قطاعات مثل الصحة، ودعمًا مصممًا خصيصًا للأزمة، من شأنها جميعًا أن تحد من تأثير إصابات الأطفال وإعاقاتهم. ويشدد المعيار على أهمية </a:t>
            </a:r>
            <a:r>
              <a:rPr lang="ar-SA" sz="1800" dirty="0">
                <a:solidFill>
                  <a:srgbClr val="000000"/>
                </a:solidFill>
                <a:effectLst/>
                <a:ea typeface="Calibri" panose="020F0502020204030204" pitchFamily="34" charset="0"/>
                <a:cs typeface="Simplified Arabic" panose="02020603050405020304" pitchFamily="18" charset="-78"/>
              </a:rPr>
              <a:t>إنشاء وتعزيز بروتوكولات تشارك البيانات، وتعريفات حالات الإصابة، والإحالات المنهجية بين مقدّمي خدمات حماية الطفل والصحة ومقدّمي الخدمات في القطاعات الأخرى</a:t>
            </a:r>
            <a:r>
              <a:rPr lang="ar-SY" sz="1800" dirty="0">
                <a:solidFill>
                  <a:srgbClr val="000000"/>
                </a:solidFill>
                <a:effectLst/>
                <a:ea typeface="Calibri" panose="020F0502020204030204" pitchFamily="34" charset="0"/>
                <a:cs typeface="Simplified Arabic" panose="02020603050405020304" pitchFamily="18" charset="-78"/>
              </a:rPr>
              <a:t>.</a:t>
            </a:r>
            <a:r>
              <a:rPr lang="ar-LB" sz="1800" dirty="0">
                <a:solidFill>
                  <a:srgbClr val="000000"/>
                </a:solidFill>
                <a:effectLst/>
                <a:ea typeface="Calibri" panose="020F0502020204030204" pitchFamily="34" charset="0"/>
                <a:cs typeface="Simplified Arabic" panose="02020603050405020304" pitchFamily="18" charset="-78"/>
              </a:rPr>
              <a:t>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 </a:t>
            </a:r>
            <a:r>
              <a:rPr lang="ar-LB" sz="1200" b="1" i="0" dirty="0">
                <a:latin typeface="Arial"/>
                <a:ea typeface="Arial"/>
                <a:cs typeface="Arial"/>
                <a:sym typeface="Arial"/>
              </a:rPr>
              <a:t>إدارة الحالات</a:t>
            </a:r>
            <a:r>
              <a:rPr lang="ar-LB" sz="1200" i="0" dirty="0">
                <a:latin typeface="Arial"/>
                <a:ea typeface="Arial"/>
                <a:cs typeface="Arial"/>
                <a:sym typeface="Arial"/>
              </a:rPr>
              <a:t>]</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b="1" dirty="0">
              <a:effectLst/>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b="1" dirty="0">
                <a:effectLst/>
                <a:cs typeface="Simplified Arabic" panose="02020603050405020304" pitchFamily="18" charset="-78"/>
              </a:rPr>
              <a:t>إطلاق المناقشة: </a:t>
            </a:r>
            <a:r>
              <a:rPr lang="ar-LB" sz="1200" dirty="0">
                <a:effectLst/>
                <a:cs typeface="Simplified Arabic" panose="02020603050405020304" pitchFamily="18" charset="-78"/>
              </a:rPr>
              <a:t>ما هي أنواع الأخطار والمخاطر التي يمكنكم أن تفكروا فيها؟</a:t>
            </a:r>
          </a:p>
          <a:p>
            <a:pPr marL="0" marR="0" algn="just" rtl="1">
              <a:lnSpc>
                <a:spcPct val="106000"/>
              </a:lnSpc>
              <a:spcBef>
                <a:spcPts val="0"/>
              </a:spcBef>
              <a:spcAft>
                <a:spcPts val="800"/>
              </a:spcAft>
            </a:pPr>
            <a:r>
              <a:rPr lang="ar-LB" sz="1000" i="0" dirty="0">
                <a:latin typeface="Arial" panose="020B0604020202020204" pitchFamily="34" charset="0"/>
                <a:ea typeface="Arial"/>
                <a:cs typeface="Arial" panose="020B0604020202020204" pitchFamily="34" charset="0"/>
                <a:sym typeface="Arial"/>
              </a:rPr>
              <a:t>← </a:t>
            </a:r>
            <a:r>
              <a:rPr lang="en-US" sz="1100" dirty="0">
                <a:effectLst/>
                <a:latin typeface="Simplified Arabic" panose="02020603050405020304" pitchFamily="18" charset="-78"/>
                <a:ea typeface="Calibri" panose="020F0502020204030204" pitchFamily="34" charset="0"/>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تشمل الإصابات غير المتعمدة الشائعة</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الغرق</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في الأحواض، والأنهار، والبحيرات، والمحيطات، والآبار، وخزانات المياه المنزلية، وحفر المراحيض، إلخ</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الإصابات الناجمة عن السقوط</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الأشجار، ومعدات اللعب، والمنحدرات، والحفر، والخنادق، والهيكليات، إلخ</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الحروق</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النار، والسوائل الساخنة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الطعام الساخن، والصعق بالكهرباء</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solidFill>
                  <a:srgbClr val="000000"/>
                </a:solidFill>
                <a:effectLst/>
                <a:latin typeface="Noto Sans Symbols"/>
                <a:ea typeface="Noto Sans Symbols"/>
                <a:cs typeface="Simplified Arabic" panose="02020603050405020304" pitchFamily="18" charset="-78"/>
              </a:rPr>
              <a:t>ال</a:t>
            </a:r>
            <a:r>
              <a:rPr lang="ar-SA" sz="1100" dirty="0">
                <a:solidFill>
                  <a:srgbClr val="000000"/>
                </a:solidFill>
                <a:effectLst/>
                <a:latin typeface="Noto Sans Symbols"/>
                <a:ea typeface="Noto Sans Symbols"/>
                <a:cs typeface="Simplified Arabic" panose="02020603050405020304" pitchFamily="18" charset="-78"/>
              </a:rPr>
              <a:t>حوادث المرور</a:t>
            </a:r>
            <a:r>
              <a:rPr lang="ar-LB" sz="1100" dirty="0">
                <a:solidFill>
                  <a:srgbClr val="000000"/>
                </a:solidFill>
                <a:effectLst/>
                <a:latin typeface="Noto Sans Symbols"/>
                <a:ea typeface="Noto Sans Symbols"/>
                <a:cs typeface="Simplified Arabic" panose="02020603050405020304" pitchFamily="18" charset="-78"/>
              </a:rPr>
              <a:t>ية</a:t>
            </a:r>
            <a:r>
              <a:rPr lang="ar-SA" sz="1100" dirty="0">
                <a:solidFill>
                  <a:srgbClr val="000000"/>
                </a:solidFill>
                <a:effectLst/>
                <a:latin typeface="Noto Sans Symbols"/>
                <a:ea typeface="Noto Sans Symbols"/>
                <a:cs typeface="Simplified Arabic" panose="02020603050405020304" pitchFamily="18" charset="-78"/>
              </a:rPr>
              <a:t> على الطرقات؛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جروح أو لدغات من الحيوانات</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الثعابين، والحشرات، إلخ</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حالات التسمم غير المتعمدة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مواد التنظيف، والأدوية، والمواد الكيميائية، إلخ</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الجروح الناجمة عن الأشياء الحادة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السكاكين، والأسلاك الشائكة، والزجاج، والغطاء النباتي، إلخ</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التعرض للنفايات الخطرة وغيرها من الملوثات البيئية</a:t>
            </a:r>
            <a:r>
              <a:rPr lang="ar-SY" sz="1100" dirty="0">
                <a:solidFill>
                  <a:srgbClr val="000000"/>
                </a:solidFill>
                <a:effectLst/>
                <a:latin typeface="Noto Sans Symbols"/>
                <a:ea typeface="Noto Sans Symbols"/>
                <a:cs typeface="Simplified Arabic" panose="02020603050405020304" pitchFamily="18" charset="-78"/>
              </a:rPr>
              <a:t>.</a:t>
            </a:r>
            <a:endParaRPr lang="en-US" sz="1100" dirty="0">
              <a:effectLst/>
              <a:latin typeface="Noto Sans Symbols"/>
              <a:ea typeface="Noto Sans Symbols"/>
              <a:cs typeface="Noto Sans Symbols"/>
            </a:endParaRPr>
          </a:p>
          <a:p>
            <a:pPr marL="0" marR="0" algn="just" rtl="1">
              <a:lnSpc>
                <a:spcPct val="106000"/>
              </a:lnSpc>
              <a:spcBef>
                <a:spcPts val="0"/>
              </a:spcBef>
              <a:spcAft>
                <a:spcPts val="800"/>
              </a:spcAft>
            </a:pPr>
            <a:endParaRPr lang="en-US" dirty="0"/>
          </a:p>
          <a:p>
            <a:pPr marL="0" marR="0" algn="just" rtl="1">
              <a:lnSpc>
                <a:spcPct val="106000"/>
              </a:lnSpc>
              <a:spcBef>
                <a:spcPts val="0"/>
              </a:spcBef>
              <a:spcAft>
                <a:spcPts val="800"/>
              </a:spcAft>
            </a:pPr>
            <a:r>
              <a:rPr lang="ar-LB" sz="1100" dirty="0">
                <a:effectLst/>
                <a:latin typeface="Calibri" panose="020F0502020204030204" pitchFamily="34" charset="0"/>
                <a:ea typeface="Calibri" panose="020F0502020204030204" pitchFamily="34" charset="0"/>
                <a:cs typeface="Simplified Arabic" panose="02020603050405020304" pitchFamily="18" charset="-78"/>
              </a:rPr>
              <a:t>و</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قد تمثل المناطق التي حلت بها الكارثة والنزاع مخاطر إضافية مثل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البنية التحتية المنهارة أو التالفة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بما في ذلك الأسلاك الكهربائ</a:t>
            </a:r>
            <a:r>
              <a:rPr lang="ar-LB" sz="1100" dirty="0">
                <a:solidFill>
                  <a:srgbClr val="000000"/>
                </a:solidFill>
                <a:effectLst/>
                <a:latin typeface="Noto Sans Symbols"/>
                <a:ea typeface="Noto Sans Symbols"/>
                <a:cs typeface="Simplified Arabic" panose="02020603050405020304" pitchFamily="18" charset="-78"/>
              </a:rPr>
              <a:t>ي</a:t>
            </a:r>
            <a:r>
              <a:rPr lang="ar-SA" sz="1100" dirty="0">
                <a:solidFill>
                  <a:srgbClr val="000000"/>
                </a:solidFill>
                <a:effectLst/>
                <a:latin typeface="Noto Sans Symbols"/>
                <a:ea typeface="Noto Sans Symbols"/>
                <a:cs typeface="Simplified Arabic" panose="02020603050405020304" pitchFamily="18" charset="-78"/>
              </a:rPr>
              <a:t>ة والأسلاك الشائكة المكشوفة</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مواقع البناء؛</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الأجسام المتساقطة أو المتطايرة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الأشجار أو الأغصان، والطوب، والركام، والأسقف المنهارة، إلخ</a:t>
            </a:r>
            <a:r>
              <a:rPr lang="ar-SY" sz="1100" dirty="0">
                <a:solidFill>
                  <a:srgbClr val="000000"/>
                </a:solidFill>
                <a:effectLst/>
                <a:latin typeface="Noto Sans Symbols"/>
                <a:ea typeface="Noto Sans Symbols"/>
                <a:cs typeface="Simplified Arabic" panose="02020603050405020304" pitchFamily="18" charset="-78"/>
              </a:rPr>
              <a:t>)</a:t>
            </a:r>
            <a:r>
              <a:rPr lang="ar-LB" sz="1100" dirty="0">
                <a:solidFill>
                  <a:srgbClr val="000000"/>
                </a:solidFill>
                <a:effectLst/>
                <a:latin typeface="Noto Sans Symbols"/>
                <a:ea typeface="Noto Sans Symbols"/>
                <a:cs typeface="Simplified Arabic" panose="02020603050405020304" pitchFamily="18" charset="-78"/>
              </a:rPr>
              <a:t>؛</a:t>
            </a: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الذخائر المتفجرة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الألغام الأرضية والذخائر غير المتفجرة الأخرى مثل القنابل العنقودية، والعبوات الناسفة، ومدافع هاون، والقنابل اليدوية، والذخائر، إلخ</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الأسلحة الكيميائية؛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التعرض لتبادل إطلاق النيران والبنادق والأسلحة الأخرى</a:t>
            </a:r>
            <a:r>
              <a:rPr lang="ar-SY" sz="1100" dirty="0">
                <a:solidFill>
                  <a:srgbClr val="000000"/>
                </a:solidFill>
                <a:effectLst/>
                <a:latin typeface="Noto Sans Symbols"/>
                <a:ea typeface="Noto Sans Symbols"/>
                <a:cs typeface="Simplified Arabic" panose="02020603050405020304" pitchFamily="18" charset="-78"/>
              </a:rPr>
              <a:t>. </a:t>
            </a:r>
            <a:endParaRPr lang="en-US" sz="1100" dirty="0">
              <a:effectLst/>
              <a:latin typeface="Noto Sans Symbols"/>
              <a:ea typeface="Noto Sans Symbols"/>
              <a:cs typeface="Noto Sans Symbols"/>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Calibri"/>
              </a:rPr>
              <a:t>ينص المعيار 7 على ما يلي: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يكون جميع الأطفال ومقدّمي الرعاية مدركين للإصابات، والإعاقة، والموت من الأخطار الجسدية والبيئية، ومحميين منها، ويتلقى الأطفال الذين لحقتهم الإصابات و/ أو الإعاقات الدعمَ الجسدي والنفسي الاجتماعي في الوقت المناسب.</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يتعين على الجهات الفاعلة في مجال حماية الطفل أن تنسق مع الجهات الفاعلة في مجال الصحة لإنشاء أو تعزيز الإشراف على إصابات الأطفال إشرافاً منهجياً</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ويشكل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تعريف حالة الإصابة</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ما إذا كان الشخص يعاني من إصابة أو وضع متعلق بالإصابة</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أساس الإشراف على الإصابة وتحليل البيانات</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ويحدد المعايير السريرية الخاصة والحدود المفروضة على المصاب، والحدث، والزمان، والمكان</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وينبغي تطويره على المستوى المحلّي كما يمكن استخدامه لكل الإصابات و</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أو لأنواع خاصة منها</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توفر مجموعات البيانات المتناغمة والمنسقة والمصنفة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قاعدة أدلة</a:t>
            </a:r>
            <a:r>
              <a:rPr lang="ar-SA" sz="1800" dirty="0">
                <a:effectLst/>
                <a:latin typeface="Calibri" panose="020F0502020204030204" pitchFamily="34" charset="0"/>
                <a:ea typeface="Calibri" panose="020F0502020204030204" pitchFamily="34" charset="0"/>
                <a:cs typeface="Simplified Arabic" panose="02020603050405020304" pitchFamily="18" charset="-78"/>
              </a:rPr>
              <a:t> يتمّ الرجوع إليه</a:t>
            </a:r>
            <a:r>
              <a:rPr lang="ar-LB" sz="1800" dirty="0">
                <a:effectLst/>
                <a:latin typeface="Calibri" panose="020F0502020204030204" pitchFamily="34" charset="0"/>
                <a:ea typeface="Calibri" panose="020F0502020204030204" pitchFamily="34" charset="0"/>
                <a:cs typeface="Simplified Arabic" panose="02020603050405020304" pitchFamily="18" charset="-78"/>
              </a:rPr>
              <a:t>ا</a:t>
            </a:r>
            <a:r>
              <a:rPr lang="ar-SA" sz="1800" dirty="0">
                <a:effectLst/>
                <a:latin typeface="Calibri" panose="020F0502020204030204" pitchFamily="34" charset="0"/>
                <a:ea typeface="Calibri" panose="020F0502020204030204" pitchFamily="34" charset="0"/>
                <a:cs typeface="Simplified Arabic" panose="02020603050405020304" pitchFamily="18" charset="-78"/>
              </a:rPr>
              <a:t> في سياسة وممارسات الوقاية من الإصابة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(ت</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بعاً ل</a:t>
            </a:r>
            <a:r>
              <a:rPr lang="ar-SA" sz="1800" dirty="0">
                <a:solidFill>
                  <a:srgbClr val="000000"/>
                </a:solidFill>
                <a:effectLst/>
                <a:latin typeface="Noto Sans Symbols"/>
                <a:ea typeface="Noto Sans Symbols"/>
                <a:cs typeface="Simplified Arabic" panose="02020603050405020304" pitchFamily="18" charset="-78"/>
              </a:rPr>
              <a:t>لجنس/ النوع الاجتماعي، والعمر، والإعاقة؛ </a:t>
            </a:r>
            <a:r>
              <a:rPr lang="ar-LB" sz="1800" dirty="0">
                <a:solidFill>
                  <a:srgbClr val="000000"/>
                </a:solidFill>
                <a:effectLst/>
                <a:latin typeface="Noto Sans Symbols"/>
                <a:ea typeface="Noto Sans Symbols"/>
                <a:cs typeface="Simplified Arabic" panose="02020603050405020304" pitchFamily="18" charset="-78"/>
              </a:rPr>
              <a:t>و</a:t>
            </a:r>
            <a:r>
              <a:rPr lang="ar-SA" sz="1800" dirty="0">
                <a:solidFill>
                  <a:srgbClr val="000000"/>
                </a:solidFill>
                <a:effectLst/>
                <a:latin typeface="Noto Sans Symbols"/>
                <a:ea typeface="Noto Sans Symbols"/>
                <a:cs typeface="Simplified Arabic" panose="02020603050405020304" pitchFamily="18" charset="-78"/>
              </a:rPr>
              <a:t>سبب الإصابة/ </a:t>
            </a:r>
            <a:r>
              <a:rPr lang="ar-LB" sz="1800" dirty="0">
                <a:solidFill>
                  <a:srgbClr val="000000"/>
                </a:solidFill>
                <a:effectLst/>
                <a:latin typeface="Noto Sans Symbols"/>
                <a:ea typeface="Noto Sans Symbols"/>
                <a:cs typeface="Simplified Arabic" panose="02020603050405020304" pitchFamily="18" charset="-78"/>
              </a:rPr>
              <a:t>الوفاة</a:t>
            </a:r>
            <a:r>
              <a:rPr lang="ar-SA" sz="1800" dirty="0">
                <a:solidFill>
                  <a:srgbClr val="000000"/>
                </a:solidFill>
                <a:effectLst/>
                <a:latin typeface="Noto Sans Symbols"/>
                <a:ea typeface="Noto Sans Symbols"/>
                <a:cs typeface="Simplified Arabic" panose="02020603050405020304" pitchFamily="18" charset="-78"/>
              </a:rPr>
              <a:t>، والموقع، والظروف</a:t>
            </a:r>
            <a:r>
              <a:rPr lang="ar-LB" sz="1800" dirty="0">
                <a:solidFill>
                  <a:srgbClr val="000000"/>
                </a:solidFill>
                <a:effectLst/>
                <a:latin typeface="Noto Sans Symbols"/>
                <a:ea typeface="Noto Sans Symbols"/>
                <a:cs typeface="Simplified Arabic" panose="02020603050405020304" pitchFamily="18" charset="-78"/>
              </a:rPr>
              <a:t>)</a:t>
            </a:r>
            <a:r>
              <a:rPr lang="ar-SY" sz="1800" dirty="0">
                <a:solidFill>
                  <a:srgbClr val="000000"/>
                </a:solidFill>
                <a:effectLst/>
                <a:latin typeface="Noto Sans Symbols"/>
                <a:ea typeface="Noto Sans Symbols"/>
                <a:cs typeface="Simplified Arabic" panose="02020603050405020304" pitchFamily="18" charset="-78"/>
              </a:rPr>
              <a:t>.</a:t>
            </a:r>
            <a:endParaRPr lang="ar-LB" sz="1800" dirty="0">
              <a:solidFill>
                <a:srgbClr val="000000"/>
              </a:solidFill>
              <a:effectLst/>
              <a:latin typeface="Noto Sans Symbols"/>
              <a:ea typeface="Noto Sans Symbols"/>
              <a:cs typeface="Simplified Arabic" panose="02020603050405020304" pitchFamily="18" charset="-78"/>
            </a:endParaRPr>
          </a:p>
          <a:p>
            <a:pPr marL="57150" marR="0" indent="-285750" algn="just" rtl="1">
              <a:lnSpc>
                <a:spcPct val="106000"/>
              </a:lnSpc>
              <a:spcBef>
                <a:spcPts val="0"/>
              </a:spcBef>
              <a:spcAft>
                <a:spcPts val="800"/>
              </a:spcAft>
              <a:buFont typeface="Arial" panose="020B0604020202020204" pitchFamily="34" charset="0"/>
              <a:buChar char="•"/>
            </a:pPr>
            <a:r>
              <a:rPr lang="ar-LB" sz="1800" dirty="0">
                <a:effectLst/>
                <a:latin typeface="Noto Sans Symbols"/>
                <a:ea typeface="Noto Sans Symbols"/>
                <a:cs typeface="Noto Sans Symbols"/>
              </a:rPr>
              <a:t>ثمة رابط واضح بين هذا الإشراف/هذه البيانات وتصميم تدابير الوقاية والاستجابة، المستندة إلى معلومات حول كيفية مقتل/إصابة الأطفال وسبب ذلك. والعمل في جميع القطاعات/مع جميع الجهات الفاعلة ومع المجتمعات الحلية مهم جدًا لوضع تدابير وقاية واستجابة عملية ومستندة إلى الأدلة تحركها العوامل المحلية.   </a:t>
            </a:r>
          </a:p>
          <a:p>
            <a:pPr marL="57150" marR="0" indent="-285750" algn="just" rtl="1">
              <a:lnSpc>
                <a:spcPct val="106000"/>
              </a:lnSpc>
              <a:spcBef>
                <a:spcPts val="0"/>
              </a:spcBef>
              <a:spcAft>
                <a:spcPts val="800"/>
              </a:spcAft>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يجب </a:t>
            </a:r>
            <a:r>
              <a:rPr lang="ar-SA" sz="1800" dirty="0">
                <a:effectLst/>
                <a:ea typeface="Calibri" panose="020F0502020204030204" pitchFamily="34" charset="0"/>
                <a:cs typeface="Simplified Arabic" panose="02020603050405020304" pitchFamily="18" charset="-78"/>
              </a:rPr>
              <a:t>تحديد الناجين من الألغام</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الذخائر المتفجرة بين الأطفال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تقدم الوحدة عن </a:t>
            </a:r>
            <a:r>
              <a:rPr lang="ar-SA" sz="1800" u="sng" dirty="0">
                <a:solidFill>
                  <a:srgbClr val="0563C1"/>
                </a:solidFill>
                <a:effectLst/>
                <a:ea typeface="Calibri" panose="020F0502020204030204" pitchFamily="34" charset="0"/>
                <a:cs typeface="Simplified Arabic" panose="02020603050405020304" pitchFamily="18" charset="-78"/>
                <a:hlinkClick r:id="rId3"/>
              </a:rPr>
              <a:t>أداء الطفل</a:t>
            </a:r>
            <a:r>
              <a:rPr lang="ar-SA" sz="1800" dirty="0">
                <a:effectLst/>
                <a:ea typeface="Calibri" panose="020F0502020204030204" pitchFamily="34" charset="0"/>
                <a:cs typeface="Simplified Arabic" panose="02020603050405020304" pitchFamily="18" charset="-78"/>
              </a:rPr>
              <a:t> طريقة موحدة لتقييم انتشار صعوبات الأداء عند الأطفال ورصد مشاركتهم في الخدمات</a:t>
            </a:r>
            <a:r>
              <a:rPr lang="ar-SY" sz="1800" dirty="0">
                <a:effectLst/>
                <a:ea typeface="Calibri" panose="020F0502020204030204" pitchFamily="34" charset="0"/>
                <a:cs typeface="Simplified Arabic" panose="02020603050405020304" pitchFamily="18" charset="-78"/>
              </a:rPr>
              <a:t>.</a:t>
            </a:r>
            <a:endParaRPr lang="en-US" dirty="0">
              <a:solidFill>
                <a:srgbClr val="1690BF"/>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endParaRPr lang="ar-LB" dirty="0"/>
          </a:p>
          <a:p>
            <a:pPr algn="r" rtl="1"/>
            <a:r>
              <a:rPr lang="ar-LB" dirty="0"/>
              <a:t>يجب ان تتضمن البرامج التي تعزز سلامة الأطفال ما يلي:</a:t>
            </a:r>
          </a:p>
          <a:p>
            <a:pPr algn="r" rtl="1">
              <a:buFont typeface="Arial" panose="020B0604020202020204" pitchFamily="34" charset="0"/>
              <a:buChar char="•"/>
            </a:pPr>
            <a:r>
              <a:rPr lang="ar-LB" dirty="0"/>
              <a:t>مخاطر التحديد والإبلاغ؛</a:t>
            </a:r>
          </a:p>
          <a:p>
            <a:pPr algn="r" rtl="1">
              <a:buFont typeface="Arial" panose="020B0604020202020204" pitchFamily="34" charset="0"/>
              <a:buChar char="•"/>
            </a:pPr>
            <a:r>
              <a:rPr lang="ar-LB" dirty="0"/>
              <a:t>تحديد </a:t>
            </a:r>
            <a:r>
              <a:rPr lang="ar-SA" sz="1800" dirty="0">
                <a:solidFill>
                  <a:srgbClr val="000000"/>
                </a:solidFill>
                <a:effectLst/>
                <a:latin typeface="Noto Sans Symbols"/>
                <a:ea typeface="Noto Sans Symbols"/>
                <a:cs typeface="Simplified Arabic" panose="02020603050405020304" pitchFamily="18" charset="-78"/>
              </a:rPr>
              <a:t>م</a:t>
            </a:r>
            <a:r>
              <a:rPr lang="ar-LB" sz="1800" dirty="0">
                <a:solidFill>
                  <a:srgbClr val="000000"/>
                </a:solidFill>
                <a:effectLst/>
                <a:latin typeface="Noto Sans Symbols"/>
                <a:ea typeface="Noto Sans Symbols"/>
                <a:cs typeface="Simplified Arabic" panose="02020603050405020304" pitchFamily="18" charset="-78"/>
              </a:rPr>
              <a:t>َ</a:t>
            </a:r>
            <a:r>
              <a:rPr lang="ar-SA" sz="1800" dirty="0">
                <a:solidFill>
                  <a:srgbClr val="000000"/>
                </a:solidFill>
                <a:effectLst/>
                <a:latin typeface="Noto Sans Symbols"/>
                <a:ea typeface="Noto Sans Symbols"/>
                <a:cs typeface="Simplified Arabic" panose="02020603050405020304" pitchFamily="18" charset="-78"/>
              </a:rPr>
              <a:t>ن هم الأطفال الذين قتلوا أو جرحوا؛</a:t>
            </a:r>
            <a:r>
              <a:rPr lang="ar-SY" sz="1800" dirty="0">
                <a:solidFill>
                  <a:srgbClr val="000000"/>
                </a:solidFill>
                <a:effectLst/>
                <a:latin typeface="Noto Sans Symbols"/>
                <a:ea typeface="Noto Sans Symbols"/>
                <a:cs typeface="Simplified Arabic" panose="02020603050405020304" pitchFamily="18" charset="-78"/>
              </a:rPr>
              <a:t>  </a:t>
            </a:r>
            <a:r>
              <a:rPr lang="ar-SA" sz="1800" dirty="0">
                <a:solidFill>
                  <a:srgbClr val="000000"/>
                </a:solidFill>
                <a:effectLst/>
                <a:latin typeface="Noto Sans Symbols"/>
                <a:ea typeface="Noto Sans Symbols"/>
                <a:cs typeface="Simplified Arabic" panose="02020603050405020304" pitchFamily="18" charset="-78"/>
              </a:rPr>
              <a:t>بماذا؛ متى؛</a:t>
            </a:r>
            <a:r>
              <a:rPr lang="ar-LB" sz="1800" dirty="0">
                <a:solidFill>
                  <a:srgbClr val="000000"/>
                </a:solidFill>
                <a:effectLst/>
                <a:latin typeface="Noto Sans Symbols"/>
                <a:ea typeface="Noto Sans Symbols"/>
                <a:cs typeface="Simplified Arabic" panose="02020603050405020304" pitchFamily="18" charset="-78"/>
              </a:rPr>
              <a:t> </a:t>
            </a:r>
            <a:r>
              <a:rPr lang="ar-SA" sz="1800" dirty="0">
                <a:solidFill>
                  <a:srgbClr val="000000"/>
                </a:solidFill>
                <a:effectLst/>
                <a:latin typeface="Noto Sans Symbols"/>
                <a:ea typeface="Noto Sans Symbols"/>
                <a:cs typeface="Simplified Arabic" panose="02020603050405020304" pitchFamily="18" charset="-78"/>
              </a:rPr>
              <a:t>أين؛</a:t>
            </a:r>
            <a:r>
              <a:rPr lang="ar-LB" sz="1800" dirty="0">
                <a:solidFill>
                  <a:srgbClr val="000000"/>
                </a:solidFill>
                <a:effectLst/>
                <a:latin typeface="Noto Sans Symbols"/>
                <a:ea typeface="Noto Sans Symbols"/>
                <a:cs typeface="Simplified Arabic" panose="02020603050405020304" pitchFamily="18" charset="-78"/>
              </a:rPr>
              <a:t> </a:t>
            </a:r>
            <a:r>
              <a:rPr lang="ar-SA" sz="1800" dirty="0">
                <a:solidFill>
                  <a:srgbClr val="000000"/>
                </a:solidFill>
                <a:effectLst/>
                <a:latin typeface="Noto Sans Symbols"/>
                <a:ea typeface="Noto Sans Symbols"/>
                <a:cs typeface="Simplified Arabic" panose="02020603050405020304" pitchFamily="18" charset="-78"/>
              </a:rPr>
              <a:t>في أي ظروف</a:t>
            </a:r>
            <a:r>
              <a:rPr lang="ar-SY" sz="1800" dirty="0">
                <a:solidFill>
                  <a:srgbClr val="000000"/>
                </a:solidFill>
                <a:effectLst/>
                <a:latin typeface="Noto Sans Symbols"/>
                <a:ea typeface="Noto Sans Symbols"/>
                <a:cs typeface="Simplified Arabic" panose="02020603050405020304" pitchFamily="18" charset="-78"/>
              </a:rPr>
              <a:t>.</a:t>
            </a:r>
            <a:r>
              <a:rPr lang="ar-LB" sz="1800" dirty="0">
                <a:solidFill>
                  <a:srgbClr val="000000"/>
                </a:solidFill>
                <a:effectLst/>
                <a:latin typeface="Noto Sans Symbols"/>
                <a:ea typeface="Noto Sans Symbols"/>
                <a:cs typeface="Simplified Arabic" panose="02020603050405020304" pitchFamily="18" charset="-78"/>
              </a:rPr>
              <a:t> وينبغي أن ترشد هذه المعلومات عمليات الوقاية والتخفيف والاستجابة المصممة خصيصًا للأطفال الأكثر تعرضًا للخطر؛</a:t>
            </a:r>
          </a:p>
          <a:p>
            <a:pPr algn="r" rtl="1">
              <a:buFont typeface="Arial" panose="020B0604020202020204" pitchFamily="34" charset="0"/>
              <a:buChar char="•"/>
            </a:pPr>
            <a:r>
              <a:rPr lang="ar-SA" sz="1800" dirty="0">
                <a:solidFill>
                  <a:srgbClr val="000000"/>
                </a:solidFill>
                <a:effectLst/>
                <a:latin typeface="Noto Sans Symbols"/>
                <a:ea typeface="Noto Sans Symbols"/>
                <a:cs typeface="Simplified Arabic" panose="02020603050405020304" pitchFamily="18" charset="-78"/>
              </a:rPr>
              <a:t>استجابة مقدّمي الخدمات فى الوقت المناسب؛ </a:t>
            </a:r>
            <a:endParaRPr lang="ar-LB" sz="1800" dirty="0">
              <a:solidFill>
                <a:srgbClr val="000000"/>
              </a:solidFill>
              <a:effectLst/>
              <a:latin typeface="Noto Sans Symbols"/>
              <a:ea typeface="Noto Sans Symbols"/>
              <a:cs typeface="Simplified Arabic" panose="02020603050405020304" pitchFamily="18" charset="-78"/>
            </a:endParaRPr>
          </a:p>
          <a:p>
            <a:pPr algn="r" rtl="1">
              <a:buFont typeface="Arial" panose="020B0604020202020204" pitchFamily="34" charset="0"/>
              <a:buChar char="•"/>
            </a:pPr>
            <a:r>
              <a:rPr lang="ar-LB" sz="1800" dirty="0">
                <a:solidFill>
                  <a:srgbClr val="000000"/>
                </a:solidFill>
                <a:effectLst/>
                <a:latin typeface="Noto Sans Symbols"/>
                <a:ea typeface="Noto Sans Symbols"/>
                <a:cs typeface="Simplified Arabic" panose="02020603050405020304" pitchFamily="18" charset="-78"/>
              </a:rPr>
              <a:t>اح</a:t>
            </a:r>
            <a:r>
              <a:rPr lang="ar-SA" sz="1800" dirty="0">
                <a:solidFill>
                  <a:srgbClr val="000000"/>
                </a:solidFill>
                <a:effectLst/>
                <a:latin typeface="Noto Sans Symbols"/>
                <a:ea typeface="Noto Sans Symbols"/>
                <a:cs typeface="Simplified Arabic" panose="02020603050405020304" pitchFamily="18" charset="-78"/>
              </a:rPr>
              <a:t>تمال أن يغير الأشخاص من سلوكياتهم لدعم سلامة الأطفال الجسدية</a:t>
            </a:r>
            <a:r>
              <a:rPr lang="ar-SY" sz="1800" dirty="0">
                <a:solidFill>
                  <a:srgbClr val="000000"/>
                </a:solidFill>
                <a:effectLst/>
                <a:latin typeface="Noto Sans Symbols"/>
                <a:ea typeface="Noto Sans Symbols"/>
                <a:cs typeface="Simplified Arabic" panose="02020603050405020304" pitchFamily="18" charset="-78"/>
              </a:rPr>
              <a:t>.</a:t>
            </a:r>
            <a:endParaRPr lang="en-US" sz="1800" dirty="0">
              <a:effectLst/>
              <a:latin typeface="Noto Sans Symbols"/>
              <a:ea typeface="Noto Sans Symbols"/>
              <a:cs typeface="Noto Sans Symbols"/>
            </a:endParaRPr>
          </a:p>
          <a:p>
            <a:pPr algn="r" rtl="1">
              <a:buFont typeface="Arial" panose="020B0604020202020204" pitchFamily="34" charset="0"/>
              <a:buChar char="•"/>
            </a:pPr>
            <a:r>
              <a:rPr lang="ar-LB" sz="1800" dirty="0">
                <a:effectLst/>
                <a:latin typeface="Noto Sans Symbols"/>
                <a:ea typeface="Noto Sans Symbols"/>
                <a:cs typeface="Noto Sans Symbols"/>
              </a:rPr>
              <a:t>تطبيق أنشطة الوقاية ونشر الوعي؛</a:t>
            </a:r>
          </a:p>
          <a:p>
            <a:pPr algn="r" rtl="1">
              <a:buFont typeface="Arial" panose="020B0604020202020204" pitchFamily="34" charset="0"/>
              <a:buChar char="•"/>
            </a:pPr>
            <a:r>
              <a:rPr lang="ar-LB" sz="1800" dirty="0">
                <a:effectLst/>
                <a:latin typeface="Noto Sans Symbols"/>
                <a:ea typeface="Noto Sans Symbols"/>
                <a:cs typeface="Noto Sans Symbols"/>
              </a:rPr>
              <a:t>التعليم بين الأقران </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إذاعة الشباب، ولعب الأدوار، ومسرح الشارع، إلخ</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الذي </a:t>
            </a:r>
            <a:r>
              <a:rPr lang="ar-SA" sz="1800" dirty="0">
                <a:effectLst/>
                <a:ea typeface="Calibri" panose="020F0502020204030204" pitchFamily="34" charset="0"/>
                <a:cs typeface="Simplified Arabic" panose="02020603050405020304" pitchFamily="18" charset="-78"/>
              </a:rPr>
              <a:t>يمكّن الأطفال من تشارك المعارف من خلال طرائق ملائمة لعمرهم</a:t>
            </a:r>
            <a:r>
              <a:rPr lang="ar-LB" sz="1800" dirty="0">
                <a:effectLst/>
                <a:ea typeface="Calibri" panose="020F0502020204030204" pitchFamily="34" charset="0"/>
                <a:cs typeface="Simplified Arabic" panose="02020603050405020304" pitchFamily="18" charset="-78"/>
              </a:rPr>
              <a:t>؛</a:t>
            </a:r>
          </a:p>
          <a:p>
            <a:pPr algn="r" rtl="1">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طر</a:t>
            </a:r>
            <a:r>
              <a:rPr lang="ar-LB" sz="1800" dirty="0">
                <a:effectLst/>
                <a:ea typeface="Calibri" panose="020F0502020204030204" pitchFamily="34" charset="0"/>
                <a:cs typeface="Simplified Arabic" panose="02020603050405020304" pitchFamily="18" charset="-78"/>
              </a:rPr>
              <a:t>ق</a:t>
            </a:r>
            <a:r>
              <a:rPr lang="ar-SA" sz="1800" dirty="0">
                <a:effectLst/>
                <a:ea typeface="Calibri" panose="020F0502020204030204" pitchFamily="34" charset="0"/>
                <a:cs typeface="Simplified Arabic" panose="02020603050405020304" pitchFamily="18" charset="-78"/>
              </a:rPr>
              <a:t> تعليمية عن المخاطر مصمَّمة خصيصًا للأطفال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المراهق</a:t>
            </a:r>
            <a:r>
              <a:rPr lang="ar-LB" sz="1800" dirty="0">
                <a:effectLst/>
                <a:ea typeface="Calibri" panose="020F0502020204030204" pitchFamily="34" charset="0"/>
                <a:cs typeface="Simplified Arabic" panose="02020603050405020304" pitchFamily="18" charset="-78"/>
              </a:rPr>
              <a:t>ي</a:t>
            </a:r>
            <a:r>
              <a:rPr lang="ar-SA" sz="1800" dirty="0">
                <a:effectLst/>
                <a:ea typeface="Calibri" panose="020F0502020204030204" pitchFamily="34" charset="0"/>
                <a:cs typeface="Simplified Arabic" panose="02020603050405020304" pitchFamily="18" charset="-78"/>
              </a:rPr>
              <a:t>ن الذين هم خارج المدرسة، أو يقومون بعمالة الأطفال، أو لديهم إعاقات، أو يلتحقون بمدارس غير نظامية أو دينية، أو غيرها من البيئات التعليمية</a:t>
            </a:r>
            <a:r>
              <a:rPr lang="ar-LB" sz="1800" dirty="0">
                <a:effectLst/>
                <a:ea typeface="Calibri" panose="020F0502020204030204" pitchFamily="34" charset="0"/>
                <a:cs typeface="Simplified Arabic" panose="02020603050405020304" pitchFamily="18" charset="-78"/>
              </a:rPr>
              <a:t>؛</a:t>
            </a:r>
          </a:p>
          <a:p>
            <a:pPr marL="228600" indent="0" algn="r" rtl="1">
              <a:buFont typeface="Arial" panose="020B0604020202020204" pitchFamily="34" charset="0"/>
              <a:buNone/>
            </a:pPr>
            <a:r>
              <a:rPr lang="ar-LB" sz="1800" i="0" dirty="0">
                <a:latin typeface="Arial" panose="020B0604020202020204" pitchFamily="34" charset="0"/>
                <a:ea typeface="Arial"/>
                <a:cs typeface="Arial" panose="020B0604020202020204" pitchFamily="34" charset="0"/>
                <a:sym typeface="Arial"/>
              </a:rPr>
              <a:t>← يجب أن تكون هذه الأنشطة من </a:t>
            </a:r>
            <a:r>
              <a:rPr lang="ar-SA" sz="1800" dirty="0">
                <a:effectLst/>
                <a:ea typeface="Calibri" panose="020F0502020204030204" pitchFamily="34" charset="0"/>
                <a:cs typeface="Simplified Arabic" panose="02020603050405020304" pitchFamily="18" charset="-78"/>
              </a:rPr>
              <a:t>المبادرات التي </a:t>
            </a:r>
            <a:r>
              <a:rPr lang="ar-LB" sz="1800" dirty="0">
                <a:effectLst/>
                <a:ea typeface="Calibri" panose="020F0502020204030204" pitchFamily="34" charset="0"/>
                <a:cs typeface="Simplified Arabic" panose="02020603050405020304" pitchFamily="18" charset="-78"/>
              </a:rPr>
              <a:t>يقودها</a:t>
            </a:r>
            <a:r>
              <a:rPr lang="ar-SA" sz="1800" dirty="0">
                <a:effectLst/>
                <a:ea typeface="Calibri" panose="020F0502020204030204" pitchFamily="34" charset="0"/>
                <a:cs typeface="Simplified Arabic" panose="02020603050405020304" pitchFamily="18" charset="-78"/>
              </a:rPr>
              <a:t> الأطفال،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الأنشطة الموجودة على المستوى المجتمعي</a:t>
            </a:r>
            <a:r>
              <a:rPr lang="ar-LB" sz="1800" dirty="0">
                <a:effectLst/>
                <a:ea typeface="Calibri" panose="020F0502020204030204" pitchFamily="34" charset="0"/>
                <a:cs typeface="Simplified Arabic" panose="02020603050405020304" pitchFamily="18" charset="-78"/>
              </a:rPr>
              <a:t> التي تقودها </a:t>
            </a:r>
            <a:r>
              <a:rPr lang="ar-SA" sz="1800" dirty="0">
                <a:effectLst/>
                <a:ea typeface="Calibri" panose="020F0502020204030204" pitchFamily="34" charset="0"/>
                <a:cs typeface="Simplified Arabic" panose="02020603050405020304" pitchFamily="18" charset="-78"/>
              </a:rPr>
              <a:t>آليات </a:t>
            </a:r>
            <a:r>
              <a:rPr lang="ar-LB" sz="1800" dirty="0">
                <a:effectLst/>
                <a:ea typeface="Calibri" panose="020F0502020204030204" pitchFamily="34" charset="0"/>
                <a:cs typeface="Simplified Arabic" panose="02020603050405020304" pitchFamily="18" charset="-78"/>
              </a:rPr>
              <a:t>وهيكليات وأنظمة </a:t>
            </a:r>
            <a:r>
              <a:rPr lang="ar-SA" sz="1800" dirty="0">
                <a:effectLst/>
                <a:ea typeface="Calibri" panose="020F0502020204030204" pitchFamily="34" charset="0"/>
                <a:cs typeface="Simplified Arabic" panose="02020603050405020304" pitchFamily="18" charset="-78"/>
              </a:rPr>
              <a:t>الحماية</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228600" indent="0" algn="r" rtl="1">
              <a:buFont typeface="Arial" panose="020B0604020202020204" pitchFamily="34" charset="0"/>
              <a:buNone/>
            </a:pPr>
            <a:endParaRPr lang="ar-LB" sz="1800" dirty="0">
              <a:effectLst/>
              <a:latin typeface="Noto Sans Symbols"/>
              <a:ea typeface="Noto Sans Symbols"/>
              <a:cs typeface="Simplified Arabic" panose="02020603050405020304" pitchFamily="18" charset="-78"/>
            </a:endParaRPr>
          </a:p>
          <a:p>
            <a:pPr marL="228600" indent="0" algn="r" rtl="1">
              <a:buFont typeface="Arial" panose="020B0604020202020204" pitchFamily="34" charset="0"/>
              <a:buNone/>
            </a:pPr>
            <a:r>
              <a:rPr lang="ar-LB" sz="1800" dirty="0">
                <a:effectLst/>
                <a:latin typeface="Noto Sans Symbols"/>
                <a:ea typeface="Noto Sans Symbols"/>
                <a:cs typeface="Simplified Arabic" panose="02020603050405020304" pitchFamily="18" charset="-78"/>
              </a:rPr>
              <a:t>مثال عملي: في حال تمّ من خلال الإشراف على الإصابات أو الإبلاغ عنها على مستوى المخيم، تحديد أن الحروق تحدث غالبًا لدى المراهقات اللواتي يطبخن أو يستخدمن الأفران فيما يعمل أهلهنّ أو ما إلى ذلك، يمكن وضع تدابير التخفيف واستهداف التعليم عن المخاطر.</a:t>
            </a:r>
          </a:p>
          <a:p>
            <a:pPr marL="228600" indent="0" algn="r" rtl="1">
              <a:buFont typeface="Arial" panose="020B0604020202020204" pitchFamily="34" charset="0"/>
              <a:buNone/>
            </a:pPr>
            <a:endParaRPr lang="ar-LB" sz="1800" dirty="0">
              <a:effectLst/>
              <a:latin typeface="Noto Sans Symbols"/>
              <a:ea typeface="Noto Sans Symbols"/>
              <a:cs typeface="Simplified Arabic" panose="02020603050405020304" pitchFamily="18" charset="-78"/>
            </a:endParaRP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إنّ إجراءات الوقاية من الدرجة الأولى والثانية والثالثة من الإصابات، يجب أن تقوم على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ال</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أدلة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والوقاية تحدث في جميع مراحل العمل الإنساني</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والإنمائي</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 </a:t>
            </a:r>
            <a:r>
              <a:rPr lang="ar-LB" sz="1800">
                <a:effectLst/>
                <a:latin typeface="Calibri" panose="020F0502020204030204" pitchFamily="34" charset="0"/>
                <a:ea typeface="Calibri" panose="020F0502020204030204" pitchFamily="34" charset="0"/>
                <a:cs typeface="Simplified Arabic" panose="02020603050405020304" pitchFamily="18" charset="-78"/>
              </a:rPr>
              <a:t>أنظروا المخطط</a:t>
            </a:r>
            <a:r>
              <a:rPr lang="ar-LB" sz="1800" dirty="0">
                <a:effectLst/>
                <a:latin typeface="Noto Sans Symbols"/>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95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7</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25FA2AA7-C705-6C57-A498-A764D9C17028}"/>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207403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26894"/>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7 </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65692" y="1547386"/>
            <a:ext cx="1010074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2 المتعلقة بمخاطر حماية الطفل</a:t>
            </a:r>
          </a:p>
          <a:p>
            <a:pPr marL="342900" indent="-342900" algn="r" rtl="1">
              <a:spcBef>
                <a:spcPts val="0"/>
              </a:spcBef>
              <a:buClr>
                <a:schemeClr val="accent3"/>
              </a:buClr>
            </a:pPr>
            <a:endParaRPr lang="ar-LB"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latin typeface="Helvetica Neue" panose="020B0604020202020204" charset="0"/>
              </a:rPr>
              <a:t>الخطر = طبيعة ومدى الأخطار + قابلية التعرض للأذى – المرونة</a:t>
            </a:r>
          </a:p>
          <a:p>
            <a:pPr marL="342900" indent="-342900" algn="r" rtl="1">
              <a:spcBef>
                <a:spcPts val="0"/>
              </a:spcBef>
              <a:buClr>
                <a:schemeClr val="accent3"/>
              </a:buClr>
            </a:pPr>
            <a:endParaRPr lang="ar-LB"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latin typeface="Helvetica Neue" panose="020B0604020202020204" charset="0"/>
              </a:rPr>
              <a:t>الحماية من الإصابة، والإعاقة، والموت</a:t>
            </a:r>
          </a:p>
          <a:p>
            <a:pPr marL="342900" indent="-342900" algn="r" rtl="1">
              <a:spcBef>
                <a:spcPts val="0"/>
              </a:spcBef>
              <a:buClr>
                <a:schemeClr val="accent3"/>
              </a:buClr>
            </a:pPr>
            <a:r>
              <a:rPr lang="ar-LB" dirty="0">
                <a:solidFill>
                  <a:schemeClr val="bg2"/>
                </a:solidFill>
                <a:latin typeface="Helvetica Neue" panose="020B0604020202020204" charset="0"/>
              </a:rPr>
              <a:t>السلامة الجسدية كشاغل ذي أولوية</a:t>
            </a:r>
          </a:p>
          <a:p>
            <a:pPr marL="342900" indent="-342900" algn="r" rtl="1">
              <a:spcBef>
                <a:spcPts val="0"/>
              </a:spcBef>
              <a:buClr>
                <a:schemeClr val="accent3"/>
              </a:buClr>
            </a:pPr>
            <a:r>
              <a:rPr lang="ar-LB" dirty="0">
                <a:solidFill>
                  <a:schemeClr val="bg2"/>
                </a:solidFill>
                <a:latin typeface="Helvetica Neue" panose="020B0604020202020204" charset="0"/>
              </a:rPr>
              <a:t>تدخلات متعددة القطاعات ومنسقة</a:t>
            </a:r>
          </a:p>
          <a:p>
            <a:pPr marL="50800" indent="0">
              <a:buNone/>
            </a:pPr>
            <a:endParaRPr lang="fr-FR" dirty="0">
              <a:solidFill>
                <a:schemeClr val="bg2"/>
              </a:solidFill>
              <a:latin typeface="Helvetica Neue" panose="020B0604020202020204" charset="0"/>
            </a:endParaRP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397821" y="4706570"/>
            <a:ext cx="4322432" cy="954107"/>
          </a:xfrm>
          <a:prstGeom prst="rect">
            <a:avLst/>
          </a:prstGeom>
          <a:noFill/>
        </p:spPr>
        <p:txBody>
          <a:bodyPr wrap="square">
            <a:spAutoFit/>
          </a:bodyPr>
          <a:lstStyle/>
          <a:p>
            <a:pPr algn="r"/>
            <a:r>
              <a:rPr lang="ar-LB" sz="2800" dirty="0">
                <a:latin typeface="Ink Free" panose="03080402000500000000" pitchFamily="66" charset="0"/>
              </a:rPr>
              <a:t>ما هي أنواع الأخطار والمخاطر التي يمكنكم التفكير فيها؟</a:t>
            </a: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447" y="4705466"/>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6" name="Image 15">
            <a:extLst>
              <a:ext uri="{FF2B5EF4-FFF2-40B4-BE49-F238E27FC236}">
                <a16:creationId xmlns:a16="http://schemas.microsoft.com/office/drawing/2014/main" id="{24CF282B-B57D-40C6-A20D-C8D1D70D1C13}"/>
              </a:ext>
            </a:extLst>
          </p:cNvPr>
          <p:cNvPicPr>
            <a:picLocks noChangeAspect="1"/>
          </p:cNvPicPr>
          <p:nvPr/>
        </p:nvPicPr>
        <p:blipFill>
          <a:blip r:embed="rId6"/>
          <a:stretch>
            <a:fillRect/>
          </a:stretch>
        </p:blipFill>
        <p:spPr>
          <a:xfrm>
            <a:off x="1541051" y="4280553"/>
            <a:ext cx="885007" cy="953085"/>
          </a:xfrm>
          <a:prstGeom prst="rect">
            <a:avLst/>
          </a:prstGeom>
        </p:spPr>
      </p:pic>
      <p:pic>
        <p:nvPicPr>
          <p:cNvPr id="3" name="Picture 2">
            <a:extLst>
              <a:ext uri="{FF2B5EF4-FFF2-40B4-BE49-F238E27FC236}">
                <a16:creationId xmlns:a16="http://schemas.microsoft.com/office/drawing/2014/main" id="{4B0D0E1B-4CEA-4AFC-94DD-A2718DDDFF7A}"/>
              </a:ext>
            </a:extLst>
          </p:cNvPr>
          <p:cNvPicPr>
            <a:picLocks noChangeAspect="1"/>
          </p:cNvPicPr>
          <p:nvPr/>
        </p:nvPicPr>
        <p:blipFill>
          <a:blip r:embed="rId7"/>
          <a:stretch>
            <a:fillRect/>
          </a:stretch>
        </p:blipFill>
        <p:spPr>
          <a:xfrm>
            <a:off x="965692" y="1212741"/>
            <a:ext cx="1066801" cy="955894"/>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393095" y="620837"/>
            <a:ext cx="6076521" cy="2808163"/>
          </a:xfrm>
        </p:spPr>
        <p:txBody>
          <a:bodyPr>
            <a:normAutofit/>
          </a:bodyPr>
          <a:lstStyle/>
          <a:p>
            <a:pPr marL="50800" indent="0" algn="ctr" rtl="1">
              <a:buNone/>
            </a:pPr>
            <a:r>
              <a:rPr lang="ar-LB" sz="3200" dirty="0">
                <a:solidFill>
                  <a:schemeClr val="bg2"/>
                </a:solidFill>
              </a:rPr>
              <a:t>المعيار 7:</a:t>
            </a:r>
          </a:p>
          <a:p>
            <a:pPr marL="50800" indent="0" algn="ctr" rtl="1">
              <a:buNone/>
            </a:pPr>
            <a:r>
              <a:rPr lang="ar-LB" sz="2400" dirty="0">
                <a:solidFill>
                  <a:schemeClr val="bg2"/>
                </a:solidFill>
              </a:rPr>
              <a:t>"</a:t>
            </a:r>
            <a:r>
              <a:rPr lang="ar-SA" dirty="0"/>
              <a:t>يكون جميع الأطفال ومقدّمي الرعاية مدركين للإصابات، والإعاقة، والموت من الأخطار الجسدية والبيئية، ومحميين منها، ويتلقى الأطفال الذين لحقتهم الإصابات و/ أو الإعاقات الدعمَ الجسدي والنفسي الاجتماعي في الوقت المناسب.</a:t>
            </a:r>
            <a:endParaRPr lang="en-US" dirty="0"/>
          </a:p>
        </p:txBody>
      </p:sp>
      <p:sp>
        <p:nvSpPr>
          <p:cNvPr id="10" name="ZoneTexte 9">
            <a:extLst>
              <a:ext uri="{FF2B5EF4-FFF2-40B4-BE49-F238E27FC236}">
                <a16:creationId xmlns:a16="http://schemas.microsoft.com/office/drawing/2014/main" id="{5E36B909-4CB7-4CF3-AB31-9738435014BA}"/>
              </a:ext>
            </a:extLst>
          </p:cNvPr>
          <p:cNvSpPr txBox="1"/>
          <p:nvPr/>
        </p:nvSpPr>
        <p:spPr>
          <a:xfrm>
            <a:off x="6977893" y="2160365"/>
            <a:ext cx="4821012" cy="2308324"/>
          </a:xfrm>
          <a:prstGeom prst="rect">
            <a:avLst/>
          </a:prstGeom>
          <a:noFill/>
        </p:spPr>
        <p:txBody>
          <a:bodyPr wrap="square">
            <a:spAutoFit/>
          </a:bodyPr>
          <a:lstStyle/>
          <a:p>
            <a:pPr marL="342900" indent="-342900" algn="r" rtl="1">
              <a:buFont typeface="Arial" panose="020B0604020202020204" pitchFamily="34" charset="0"/>
              <a:buChar char="•"/>
            </a:pPr>
            <a:r>
              <a:rPr lang="ar-SA" sz="2400" dirty="0"/>
              <a:t>الإشراف على إصابات الأطفال إشرافاً منهجياً</a:t>
            </a:r>
            <a:r>
              <a:rPr lang="ar-LB" sz="2400" dirty="0"/>
              <a:t> والبيانات ذات االصلة</a:t>
            </a:r>
          </a:p>
          <a:p>
            <a:pPr marL="342900" indent="-342900" algn="r" rtl="1">
              <a:buFont typeface="Arial" panose="020B0604020202020204" pitchFamily="34" charset="0"/>
              <a:buChar char="•"/>
            </a:pPr>
            <a:r>
              <a:rPr lang="ar-LB" sz="2400" dirty="0">
                <a:solidFill>
                  <a:schemeClr val="dk1"/>
                </a:solidFill>
                <a:latin typeface="Helvetica Neue"/>
                <a:ea typeface="Helvetica Neue"/>
                <a:cs typeface="Helvetica Neue"/>
                <a:sym typeface="Helvetica Neue"/>
              </a:rPr>
              <a:t>العمل في جميع القطاعات/مع جميع الجهات االفاعلة، ومع المجتمعات المحلية</a:t>
            </a:r>
          </a:p>
          <a:p>
            <a:pPr algn="r" rtl="1"/>
            <a:r>
              <a:rPr lang="ar-LB" sz="2400" dirty="0">
                <a:solidFill>
                  <a:schemeClr val="dk1"/>
                </a:solidFill>
                <a:latin typeface="Helvetica Neue"/>
                <a:ea typeface="Helvetica Neue"/>
                <a:cs typeface="Helvetica Neue"/>
                <a:sym typeface="Helvetica Neue"/>
              </a:rPr>
              <a:t>← تدابير الوقاية والتخفيف والاستجابة</a:t>
            </a:r>
          </a:p>
          <a:p>
            <a:pPr marL="342900" indent="-342900" algn="r" rtl="1">
              <a:buFont typeface="Arial" panose="020B0604020202020204" pitchFamily="34" charset="0"/>
              <a:buChar char="•"/>
            </a:pPr>
            <a:r>
              <a:rPr lang="ar-LB" sz="2400" dirty="0">
                <a:solidFill>
                  <a:schemeClr val="dk1"/>
                </a:solidFill>
                <a:latin typeface="Helvetica Neue"/>
                <a:ea typeface="Helvetica Neue"/>
                <a:cs typeface="Helvetica Neue"/>
                <a:sym typeface="Helvetica Neue"/>
              </a:rPr>
              <a:t>الناجون من الألغام/الذخائر المتفجرة</a:t>
            </a:r>
          </a:p>
        </p:txBody>
      </p:sp>
      <p:pic>
        <p:nvPicPr>
          <p:cNvPr id="6" name="Picture 5">
            <a:extLst>
              <a:ext uri="{FF2B5EF4-FFF2-40B4-BE49-F238E27FC236}">
                <a16:creationId xmlns:a16="http://schemas.microsoft.com/office/drawing/2014/main" id="{55D776AE-9713-4C73-AA35-6E215B3B5BD5}"/>
              </a:ext>
            </a:extLst>
          </p:cNvPr>
          <p:cNvPicPr>
            <a:picLocks noChangeAspect="1"/>
          </p:cNvPicPr>
          <p:nvPr/>
        </p:nvPicPr>
        <p:blipFill>
          <a:blip r:embed="rId3"/>
          <a:srcRect/>
          <a:stretch/>
        </p:blipFill>
        <p:spPr>
          <a:xfrm>
            <a:off x="2083468" y="3835945"/>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21646-3477-4AEA-AFC1-EF5172C156C0}"/>
              </a:ext>
            </a:extLst>
          </p:cNvPr>
          <p:cNvSpPr>
            <a:spLocks noGrp="1"/>
          </p:cNvSpPr>
          <p:nvPr>
            <p:ph type="title"/>
          </p:nvPr>
        </p:nvSpPr>
        <p:spPr/>
        <p:txBody>
          <a:bodyPr/>
          <a:lstStyle/>
          <a:p>
            <a:pPr algn="r" rtl="1"/>
            <a:r>
              <a:rPr lang="ar-LB" dirty="0"/>
              <a:t>تعزيز سلامة الأطفال</a:t>
            </a:r>
            <a:endParaRPr lang="fr-FR" dirty="0"/>
          </a:p>
        </p:txBody>
      </p:sp>
      <p:sp>
        <p:nvSpPr>
          <p:cNvPr id="3" name="Espace réservé du contenu 2">
            <a:extLst>
              <a:ext uri="{FF2B5EF4-FFF2-40B4-BE49-F238E27FC236}">
                <a16:creationId xmlns:a16="http://schemas.microsoft.com/office/drawing/2014/main" id="{223B3E79-CB8C-417E-AA7B-2DFE60B1D9C5}"/>
              </a:ext>
            </a:extLst>
          </p:cNvPr>
          <p:cNvSpPr>
            <a:spLocks noGrp="1"/>
          </p:cNvSpPr>
          <p:nvPr>
            <p:ph sz="half" idx="1"/>
          </p:nvPr>
        </p:nvSpPr>
        <p:spPr/>
        <p:txBody>
          <a:bodyPr>
            <a:normAutofit lnSpcReduction="10000"/>
          </a:bodyPr>
          <a:lstStyle/>
          <a:p>
            <a:pPr algn="r" rtl="1"/>
            <a:r>
              <a:rPr lang="ar-LB" b="1" dirty="0"/>
              <a:t>الأنشطة:</a:t>
            </a:r>
          </a:p>
          <a:p>
            <a:pPr algn="r" rtl="1">
              <a:buFontTx/>
              <a:buChar char="-"/>
            </a:pPr>
            <a:r>
              <a:rPr lang="ar-SA" dirty="0"/>
              <a:t>تحديد المخاطر والإبلاغ عنها </a:t>
            </a:r>
            <a:endParaRPr lang="ar-LB" dirty="0"/>
          </a:p>
          <a:p>
            <a:pPr algn="r" rtl="1">
              <a:buFontTx/>
              <a:buChar char="-"/>
            </a:pPr>
            <a:r>
              <a:rPr lang="ar-LB" dirty="0"/>
              <a:t>قاعدة الأدلة والاستهداف</a:t>
            </a:r>
          </a:p>
          <a:p>
            <a:pPr algn="r" rtl="1">
              <a:buFontTx/>
              <a:buChar char="-"/>
            </a:pPr>
            <a:r>
              <a:rPr lang="ar-LB" dirty="0"/>
              <a:t>الاستجابة</a:t>
            </a:r>
          </a:p>
          <a:p>
            <a:pPr algn="r" rtl="1">
              <a:buFontTx/>
              <a:buChar char="-"/>
            </a:pPr>
            <a:r>
              <a:rPr lang="ar-LB" dirty="0"/>
              <a:t>تغيير السلوكيات</a:t>
            </a:r>
          </a:p>
          <a:p>
            <a:pPr algn="r" rtl="1">
              <a:buFontTx/>
              <a:buChar char="-"/>
            </a:pPr>
            <a:r>
              <a:rPr lang="ar-LB" dirty="0"/>
              <a:t>الوقاية ونشر الوعي</a:t>
            </a:r>
          </a:p>
          <a:p>
            <a:pPr algn="r" rtl="1">
              <a:buFontTx/>
              <a:buChar char="-"/>
            </a:pPr>
            <a:r>
              <a:rPr lang="ar-LB" dirty="0"/>
              <a:t>التعليم بين الأقران</a:t>
            </a:r>
          </a:p>
          <a:p>
            <a:pPr algn="r" rtl="1">
              <a:buFontTx/>
              <a:buChar char="-"/>
            </a:pPr>
            <a:r>
              <a:rPr lang="ar-LB" dirty="0"/>
              <a:t>التعليم عن المخاطر المصمم خصيصًا للأطفال</a:t>
            </a:r>
          </a:p>
          <a:p>
            <a:pPr marL="50800" indent="0" algn="r" rtl="1">
              <a:buNone/>
            </a:pPr>
            <a:endParaRPr lang="ar-LB" dirty="0"/>
          </a:p>
        </p:txBody>
      </p:sp>
      <p:sp>
        <p:nvSpPr>
          <p:cNvPr id="4" name="Espace réservé du contenu 3">
            <a:extLst>
              <a:ext uri="{FF2B5EF4-FFF2-40B4-BE49-F238E27FC236}">
                <a16:creationId xmlns:a16="http://schemas.microsoft.com/office/drawing/2014/main" id="{577342DD-AA3E-488F-A3DF-C47929694486}"/>
              </a:ext>
            </a:extLst>
          </p:cNvPr>
          <p:cNvSpPr>
            <a:spLocks noGrp="1"/>
          </p:cNvSpPr>
          <p:nvPr>
            <p:ph sz="half" idx="2"/>
          </p:nvPr>
        </p:nvSpPr>
        <p:spPr>
          <a:xfrm>
            <a:off x="6172200" y="1463907"/>
            <a:ext cx="4419600" cy="4351338"/>
          </a:xfrm>
        </p:spPr>
        <p:txBody>
          <a:bodyPr>
            <a:normAutofit lnSpcReduction="10000"/>
          </a:bodyPr>
          <a:lstStyle/>
          <a:p>
            <a:pPr algn="r" rtl="1"/>
            <a:r>
              <a:rPr lang="ar-LB" b="1" dirty="0"/>
              <a:t>الوقاية</a:t>
            </a:r>
          </a:p>
        </p:txBody>
      </p:sp>
      <p:pic>
        <p:nvPicPr>
          <p:cNvPr id="9" name="Image 8">
            <a:extLst>
              <a:ext uri="{FF2B5EF4-FFF2-40B4-BE49-F238E27FC236}">
                <a16:creationId xmlns:a16="http://schemas.microsoft.com/office/drawing/2014/main" id="{F6971522-BF1E-4526-9D52-F3D47AA3E68E}"/>
              </a:ext>
            </a:extLst>
          </p:cNvPr>
          <p:cNvPicPr>
            <a:picLocks noChangeAspect="1"/>
          </p:cNvPicPr>
          <p:nvPr/>
        </p:nvPicPr>
        <p:blipFill>
          <a:blip r:embed="rId3"/>
          <a:stretch>
            <a:fillRect/>
          </a:stretch>
        </p:blipFill>
        <p:spPr>
          <a:xfrm>
            <a:off x="7514333" y="1535056"/>
            <a:ext cx="867667" cy="983354"/>
          </a:xfrm>
          <a:prstGeom prst="rect">
            <a:avLst/>
          </a:prstGeom>
        </p:spPr>
      </p:pic>
      <p:pic>
        <p:nvPicPr>
          <p:cNvPr id="8" name="Picture 7">
            <a:extLst>
              <a:ext uri="{FF2B5EF4-FFF2-40B4-BE49-F238E27FC236}">
                <a16:creationId xmlns:a16="http://schemas.microsoft.com/office/drawing/2014/main" id="{52AB10F4-0811-436C-859E-0029C562450D}"/>
              </a:ext>
            </a:extLst>
          </p:cNvPr>
          <p:cNvPicPr>
            <a:picLocks noChangeAspect="1"/>
          </p:cNvPicPr>
          <p:nvPr/>
        </p:nvPicPr>
        <p:blipFill>
          <a:blip r:embed="rId4"/>
          <a:stretch>
            <a:fillRect/>
          </a:stretch>
        </p:blipFill>
        <p:spPr>
          <a:xfrm>
            <a:off x="7080504" y="2785872"/>
            <a:ext cx="4020312" cy="4072128"/>
          </a:xfrm>
          <a:prstGeom prst="rect">
            <a:avLst/>
          </a:prstGeom>
        </p:spPr>
      </p:pic>
    </p:spTree>
    <p:extLst>
      <p:ext uri="{BB962C8B-B14F-4D97-AF65-F5344CB8AC3E}">
        <p14:creationId xmlns:p14="http://schemas.microsoft.com/office/powerpoint/2010/main" val="37994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648200" y="4115301"/>
            <a:ext cx="286997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7</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7</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7</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2478</Words>
  <Application>Microsoft Macintosh PowerPoint</Application>
  <PresentationFormat>Panorámica</PresentationFormat>
  <Paragraphs>191</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Calibri</vt:lpstr>
      <vt:lpstr>Helvetica Neue</vt:lpstr>
      <vt:lpstr>Ink Free</vt:lpstr>
      <vt:lpstr>Simplified Arabic</vt:lpstr>
      <vt:lpstr>Office Theme</vt:lpstr>
      <vt:lpstr>المعايير الدنيا لحماية الطفل في العمل الإنساني  CPMS</vt:lpstr>
      <vt:lpstr>الهدف من المعايير </vt:lpstr>
      <vt:lpstr>Presentación de PowerPoint</vt:lpstr>
      <vt:lpstr>مقدمة عامة عن المعيار 7 </vt:lpstr>
      <vt:lpstr>Presentación de PowerPoint</vt:lpstr>
      <vt:lpstr>تعزيز سلامة الأطفال</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106</cp:revision>
  <dcterms:created xsi:type="dcterms:W3CDTF">2017-12-20T18:51:03Z</dcterms:created>
  <dcterms:modified xsi:type="dcterms:W3CDTF">2023-01-17T15:34:34Z</dcterms:modified>
</cp:coreProperties>
</file>