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8" r:id="rId2"/>
    <p:sldId id="293" r:id="rId3"/>
    <p:sldId id="290" r:id="rId4"/>
    <p:sldId id="299" r:id="rId5"/>
    <p:sldId id="300" r:id="rId6"/>
    <p:sldId id="301" r:id="rId7"/>
    <p:sldId id="291"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8594" autoAdjust="0"/>
  </p:normalViewPr>
  <p:slideViewPr>
    <p:cSldViewPr snapToGrid="0">
      <p:cViewPr varScale="1">
        <p:scale>
          <a:sx n="38" d="100"/>
          <a:sy n="38" d="100"/>
        </p:scale>
        <p:origin x="1764"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Standard 7</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compris dans le 2</a:t>
            </a:r>
            <a:r>
              <a:rPr lang="fr-FR" sz="1200" baseline="30000" dirty="0">
                <a:effectLst/>
                <a:latin typeface="Calibri" panose="020F0502020204030204" pitchFamily="34" charset="0"/>
                <a:ea typeface="Calibri" panose="020F0502020204030204" pitchFamily="34" charset="0"/>
                <a:cs typeface="Arial" panose="020B0604020202020204" pitchFamily="34" charset="0"/>
              </a:rPr>
              <a:t>ème</a:t>
            </a:r>
            <a:r>
              <a:rPr lang="fr-FR" sz="1200" dirty="0">
                <a:effectLst/>
                <a:latin typeface="Calibri" panose="020F0502020204030204" pitchFamily="34" charset="0"/>
                <a:ea typeface="Calibri" panose="020F0502020204030204" pitchFamily="34" charset="0"/>
                <a:cs typeface="Arial" panose="020B0604020202020204" pitchFamily="34" charset="0"/>
              </a:rPr>
              <a:t> pilier, qui couvre les sept principaux risques en matière de protection de l’enfance auxquels les enfants font face dans les situations de crise humanitaire. Les sept différents risques sont liés puisqu’ils concernent des risques et des vulnérabilités qui se recoupent. Il n’est pas possible de traiter les risques de manière isolée. </a:t>
            </a: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risque fait référence à la probabilité que des violations et des menaces aux droits des enfants se manifestent et causent préjudice à ces derniers. Pour comprendre le risque auquel est exposé un enfant, il faut comprendre la nature du risque (type de danger, de situation, de menace, etc.) et </a:t>
            </a:r>
            <a:r>
              <a:rPr lang="fr-FR" dirty="0"/>
              <a:t>l'étendue du risque et</a:t>
            </a:r>
            <a:r>
              <a:rPr lang="fr-FR" sz="1200" dirty="0">
                <a:effectLst/>
                <a:latin typeface="Calibri" panose="020F0502020204030204" pitchFamily="34" charset="0"/>
                <a:ea typeface="Calibri" panose="020F0502020204030204" pitchFamily="34" charset="0"/>
                <a:cs typeface="Arial" panose="020B0604020202020204" pitchFamily="34" charset="0"/>
              </a:rPr>
              <a:t> la vulnérabilité individuelle de l’enfant à ce risque </a:t>
            </a:r>
            <a:r>
              <a:rPr lang="fr-FR" dirty="0"/>
              <a:t>mais aussi les stratégies d'adaptation ou de survie des familles/enfants (c'est-à-dire leur résilience et leur capacité à résister au risque). </a:t>
            </a:r>
            <a:r>
              <a:rPr lang="fr-FR" sz="1200" dirty="0">
                <a:effectLst/>
                <a:latin typeface="Calibri" panose="020F0502020204030204" pitchFamily="34" charset="0"/>
                <a:ea typeface="Calibri" panose="020F0502020204030204" pitchFamily="34" charset="0"/>
                <a:cs typeface="Arial" panose="020B0604020202020204" pitchFamily="34" charset="0"/>
              </a:rPr>
              <a:t> (mesure dans laquelle un enfant présente des caractéristiques qui réduisent sa capacité à résister à un impact négatif). </a:t>
            </a:r>
            <a:r>
              <a:rPr lang="fr-FR" dirty="0"/>
              <a:t>La vulnérabilité est comprise comme la mesure dans laquelle un enfant a des caractéristiques qui réduisent sa capacité à résister aux impacts négatifs. Nous devons noter que la vulnérabilité est propre à chaque personne et à chaque situation</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285750" indent="-285750" algn="l">
              <a:buFont typeface="Arial" panose="020B0604020202020204" pitchFamily="34" charset="0"/>
              <a:buChar char="•"/>
            </a:pPr>
            <a:r>
              <a:rPr lang="fr-FR" sz="1000" b="0" i="0" u="none" strike="noStrike" baseline="0" dirty="0">
                <a:latin typeface="HelveticaNeue-Light-Identity-H"/>
              </a:rPr>
              <a:t>Les situations de crise humanitaire peuvent exacerber les risques et les dangers de la vie courante et peuvent en faire apparaître de nouveaux, particulièrement pour les enfants déplacés dans des </a:t>
            </a:r>
            <a:r>
              <a:rPr lang="es-ES" sz="1000" b="0" i="0" u="none" strike="noStrike" baseline="0" dirty="0" err="1">
                <a:latin typeface="HelveticaNeue-Light-Identity-H"/>
              </a:rPr>
              <a:t>environnements</a:t>
            </a:r>
            <a:r>
              <a:rPr lang="es-ES" sz="1000" b="0" i="0" u="none" strike="noStrike" baseline="0" dirty="0">
                <a:latin typeface="HelveticaNeue-Light-Identity-H"/>
              </a:rPr>
              <a:t> </a:t>
            </a:r>
            <a:r>
              <a:rPr lang="es-ES" sz="1000" b="0" i="0" u="none" strike="noStrike" baseline="0" dirty="0" err="1">
                <a:latin typeface="HelveticaNeue-Light-Identity-H"/>
              </a:rPr>
              <a:t>inconnus</a:t>
            </a:r>
            <a:r>
              <a:rPr lang="es-ES" sz="1000" b="0" i="0" u="none" strike="noStrike" baseline="0" dirty="0">
                <a:latin typeface="HelveticaNeue-Light-Identity-H"/>
              </a:rPr>
              <a:t>. </a:t>
            </a:r>
            <a:r>
              <a:rPr lang="fr-FR" sz="1200" dirty="0"/>
              <a:t>Ce standard traite de la prévention et de la réponse aux risques physiques et environnementaux qui blessent, blessent et tuent les enfants et les adolescents dans les crises humanitaires, étant donné que les enfants et les adolescents indiquent toujours que leur sécurité physique est une préoccupation prioritaire. </a:t>
            </a:r>
          </a:p>
          <a:p>
            <a:pPr marL="285750" indent="-285750" algn="l">
              <a:buFont typeface="Arial" panose="020B0604020202020204" pitchFamily="34" charset="0"/>
              <a:buChar char="•"/>
            </a:pPr>
            <a:r>
              <a:rPr lang="fr-FR" sz="1200" dirty="0"/>
              <a:t>Cela nécessite une réponse multisectorielle et coordonnée, un travail conjoint avec d'autres secteurs tels que la santé, et un soutien adapté. Le standard souligne l'importance d'établir et de renforcer des protocoles de partage de données, des définitions de cas de blessures et des références systématiques entre les prestataires de services de protection de l'enfance, de santé et d'autres secteurs. [</a:t>
            </a:r>
            <a:r>
              <a:rPr lang="en-US" sz="1200" i="1" dirty="0">
                <a:latin typeface="Arial"/>
                <a:ea typeface="Arial"/>
                <a:cs typeface="Arial"/>
                <a:sym typeface="Wingdings" panose="05000000000000000000" pitchFamily="2" charset="2"/>
              </a:rPr>
              <a:t> </a:t>
            </a:r>
            <a:r>
              <a:rPr lang="fr-FR" sz="1200" dirty="0"/>
              <a:t>icône de </a:t>
            </a:r>
            <a:r>
              <a:rPr lang="fr-FR" sz="1200" b="1" dirty="0"/>
              <a:t>gestion de cas</a:t>
            </a:r>
            <a:r>
              <a:rPr lang="fr-FR" sz="1200" dirty="0"/>
              <a:t>] </a:t>
            </a:r>
            <a:endParaRPr lang="en-US" dirty="0"/>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algn="l"/>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en-US" sz="1200" dirty="0">
                <a:latin typeface="Ink Free" panose="03080402000500000000" pitchFamily="66" charset="0"/>
              </a:rPr>
              <a:t>A </a:t>
            </a:r>
            <a:r>
              <a:rPr lang="en-US" sz="1200" dirty="0" err="1">
                <a:latin typeface="Ink Free" panose="03080402000500000000" pitchFamily="66" charset="0"/>
              </a:rPr>
              <a:t>quels</a:t>
            </a:r>
            <a:r>
              <a:rPr lang="en-US" sz="1200" dirty="0">
                <a:latin typeface="Ink Free" panose="03080402000500000000" pitchFamily="66" charset="0"/>
              </a:rPr>
              <a:t> types de dangers </a:t>
            </a:r>
            <a:r>
              <a:rPr lang="en-US" sz="1200" dirty="0" err="1">
                <a:latin typeface="Ink Free" panose="03080402000500000000" pitchFamily="66" charset="0"/>
              </a:rPr>
              <a:t>pouvez-vous</a:t>
            </a:r>
            <a:r>
              <a:rPr lang="en-US" sz="1200" dirty="0">
                <a:latin typeface="Ink Free" panose="03080402000500000000" pitchFamily="66" charset="0"/>
              </a:rPr>
              <a:t> </a:t>
            </a:r>
            <a:r>
              <a:rPr lang="en-US" sz="1200" dirty="0" err="1">
                <a:latin typeface="Ink Free" panose="03080402000500000000" pitchFamily="66" charset="0"/>
              </a:rPr>
              <a:t>penser</a:t>
            </a:r>
            <a:r>
              <a:rPr lang="en-US" sz="1200" dirty="0">
                <a:latin typeface="Ink Free" panose="03080402000500000000" pitchFamily="66" charset="0"/>
              </a:rPr>
              <a:t>?</a:t>
            </a:r>
            <a:endParaRPr lang="fr-FR" sz="1200" dirty="0">
              <a:latin typeface="Ink Free" panose="03080402000500000000" pitchFamily="66" charset="0"/>
            </a:endParaRPr>
          </a:p>
          <a:p>
            <a:pPr algn="l"/>
            <a:r>
              <a:rPr lang="fr-FR" dirty="0"/>
              <a:t>-&gt;</a:t>
            </a:r>
            <a:r>
              <a:rPr lang="fr-FR" sz="1800" b="0" i="0" u="none" strike="noStrike" baseline="0" dirty="0">
                <a:solidFill>
                  <a:srgbClr val="000000"/>
                </a:solidFill>
                <a:latin typeface="HelveticaNeue-Light-Identity-H"/>
              </a:rPr>
              <a:t>Exemples de blessures involontaires courantes:</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noyades (dans des étangs, des rivières, des lacs, des océans, des puits, des réservoirs d’eau sanitaire, des latrines à fosse, etc.);</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blessures à la suite de chute (arbres, équipements de jeu, falaises, </a:t>
            </a:r>
            <a:r>
              <a:rPr lang="es-ES" sz="1800" b="0" i="0" u="none" strike="noStrike" baseline="0" dirty="0" err="1">
                <a:solidFill>
                  <a:srgbClr val="000000"/>
                </a:solidFill>
                <a:latin typeface="HelveticaNeue-Light-Identity-H"/>
              </a:rPr>
              <a:t>fosses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tranchées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bâtiments</a:t>
            </a:r>
            <a:r>
              <a:rPr lang="es-ES" sz="1800" b="0" i="0" u="none" strike="noStrike" baseline="0" dirty="0">
                <a:solidFill>
                  <a:srgbClr val="000000"/>
                </a:solidFill>
                <a:latin typeface="HelveticaNeue-Light-Identity-H"/>
              </a:rPr>
              <a:t>, etc.);</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brûlures (feu, eau et nourriture chaudes, électrocution);</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accidents de la route;</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blessures ou morsures d’animaux (serpents, insectes, etc.);</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empoisonnements involontaires (produits de nettoyage, médicaments, </a:t>
            </a:r>
            <a:r>
              <a:rPr lang="es-ES" sz="1800" b="0" i="0" u="none" strike="noStrike" baseline="0" dirty="0" err="1">
                <a:solidFill>
                  <a:srgbClr val="000000"/>
                </a:solidFill>
                <a:latin typeface="HelveticaNeue-Light-Identity-H"/>
              </a:rPr>
              <a:t>produits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chimiques</a:t>
            </a:r>
            <a:r>
              <a:rPr lang="es-ES" sz="1800" b="0" i="0" u="none" strike="noStrike" baseline="0" dirty="0">
                <a:solidFill>
                  <a:srgbClr val="000000"/>
                </a:solidFill>
                <a:latin typeface="HelveticaNeue-Light-Identity-H"/>
              </a:rPr>
              <a:t>, etc.);</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blessures par objets tranchants (couteaux, barbelés, verre, végétation, e</a:t>
            </a:r>
            <a:r>
              <a:rPr lang="es-ES" sz="1800" b="0" i="0" u="none" strike="noStrike" baseline="0" dirty="0" err="1">
                <a:solidFill>
                  <a:srgbClr val="000000"/>
                </a:solidFill>
                <a:latin typeface="HelveticaNeue-Light-Identity-H"/>
              </a:rPr>
              <a:t>tc</a:t>
            </a:r>
            <a:r>
              <a:rPr lang="es-ES" sz="1800" b="0" i="0" u="none" strike="noStrike" baseline="0" dirty="0">
                <a:solidFill>
                  <a:srgbClr val="000000"/>
                </a:solidFill>
                <a:latin typeface="HelveticaNeue-Light-Identity-H"/>
              </a:rPr>
              <a:t>.); et</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expositions à des déchets dangereux et à d’autres polluants </a:t>
            </a:r>
            <a:r>
              <a:rPr lang="es-ES" sz="1800" b="0" i="0" u="none" strike="noStrike" baseline="0" dirty="0" err="1">
                <a:solidFill>
                  <a:srgbClr val="000000"/>
                </a:solidFill>
                <a:latin typeface="HelveticaNeue-Light-Identity-H"/>
              </a:rPr>
              <a:t>environnementaux</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endParaRPr lang="en-US" dirty="0">
              <a:solidFill>
                <a:srgbClr val="1690BF"/>
              </a:solidFill>
              <a:effectLst/>
            </a:endParaRPr>
          </a:p>
          <a:p>
            <a:pPr algn="l"/>
            <a:r>
              <a:rPr lang="fr-FR" sz="1800" b="0" i="0" u="none" strike="noStrike" baseline="0" dirty="0">
                <a:solidFill>
                  <a:srgbClr val="000000"/>
                </a:solidFill>
                <a:latin typeface="HelveticaNeue-Light-Identity-H"/>
              </a:rPr>
              <a:t>Les zones touchées par des catastrophes et des conflits peuvent présenter des dangers supplémentaires tels que:</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infrastructures effondrées ou endommagées (avec le risque de barbelés et de câbles électriques exposés);</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Les </a:t>
            </a:r>
            <a:r>
              <a:rPr lang="es-ES" sz="1800" b="0" i="0" u="none" strike="noStrike" baseline="0" dirty="0" err="1">
                <a:solidFill>
                  <a:srgbClr val="000000"/>
                </a:solidFill>
                <a:latin typeface="HelveticaNeue-Light-Identity-H"/>
              </a:rPr>
              <a:t>chantiers</a:t>
            </a:r>
            <a:r>
              <a:rPr lang="es-ES" sz="1800" b="0" i="0" u="none" strike="noStrike" baseline="0" dirty="0">
                <a:solidFill>
                  <a:srgbClr val="000000"/>
                </a:solidFill>
                <a:latin typeface="HelveticaNeue-Light-Identity-H"/>
              </a:rPr>
              <a:t> de </a:t>
            </a:r>
            <a:r>
              <a:rPr lang="es-ES" sz="1800" b="0" i="0" u="none" strike="noStrike" baseline="0" dirty="0" err="1">
                <a:solidFill>
                  <a:srgbClr val="000000"/>
                </a:solidFill>
                <a:latin typeface="HelveticaNeue-Light-Identity-H"/>
              </a:rPr>
              <a:t>construction</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Des chutes d’objets ou des objets volants (arbres ou branches, briques, gravats, tuiles de toiture, etc.);</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Des explosifs (mines et autres munitions non explosées telles que des armes à sous-munitions, des engins explosifs improvisés, des mortiers, des grenades, des munitions, etc.);</a:t>
            </a:r>
          </a:p>
          <a:p>
            <a:pPr marL="514350" indent="-285750" algn="l">
              <a:buFont typeface="Arial" panose="020B0604020202020204" pitchFamily="34" charset="0"/>
              <a:buChar char="•"/>
            </a:pPr>
            <a:r>
              <a:rPr lang="es-ES" sz="1800" b="0" i="0" u="none" strike="noStrike" baseline="0" dirty="0">
                <a:solidFill>
                  <a:srgbClr val="000000"/>
                </a:solidFill>
                <a:latin typeface="HelveticaNeue-Light-Identity-H"/>
              </a:rPr>
              <a:t>Les armes </a:t>
            </a:r>
            <a:r>
              <a:rPr lang="es-ES" sz="1800" b="0" i="0" u="none" strike="noStrike" baseline="0" dirty="0" err="1">
                <a:solidFill>
                  <a:srgbClr val="000000"/>
                </a:solidFill>
                <a:latin typeface="HelveticaNeue-Light-Identity-H"/>
              </a:rPr>
              <a:t>chimiques</a:t>
            </a:r>
            <a:r>
              <a:rPr lang="es-ES" sz="1800" b="0" i="0" u="none" strike="noStrike" baseline="0" dirty="0">
                <a:solidFill>
                  <a:srgbClr val="000000"/>
                </a:solidFill>
                <a:latin typeface="HelveticaNeue-Light-Identity-H"/>
              </a:rPr>
              <a:t>; et</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L’exposition aux fusillades, aux armes à feu et autres armes.</a:t>
            </a: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7 </a:t>
            </a:r>
            <a:r>
              <a:rPr lang="fr-FR" dirty="0"/>
              <a:t>énonce exactement ce qui suit: </a:t>
            </a:r>
            <a:r>
              <a:rPr lang="en-US" dirty="0"/>
              <a:t>“</a:t>
            </a:r>
            <a:r>
              <a:rPr lang="fr-FR" sz="1800" b="0" i="0" u="none" strike="noStrike" baseline="0" dirty="0">
                <a:solidFill>
                  <a:srgbClr val="FFFFFF"/>
                </a:solidFill>
                <a:latin typeface="HelveticaNeue-Roman-Identity-H"/>
              </a:rPr>
              <a:t>Tous les enfants et les personnes qui en ont la charge sont informés et protégés contre les blessures, le handicap et la mort à la suite de dangers physiques et environnementaux. Les enfants blessés et/ou handicapés reçoivent une assistance physique et psychosociale en </a:t>
            </a:r>
            <a:r>
              <a:rPr lang="es-ES" sz="1800" b="0" i="0" u="none" strike="noStrike" baseline="0" dirty="0" err="1">
                <a:solidFill>
                  <a:srgbClr val="FFFFFF"/>
                </a:solidFill>
                <a:latin typeface="HelveticaNeue-Roman-Identity-H"/>
              </a:rPr>
              <a:t>temps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utile</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2800" dirty="0"/>
              <a:t>Les acteurs de la protection de l'enfance doivent se coordonner avec les acteurs de la santé pour </a:t>
            </a:r>
            <a:r>
              <a:rPr lang="fr-FR" sz="1800" b="0" i="0" u="none" strike="noStrike" baseline="0" dirty="0">
                <a:latin typeface="HelveticaNeue-Light-Identity-H"/>
              </a:rPr>
              <a:t>établir et renforcer le référencement systématique des cas de blessures. Une ”définition du cas de blessure” (si une personne souffre d’une blessure ou d’un problème de santé lié à une blessure)  forme la base de la surveillance des blessures et de l’analyse des données et identifie des critères cliniques spécifiques et des limitations quant aux personnes, aux événements, au temps et aux lieux concernés. </a:t>
            </a:r>
            <a:r>
              <a:rPr lang="es-ES" sz="1800" b="0" i="0" u="none" strike="noStrike" baseline="0" dirty="0">
                <a:latin typeface="HelveticaNeue-Light-Identity-H"/>
              </a:rPr>
              <a:t>Elle </a:t>
            </a:r>
            <a:r>
              <a:rPr lang="es-ES" sz="1800" b="0" i="0" u="none" strike="noStrike" baseline="0" dirty="0" err="1">
                <a:latin typeface="HelveticaNeue-Light-Identity-H"/>
              </a:rPr>
              <a:t>doit</a:t>
            </a:r>
            <a:r>
              <a:rPr lang="es-ES" sz="1800" b="0" i="0" u="none" strike="noStrike" baseline="0" dirty="0">
                <a:latin typeface="HelveticaNeue-Light-Identity-H"/>
              </a:rPr>
              <a:t> </a:t>
            </a:r>
            <a:r>
              <a:rPr lang="es-ES" sz="1800" b="0" i="0" u="none" strike="noStrike" baseline="0" dirty="0" err="1">
                <a:latin typeface="HelveticaNeue-Light-Identity-H"/>
              </a:rPr>
              <a:t>être</a:t>
            </a:r>
            <a:r>
              <a:rPr lang="es-ES" sz="1800" b="0" i="0" u="none" strike="noStrike" baseline="0" dirty="0">
                <a:latin typeface="HelveticaNeue-Light-Identity-H"/>
              </a:rPr>
              <a:t> </a:t>
            </a:r>
            <a:r>
              <a:rPr lang="es-ES" sz="1800" b="0" i="0" u="none" strike="noStrike" baseline="0" dirty="0" err="1">
                <a:latin typeface="HelveticaNeue-Light-Identity-H"/>
              </a:rPr>
              <a:t>élaborée</a:t>
            </a:r>
            <a:r>
              <a:rPr lang="es-ES" sz="1800" b="0" i="0" u="none" strike="noStrike" baseline="0" dirty="0">
                <a:latin typeface="HelveticaNeue-Light-Identity-H"/>
              </a:rPr>
              <a:t> </a:t>
            </a:r>
            <a:r>
              <a:rPr lang="fr-FR" sz="1800" b="0" i="0" u="none" strike="noStrike" baseline="0" dirty="0">
                <a:latin typeface="HelveticaNeue-Light-Identity-H"/>
              </a:rPr>
              <a:t>localement et peut être utilisée pour tous types de blessures et/ou pour des blessures spécifiques. Des séries de données harmonisées, coordonnées et ventilées fournissent une base factuelle sur laquelle fonder une politique et des mesures pratiques de </a:t>
            </a:r>
            <a:r>
              <a:rPr lang="es-ES" sz="1800" b="0" i="0" u="none" strike="noStrike" baseline="0" dirty="0" err="1">
                <a:latin typeface="HelveticaNeue-Light-Identity-H"/>
              </a:rPr>
              <a:t>prévention</a:t>
            </a:r>
            <a:r>
              <a:rPr lang="es-ES" sz="1800" b="0" i="0" u="none" strike="noStrike" baseline="0" dirty="0">
                <a:latin typeface="HelveticaNeue-Light-Identity-H"/>
              </a:rPr>
              <a:t> des </a:t>
            </a:r>
            <a:r>
              <a:rPr lang="es-ES" sz="1800" b="0" i="0" u="none" strike="noStrike" baseline="0" dirty="0" err="1">
                <a:latin typeface="HelveticaNeue-Light-Identity-H"/>
              </a:rPr>
              <a:t>blessures</a:t>
            </a:r>
            <a:r>
              <a:rPr lang="es-ES" sz="1800" b="0" i="0" u="none" strike="noStrike" baseline="0" dirty="0">
                <a:latin typeface="HelveticaNeue-Light-Identity-H"/>
              </a:rPr>
              <a:t> </a:t>
            </a:r>
            <a:r>
              <a:rPr lang="fr-FR" sz="2800" dirty="0"/>
              <a:t>(par sexe/genre, âge et handicap ; cause de la blessure/du décès, lieu et circonstances)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fr-FR" sz="18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Il existe un lien clair entre cette surveillance/ces données et la conception de</a:t>
            </a:r>
            <a:r>
              <a:rPr lang="fr-FR" sz="1800" b="0" i="0" u="none" strike="noStrike" baseline="0" dirty="0">
                <a:latin typeface="HelveticaNeue-Light-Identity-H"/>
              </a:rPr>
              <a:t> mesures de prévention, d’atténuation et d’intervention basées sur les raisons et circonstances des décès ou des blessures d’enfants. </a:t>
            </a:r>
            <a:r>
              <a:rPr lang="fr-FR" sz="2800" dirty="0"/>
              <a:t>Il est également essentiel de travailler avec tous les secteurs/acteurs et avec les communautés pour mettre en place des mesures de prévention et de réponse pratiques, fondées sur des preuves et pilotées localement.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2800" b="0" i="0" u="none" strike="noStrike" baseline="0" dirty="0">
                <a:solidFill>
                  <a:srgbClr val="000000"/>
                </a:solidFill>
                <a:latin typeface="HelveticaNeue-Light-Identity-H"/>
              </a:rPr>
              <a:t>L</a:t>
            </a:r>
            <a:r>
              <a:rPr lang="fr-FR" sz="1800" b="0" i="0" u="none" strike="noStrike" baseline="0" dirty="0">
                <a:solidFill>
                  <a:srgbClr val="000000"/>
                </a:solidFill>
                <a:latin typeface="HelveticaNeue-Light-Identity-H"/>
              </a:rPr>
              <a:t>es survivants de mines et de restes explosifs de guerre doivent être identifiés. Le module sur </a:t>
            </a:r>
            <a:r>
              <a:rPr lang="fr-FR" sz="1800" b="0" i="1" u="none" strike="noStrike" baseline="0" dirty="0">
                <a:solidFill>
                  <a:srgbClr val="333333"/>
                </a:solidFill>
                <a:latin typeface="HelveticaNeue-LightItalic-Identity-H"/>
              </a:rPr>
              <a:t>le fonctionnement de l’enfant </a:t>
            </a:r>
            <a:r>
              <a:rPr lang="fr-FR" sz="1800" b="0" i="0" u="none" strike="noStrike" baseline="0" dirty="0">
                <a:solidFill>
                  <a:srgbClr val="000000"/>
                </a:solidFill>
                <a:latin typeface="HelveticaNeue-Light-Identity-H"/>
              </a:rPr>
              <a:t>offre une méthode standard pour évaluer la prévalence des difficultés fonctionnelles chez les enfants et surveiller leur </a:t>
            </a:r>
            <a:r>
              <a:rPr lang="es-ES" sz="1800" b="0" i="0" u="none" strike="noStrike" baseline="0" dirty="0" err="1">
                <a:solidFill>
                  <a:srgbClr val="000000"/>
                </a:solidFill>
                <a:latin typeface="HelveticaNeue-Light-Identity-H"/>
              </a:rPr>
              <a:t>participation</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aux</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services</a:t>
            </a:r>
            <a:r>
              <a:rPr lang="es-ES" sz="1800" b="0" i="0" u="none" strike="noStrike" baseline="0" dirty="0">
                <a:solidFill>
                  <a:srgbClr val="000000"/>
                </a:solidFill>
                <a:latin typeface="HelveticaNeue-Light-Identity-H"/>
              </a:rPr>
              <a:t>.</a:t>
            </a:r>
            <a:endParaRPr lang="fr-FR" sz="18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solidFill>
                <a:srgbClr val="1690BF"/>
              </a:solidFill>
              <a:effectLs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latin typeface="HelveticaNeue-Light-Identity-H"/>
              </a:rPr>
              <a:t>Les programmes pour la sûreté des enfants doivent inclure:</a:t>
            </a:r>
            <a:endParaRPr lang="en-US" dirty="0"/>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L’identification et la déclaration des risques;</a:t>
            </a:r>
          </a:p>
          <a:p>
            <a:pPr marL="514350" indent="-285750" algn="l">
              <a:buFont typeface="Arial" panose="020B0604020202020204" pitchFamily="34" charset="0"/>
              <a:buChar char="•"/>
            </a:pPr>
            <a:r>
              <a:rPr lang="fr-FR" sz="2800" dirty="0"/>
              <a:t>Génération de preuve et ciblage : développer une base de preuves sur les enfants sont tués ou blessés ; par quoi; quand; où; et dans quelles circonstances. Cela devrait éclairer la prévention, l’atténuation et la réponse ciblées et adaptées pour les personnes les plus à risque ; </a:t>
            </a:r>
            <a:endParaRPr lang="fr-FR"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La rapidité d’intervention des prestataires de services;</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La probabilité que les personnes changent de comportement pour contribuer à la sécurité physique des enfants.</a:t>
            </a:r>
            <a:endParaRPr lang="en-US" sz="1800" b="0" i="0" u="none" strike="noStrike" baseline="0" dirty="0">
              <a:solidFill>
                <a:srgbClr val="1690BF"/>
              </a:solidFill>
              <a:effectLst/>
              <a:latin typeface="HelveticaNeue-Light-Identity-H"/>
            </a:endParaRPr>
          </a:p>
          <a:p>
            <a:pPr marL="514350" indent="-285750" algn="l">
              <a:buFont typeface="Arial" panose="020B0604020202020204" pitchFamily="34" charset="0"/>
              <a:buChar char="•"/>
            </a:pPr>
            <a:r>
              <a:rPr lang="en-US" dirty="0"/>
              <a:t>La mise </a:t>
            </a:r>
            <a:r>
              <a:rPr lang="en-US" dirty="0" err="1"/>
              <a:t>en</a:t>
            </a:r>
            <a:r>
              <a:rPr lang="en-US" dirty="0"/>
              <a:t> place </a:t>
            </a:r>
            <a:r>
              <a:rPr lang="en-US" dirty="0" err="1"/>
              <a:t>d’activités</a:t>
            </a:r>
            <a:r>
              <a:rPr lang="en-US" dirty="0"/>
              <a:t> de </a:t>
            </a:r>
            <a:r>
              <a:rPr lang="en-US" dirty="0" err="1"/>
              <a:t>prévention</a:t>
            </a:r>
            <a:r>
              <a:rPr lang="en-US" dirty="0"/>
              <a:t> et de </a:t>
            </a:r>
            <a:r>
              <a:rPr lang="en-US" dirty="0" err="1"/>
              <a:t>sensibilisation</a:t>
            </a:r>
            <a:r>
              <a:rPr lang="en-US" dirty="0"/>
              <a:t> </a:t>
            </a:r>
            <a:endParaRPr lang="en-US" sz="1200" b="0" i="0" u="none" strike="noStrike" baseline="0" dirty="0">
              <a:solidFill>
                <a:srgbClr val="1690BF"/>
              </a:solidFill>
              <a:effectLst/>
              <a:latin typeface="Calibri"/>
            </a:endParaRPr>
          </a:p>
          <a:p>
            <a:pPr marL="514350" indent="-285750" algn="l">
              <a:buFont typeface="Arial" panose="020B0604020202020204" pitchFamily="34" charset="0"/>
              <a:buChar char="•"/>
            </a:pPr>
            <a:r>
              <a:rPr lang="fr-FR" sz="1800" b="0" i="0" u="none" strike="noStrike" baseline="0" dirty="0">
                <a:latin typeface="HelveticaNeue-Light-Identity-H"/>
              </a:rPr>
              <a:t>L’éducation entre pairs (radio jeunes, jeux de rôle, </a:t>
            </a:r>
            <a:r>
              <a:rPr lang="es-ES" sz="1800" b="0" i="0" u="none" strike="noStrike" baseline="0" dirty="0" err="1">
                <a:latin typeface="HelveticaNeue-Light-Identity-H"/>
              </a:rPr>
              <a:t>théâtre</a:t>
            </a:r>
            <a:r>
              <a:rPr lang="es-ES" sz="1800" b="0" i="0" u="none" strike="noStrike" baseline="0" dirty="0">
                <a:latin typeface="HelveticaNeue-Light-Identity-H"/>
              </a:rPr>
              <a:t> de rue, etc.) </a:t>
            </a:r>
            <a:r>
              <a:rPr lang="fr-FR" sz="1800" b="0" i="0" u="none" strike="noStrike" baseline="0" dirty="0">
                <a:latin typeface="HelveticaNeue-Light-Identity-H"/>
              </a:rPr>
              <a:t>permet à chaque enfant de partager ses connaissances grâce à des méthodes adaptées à son âge</a:t>
            </a:r>
            <a:endParaRPr lang="es-ES" sz="1800" b="0" i="0" u="none" strike="noStrike" baseline="0" dirty="0">
              <a:latin typeface="HelveticaNeue-Light-Identity-H"/>
            </a:endParaRPr>
          </a:p>
          <a:p>
            <a:pPr marL="514350" indent="-285750" algn="l">
              <a:buFont typeface="Arial" panose="020B0604020202020204" pitchFamily="34" charset="0"/>
              <a:buChar char="•"/>
            </a:pPr>
            <a:r>
              <a:rPr lang="es-ES" sz="1800" b="0" i="0" u="none" strike="noStrike" baseline="0" dirty="0">
                <a:latin typeface="HelveticaNeue-Light-Identity-H"/>
              </a:rPr>
              <a:t>La mise </a:t>
            </a:r>
            <a:r>
              <a:rPr lang="fr-FR" sz="1800" b="0" i="0" u="none" strike="noStrike" baseline="0" dirty="0">
                <a:latin typeface="HelveticaNeue-Light-Identity-H"/>
              </a:rPr>
              <a:t>en place des méthodes d’éducation aux risques adaptées aux enfants et adolescents qui ne vont pas à l’école, travaillent, en situation de handicaps ou fréquentent des écoles ou environnements éducatifs informels ou religieux.</a:t>
            </a:r>
            <a:endParaRPr lang="en-US" dirty="0">
              <a:solidFill>
                <a:srgbClr val="1690BF"/>
              </a:solidFill>
              <a:effectLst/>
            </a:endParaRPr>
          </a:p>
          <a:p>
            <a:r>
              <a:rPr lang="fr-FR" dirty="0"/>
              <a:t>-&gt; </a:t>
            </a:r>
            <a:r>
              <a:rPr lang="en-US" dirty="0" err="1"/>
              <a:t>Ces</a:t>
            </a:r>
            <a:r>
              <a:rPr lang="en-US" dirty="0"/>
              <a:t> </a:t>
            </a:r>
            <a:r>
              <a:rPr lang="en-US" dirty="0" err="1"/>
              <a:t>activités</a:t>
            </a:r>
            <a:r>
              <a:rPr lang="en-US" dirty="0"/>
              <a:t> </a:t>
            </a:r>
            <a:r>
              <a:rPr lang="en-US" dirty="0" err="1"/>
              <a:t>doivent</a:t>
            </a:r>
            <a:r>
              <a:rPr lang="en-US" dirty="0"/>
              <a:t> </a:t>
            </a:r>
            <a:r>
              <a:rPr lang="en-US" dirty="0" err="1"/>
              <a:t>être</a:t>
            </a:r>
            <a:r>
              <a:rPr lang="en-US" dirty="0"/>
              <a:t> des </a:t>
            </a:r>
            <a:r>
              <a:rPr lang="en-US" dirty="0" err="1"/>
              <a:t>projets</a:t>
            </a:r>
            <a:r>
              <a:rPr lang="en-US" dirty="0"/>
              <a:t> et initiatives </a:t>
            </a:r>
            <a:r>
              <a:rPr lang="es-ES" sz="1800" b="0" i="0" u="none" strike="noStrike" baseline="0" dirty="0" err="1">
                <a:latin typeface="HelveticaNeue-Light-Identity-H"/>
              </a:rPr>
              <a:t>initiées</a:t>
            </a:r>
            <a:r>
              <a:rPr lang="es-ES" sz="1800" b="0" i="0" u="none" strike="noStrike" baseline="0" dirty="0">
                <a:latin typeface="HelveticaNeue-Light-Identity-H"/>
              </a:rPr>
              <a:t> par les </a:t>
            </a:r>
            <a:r>
              <a:rPr lang="es-ES" sz="1800" b="0" i="0" u="none" strike="noStrike" baseline="0" dirty="0" err="1">
                <a:latin typeface="HelveticaNeue-Light-Identity-H"/>
              </a:rPr>
              <a:t>enfants</a:t>
            </a:r>
            <a:r>
              <a:rPr lang="en-US" dirty="0"/>
              <a:t>, </a:t>
            </a:r>
            <a:r>
              <a:rPr lang="fr-FR" dirty="0"/>
              <a:t>ainsi que des activités au niveau communautaire, et dirigées par des mécanismes, des structures et un système de PE. </a:t>
            </a:r>
          </a:p>
          <a:p>
            <a:endParaRPr lang="en-US" dirty="0"/>
          </a:p>
          <a:p>
            <a:pPr algn="l"/>
            <a:r>
              <a:rPr lang="fr-FR" dirty="0"/>
              <a:t>Exemple pratique : si, grâce à la surveillance des blessures ou au signalement au niveau d’un camp, il est identifié que des brûlures surviennent fréquemment chez les adolescentes qui cuisinent ou utilisent des fours pendant que leurs parents travaillent, etc., des mesures d'atténuation peuvent être mises en place et une éducation aux risques peut être ciblée. </a:t>
            </a:r>
            <a:r>
              <a:rPr lang="es-ES" sz="1800" b="0" i="0" u="none" strike="noStrike" baseline="0" dirty="0">
                <a:latin typeface="HelveticaNeue-Light-Identity-H"/>
              </a:rPr>
              <a:t>La </a:t>
            </a:r>
            <a:r>
              <a:rPr lang="es-ES" sz="1800" b="0" i="0" u="none" strike="noStrike" baseline="0" dirty="0" err="1">
                <a:latin typeface="HelveticaNeue-Light-Identity-H"/>
              </a:rPr>
              <a:t>prévention</a:t>
            </a:r>
            <a:r>
              <a:rPr lang="es-ES" sz="1800" b="0" i="0" u="none" strike="noStrike" baseline="0" dirty="0">
                <a:latin typeface="HelveticaNeue-Light-Identity-H"/>
              </a:rPr>
              <a:t> </a:t>
            </a:r>
            <a:r>
              <a:rPr lang="es-ES" sz="1800" b="0" i="0" u="none" strike="noStrike" baseline="0" dirty="0" err="1">
                <a:latin typeface="HelveticaNeue-Light-Identity-H"/>
              </a:rPr>
              <a:t>est</a:t>
            </a:r>
            <a:r>
              <a:rPr lang="es-ES" sz="1800" b="0" i="0" u="none" strike="noStrike" baseline="0" dirty="0">
                <a:latin typeface="HelveticaNeue-Light-Identity-H"/>
              </a:rPr>
              <a:t> presente </a:t>
            </a:r>
            <a:r>
              <a:rPr lang="fr-FR" sz="1800" b="0" i="0" u="none" strike="noStrike" baseline="0" dirty="0">
                <a:latin typeface="HelveticaNeue-Light-Identity-H"/>
              </a:rPr>
              <a:t>dans toutes les phases de l’action humanitaire (et de développement). Voir le schéma </a:t>
            </a:r>
            <a:r>
              <a:rPr lang="es-ES" sz="1800" b="0" i="0" u="none" strike="noStrike" baseline="0" dirty="0" err="1">
                <a:latin typeface="HelveticaNeue-Light-Identity-H"/>
              </a:rPr>
              <a:t>ci-contre</a:t>
            </a:r>
            <a:r>
              <a:rPr lang="es-ES" sz="1800" b="0" i="0" u="none" strike="noStrike" baseline="0" dirty="0">
                <a:latin typeface="HelveticaNeue-Light-Identity-H"/>
              </a:rPr>
              <a:t>.</a:t>
            </a: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95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69588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965690" y="420269"/>
            <a:ext cx="99289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7</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1" y="1547386"/>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fr-FR" dirty="0">
                <a:solidFill>
                  <a:schemeClr val="bg2"/>
                </a:solidFill>
                <a:latin typeface="Helvetica Neue" panose="020B0604020202020204" charset="0"/>
              </a:rPr>
              <a:t>Compris dans le 2ème pilier, qui couvre les sept principaux risques en matière de PE</a:t>
            </a: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RISQUE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a:t>
            </a:r>
            <a:r>
              <a:rPr lang="en-US" dirty="0" err="1">
                <a:solidFill>
                  <a:schemeClr val="bg2"/>
                </a:solidFill>
                <a:latin typeface="Helvetica Neue" panose="020B0604020202020204" charset="0"/>
              </a:rPr>
              <a:t>étendue</a:t>
            </a:r>
            <a:r>
              <a:rPr lang="en-US" dirty="0">
                <a:solidFill>
                  <a:schemeClr val="bg2"/>
                </a:solidFill>
                <a:latin typeface="Helvetica Neue" panose="020B0604020202020204" charset="0"/>
              </a:rPr>
              <a:t> du danger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Vulnerabilité</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Résilience</a:t>
            </a:r>
            <a:endParaRPr lang="en-US" dirty="0">
              <a:solidFill>
                <a:schemeClr val="bg2"/>
              </a:solidFill>
              <a:latin typeface="Helvetica Neue" panose="020B0604020202020204" charset="0"/>
            </a:endParaRPr>
          </a:p>
          <a:p>
            <a:endParaRPr lang="en-US"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r>
              <a:rPr lang="en-US" dirty="0">
                <a:solidFill>
                  <a:schemeClr val="bg2"/>
                </a:solidFill>
                <a:latin typeface="Helvetica Neue" panose="020B0604020202020204" charset="0"/>
                <a:ea typeface="Arial"/>
                <a:cs typeface="Arial"/>
                <a:sym typeface="Arial"/>
              </a:rPr>
              <a:t>Protection </a:t>
            </a:r>
            <a:r>
              <a:rPr lang="en-US" dirty="0" err="1">
                <a:solidFill>
                  <a:schemeClr val="bg2"/>
                </a:solidFill>
                <a:latin typeface="Helvetica Neue" panose="020B0604020202020204" charset="0"/>
                <a:ea typeface="Arial"/>
                <a:cs typeface="Arial"/>
                <a:sym typeface="Arial"/>
              </a:rPr>
              <a:t>contre</a:t>
            </a:r>
            <a:r>
              <a:rPr lang="en-US" dirty="0">
                <a:solidFill>
                  <a:schemeClr val="bg2"/>
                </a:solidFill>
                <a:latin typeface="Helvetica Neue" panose="020B0604020202020204" charset="0"/>
                <a:ea typeface="Arial"/>
                <a:cs typeface="Arial"/>
                <a:sym typeface="Arial"/>
              </a:rPr>
              <a:t> </a:t>
            </a:r>
            <a:r>
              <a:rPr lang="en-US" dirty="0" err="1">
                <a:solidFill>
                  <a:schemeClr val="bg2"/>
                </a:solidFill>
                <a:latin typeface="Helvetica Neue" panose="020B0604020202020204" charset="0"/>
                <a:ea typeface="Arial"/>
                <a:cs typeface="Arial"/>
                <a:sym typeface="Arial"/>
              </a:rPr>
              <a:t>blessures</a:t>
            </a:r>
            <a:r>
              <a:rPr lang="en-US" dirty="0">
                <a:solidFill>
                  <a:schemeClr val="bg2"/>
                </a:solidFill>
                <a:latin typeface="Helvetica Neue" panose="020B0604020202020204" charset="0"/>
                <a:ea typeface="Arial"/>
                <a:cs typeface="Arial"/>
                <a:sym typeface="Arial"/>
              </a:rPr>
              <a:t>, </a:t>
            </a:r>
            <a:r>
              <a:rPr lang="en-US" dirty="0" err="1">
                <a:solidFill>
                  <a:schemeClr val="bg2"/>
                </a:solidFill>
                <a:latin typeface="Helvetica Neue" panose="020B0604020202020204" charset="0"/>
                <a:ea typeface="Arial"/>
                <a:cs typeface="Arial"/>
                <a:sym typeface="Arial"/>
              </a:rPr>
              <a:t>déficience</a:t>
            </a:r>
            <a:r>
              <a:rPr lang="en-US" dirty="0">
                <a:solidFill>
                  <a:schemeClr val="bg2"/>
                </a:solidFill>
                <a:latin typeface="Helvetica Neue" panose="020B0604020202020204" charset="0"/>
                <a:ea typeface="Arial"/>
                <a:cs typeface="Arial"/>
                <a:sym typeface="Arial"/>
              </a:rPr>
              <a:t> et mort</a:t>
            </a:r>
          </a:p>
          <a:p>
            <a:pPr marL="342900" indent="-342900">
              <a:spcBef>
                <a:spcPts val="0"/>
              </a:spcBef>
              <a:buClr>
                <a:schemeClr val="accent3"/>
              </a:buClr>
            </a:pPr>
            <a:r>
              <a:rPr lang="fr-FR" dirty="0">
                <a:solidFill>
                  <a:schemeClr val="bg2"/>
                </a:solidFill>
                <a:latin typeface="Helvetica Neue" panose="020B0604020202020204" charset="0"/>
                <a:ea typeface="Arial"/>
                <a:cs typeface="Arial"/>
              </a:rPr>
              <a:t>Sécurité physique comme une préoccupation prioritaire</a:t>
            </a:r>
          </a:p>
          <a:p>
            <a:pPr marL="342900" indent="-342900">
              <a:spcBef>
                <a:spcPts val="0"/>
              </a:spcBef>
              <a:buClr>
                <a:schemeClr val="accent3"/>
              </a:buClr>
            </a:pPr>
            <a:r>
              <a:rPr lang="fr-FR" dirty="0">
                <a:solidFill>
                  <a:schemeClr val="bg2"/>
                </a:solidFill>
                <a:latin typeface="Helvetica Neue" panose="020B0604020202020204" charset="0"/>
                <a:ea typeface="Arial"/>
                <a:cs typeface="Arial"/>
              </a:rPr>
              <a:t>Interventions multisectorielle et coordonnée</a:t>
            </a: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573435" y="5455118"/>
            <a:ext cx="4322432" cy="1384995"/>
          </a:xfrm>
          <a:prstGeom prst="rect">
            <a:avLst/>
          </a:prstGeom>
          <a:noFill/>
        </p:spPr>
        <p:txBody>
          <a:bodyPr wrap="square">
            <a:spAutoFit/>
          </a:bodyPr>
          <a:lstStyle/>
          <a:p>
            <a:pPr algn="r"/>
            <a:r>
              <a:rPr lang="fr-FR" sz="2800" dirty="0">
                <a:latin typeface="Ink Free" panose="03080402000500000000" pitchFamily="66" charset="0"/>
              </a:rPr>
              <a:t>À quels types de dangers pouvez-vous penser ?</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17000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10663173" y="2330571"/>
            <a:ext cx="1126271" cy="1068922"/>
          </a:xfrm>
          <a:prstGeom prst="rect">
            <a:avLst/>
          </a:prstGeom>
          <a:noFill/>
          <a:ln>
            <a:noFill/>
          </a:ln>
        </p:spPr>
      </p:pic>
      <p:pic>
        <p:nvPicPr>
          <p:cNvPr id="16" name="Image 15">
            <a:extLst>
              <a:ext uri="{FF2B5EF4-FFF2-40B4-BE49-F238E27FC236}">
                <a16:creationId xmlns:a16="http://schemas.microsoft.com/office/drawing/2014/main" id="{24CF282B-B57D-40C6-A20D-C8D1D70D1C13}"/>
              </a:ext>
            </a:extLst>
          </p:cNvPr>
          <p:cNvPicPr>
            <a:picLocks noChangeAspect="1"/>
          </p:cNvPicPr>
          <p:nvPr/>
        </p:nvPicPr>
        <p:blipFill>
          <a:blip r:embed="rId7"/>
          <a:stretch>
            <a:fillRect/>
          </a:stretch>
        </p:blipFill>
        <p:spPr>
          <a:xfrm>
            <a:off x="2758250" y="5742012"/>
            <a:ext cx="885007" cy="953085"/>
          </a:xfrm>
          <a:prstGeom prst="rect">
            <a:avLst/>
          </a:prstGeom>
        </p:spPr>
      </p:pic>
    </p:spTree>
    <p:extLst>
      <p:ext uri="{BB962C8B-B14F-4D97-AF65-F5344CB8AC3E}">
        <p14:creationId xmlns:p14="http://schemas.microsoft.com/office/powerpoint/2010/main" val="16668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fr-FR" sz="2400" dirty="0">
                <a:solidFill>
                  <a:schemeClr val="bg2"/>
                </a:solidFill>
                <a:latin typeface="HelveticaNeue-Roman-Identity-H"/>
              </a:rPr>
              <a:t>Tous les enfants et les personnes qui en ont la charge sont informés et protégés contre les blessures, le handicap et la mort à la suite de dangers physiques et environnementaux. Les enfants blessés et/ou handicapés reçoivent une assistance physique et psychosociale en </a:t>
            </a:r>
            <a:r>
              <a:rPr lang="es-ES" sz="2400" dirty="0" err="1">
                <a:solidFill>
                  <a:schemeClr val="bg2"/>
                </a:solidFill>
                <a:latin typeface="HelveticaNeue-Roman-Identity-H"/>
              </a:rPr>
              <a:t>temps</a:t>
            </a:r>
            <a:r>
              <a:rPr lang="es-ES" sz="2400" dirty="0">
                <a:solidFill>
                  <a:schemeClr val="bg2"/>
                </a:solidFill>
                <a:latin typeface="HelveticaNeue-Roman-Identity-H"/>
              </a:rPr>
              <a:t> </a:t>
            </a:r>
            <a:r>
              <a:rPr lang="es-ES" sz="2400" dirty="0" err="1">
                <a:solidFill>
                  <a:schemeClr val="bg2"/>
                </a:solidFill>
                <a:latin typeface="HelveticaNeue-Roman-Identity-H"/>
              </a:rPr>
              <a:t>utile</a:t>
            </a:r>
            <a:r>
              <a:rPr lang="en-US" sz="2400" dirty="0">
                <a:solidFill>
                  <a:schemeClr val="bg2"/>
                </a:solidFill>
              </a:rPr>
              <a:t>.”</a:t>
            </a:r>
            <a:endParaRPr lang="fr-FR" sz="2400" dirty="0">
              <a:solidFill>
                <a:schemeClr val="bg2"/>
              </a:solidFill>
            </a:endParaRPr>
          </a:p>
        </p:txBody>
      </p:sp>
      <p:pic>
        <p:nvPicPr>
          <p:cNvPr id="4" name="Image 3">
            <a:extLst>
              <a:ext uri="{FF2B5EF4-FFF2-40B4-BE49-F238E27FC236}">
                <a16:creationId xmlns:a16="http://schemas.microsoft.com/office/drawing/2014/main" id="{48027DD7-F189-4B70-940B-5ED6C0934BEE}"/>
              </a:ext>
            </a:extLst>
          </p:cNvPr>
          <p:cNvPicPr>
            <a:picLocks noChangeAspect="1"/>
          </p:cNvPicPr>
          <p:nvPr/>
        </p:nvPicPr>
        <p:blipFill>
          <a:blip r:embed="rId3"/>
          <a:stretch>
            <a:fillRect/>
          </a:stretch>
        </p:blipFill>
        <p:spPr>
          <a:xfrm>
            <a:off x="2175016" y="559696"/>
            <a:ext cx="2768746" cy="823141"/>
          </a:xfrm>
          <a:prstGeom prst="rect">
            <a:avLst/>
          </a:prstGeom>
        </p:spPr>
      </p:pic>
      <p:sp>
        <p:nvSpPr>
          <p:cNvPr id="10" name="ZoneTexte 9">
            <a:extLst>
              <a:ext uri="{FF2B5EF4-FFF2-40B4-BE49-F238E27FC236}">
                <a16:creationId xmlns:a16="http://schemas.microsoft.com/office/drawing/2014/main" id="{5E36B909-4CB7-4CF3-AB31-9738435014BA}"/>
              </a:ext>
            </a:extLst>
          </p:cNvPr>
          <p:cNvSpPr txBox="1"/>
          <p:nvPr/>
        </p:nvSpPr>
        <p:spPr>
          <a:xfrm>
            <a:off x="6977893" y="2160365"/>
            <a:ext cx="4821012" cy="3785652"/>
          </a:xfrm>
          <a:prstGeom prst="rect">
            <a:avLst/>
          </a:prstGeom>
          <a:noFill/>
        </p:spPr>
        <p:txBody>
          <a:bodyPr wrap="square">
            <a:spAutoFit/>
          </a:bodyPr>
          <a:lstStyle/>
          <a:p>
            <a:pPr marL="342900" indent="-342900">
              <a:buFont typeface="Arial" panose="020B0604020202020204" pitchFamily="34" charset="0"/>
              <a:buChar char="•"/>
            </a:pPr>
            <a:r>
              <a:rPr lang="fr-FR" sz="2400" dirty="0">
                <a:solidFill>
                  <a:schemeClr val="dk1"/>
                </a:solidFill>
                <a:latin typeface="Helvetica Neue"/>
                <a:ea typeface="Helvetica Neue"/>
                <a:cs typeface="Helvetica Neue"/>
              </a:rPr>
              <a:t>Surveillance et données systématiques des blessures chez les enfants </a:t>
            </a:r>
            <a:endParaRPr lang="fr-FR" sz="2400" dirty="0">
              <a:solidFill>
                <a:schemeClr val="dk1"/>
              </a:solidFill>
              <a:latin typeface="Helvetica Neue"/>
              <a:ea typeface="Helvetica Neue"/>
              <a:cs typeface="Helvetica Neue"/>
              <a:sym typeface="Helvetica Neue"/>
            </a:endParaRPr>
          </a:p>
          <a:p>
            <a:pPr marL="342900" indent="-342900">
              <a:buFont typeface="Arial" panose="020B0604020202020204" pitchFamily="34" charset="0"/>
              <a:buChar char="•"/>
            </a:pPr>
            <a:r>
              <a:rPr lang="fr-FR" sz="2400" dirty="0">
                <a:solidFill>
                  <a:schemeClr val="dk1"/>
                </a:solidFill>
                <a:latin typeface="Helvetica Neue"/>
                <a:ea typeface="Helvetica Neue"/>
                <a:cs typeface="Helvetica Neue"/>
              </a:rPr>
              <a:t>Travailler avec tous les secteurs/acteurs et avec les communautés </a:t>
            </a:r>
            <a:r>
              <a:rPr lang="en-US" sz="2400" dirty="0">
                <a:solidFill>
                  <a:schemeClr val="dk1"/>
                </a:solidFill>
                <a:latin typeface="Helvetica Neue"/>
                <a:ea typeface="Helvetica Neue"/>
                <a:cs typeface="Helvetica Neue"/>
                <a:sym typeface="Helvetica Neue"/>
              </a:rPr>
              <a:t>–&gt; </a:t>
            </a:r>
            <a:r>
              <a:rPr lang="fr-FR" sz="2400" dirty="0">
                <a:solidFill>
                  <a:schemeClr val="dk1"/>
                </a:solidFill>
                <a:latin typeface="Helvetica Neue"/>
                <a:ea typeface="Helvetica Neue"/>
                <a:cs typeface="Helvetica Neue"/>
              </a:rPr>
              <a:t>mesures de prévention, d’atténuation et d’intervention </a:t>
            </a:r>
          </a:p>
          <a:p>
            <a:pPr marL="342900" indent="-342900">
              <a:buFont typeface="Arial" panose="020B0604020202020204" pitchFamily="34" charset="0"/>
              <a:buChar char="•"/>
            </a:pPr>
            <a:r>
              <a:rPr lang="fr-FR" sz="2400" dirty="0">
                <a:solidFill>
                  <a:schemeClr val="dk1"/>
                </a:solidFill>
                <a:latin typeface="Helvetica Neue"/>
                <a:ea typeface="Helvetica Neue"/>
                <a:cs typeface="Helvetica Neue"/>
              </a:rPr>
              <a:t>Survivants de mines et de restes explosifs de guerre </a:t>
            </a:r>
            <a:endParaRPr lang="en-US" sz="2400" dirty="0">
              <a:solidFill>
                <a:schemeClr val="dk1"/>
              </a:solidFill>
              <a:latin typeface="Helvetica Neue"/>
              <a:ea typeface="Helvetica Neue"/>
              <a:cs typeface="Helvetica Neue"/>
              <a:sym typeface="Helvetica Neue"/>
            </a:endParaRPr>
          </a:p>
        </p:txBody>
      </p:sp>
      <p:pic>
        <p:nvPicPr>
          <p:cNvPr id="6" name="Image 5">
            <a:extLst>
              <a:ext uri="{FF2B5EF4-FFF2-40B4-BE49-F238E27FC236}">
                <a16:creationId xmlns:a16="http://schemas.microsoft.com/office/drawing/2014/main" id="{AF665C51-0CA7-4F0A-B02A-22BCDD39C588}"/>
              </a:ext>
            </a:extLst>
          </p:cNvPr>
          <p:cNvPicPr>
            <a:picLocks noChangeAspect="1"/>
          </p:cNvPicPr>
          <p:nvPr/>
        </p:nvPicPr>
        <p:blipFill>
          <a:blip r:embed="rId4"/>
          <a:stretch>
            <a:fillRect/>
          </a:stretch>
        </p:blipFill>
        <p:spPr>
          <a:xfrm>
            <a:off x="2570480" y="4179056"/>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1646-3477-4AEA-AFC1-EF5172C156C0}"/>
              </a:ext>
            </a:extLst>
          </p:cNvPr>
          <p:cNvSpPr>
            <a:spLocks noGrp="1"/>
          </p:cNvSpPr>
          <p:nvPr>
            <p:ph type="title"/>
          </p:nvPr>
        </p:nvSpPr>
        <p:spPr/>
        <p:txBody>
          <a:bodyPr/>
          <a:lstStyle/>
          <a:p>
            <a:r>
              <a:rPr lang="fr-FR" dirty="0">
                <a:latin typeface="HelveticaNeue-Light-Identity-H"/>
              </a:rPr>
              <a:t>P</a:t>
            </a:r>
            <a:r>
              <a:rPr lang="fr-FR" sz="4400" i="0" u="none" strike="noStrike" baseline="0" dirty="0">
                <a:latin typeface="HelveticaNeue-Light-Identity-H"/>
              </a:rPr>
              <a:t>rogrammes pour la sûreté des enfants </a:t>
            </a:r>
            <a:endParaRPr lang="fr-FR" dirty="0"/>
          </a:p>
        </p:txBody>
      </p:sp>
      <p:sp>
        <p:nvSpPr>
          <p:cNvPr id="3" name="Espace réservé du contenu 2">
            <a:extLst>
              <a:ext uri="{FF2B5EF4-FFF2-40B4-BE49-F238E27FC236}">
                <a16:creationId xmlns:a16="http://schemas.microsoft.com/office/drawing/2014/main" id="{223B3E79-CB8C-417E-AA7B-2DFE60B1D9C5}"/>
              </a:ext>
            </a:extLst>
          </p:cNvPr>
          <p:cNvSpPr>
            <a:spLocks noGrp="1"/>
          </p:cNvSpPr>
          <p:nvPr>
            <p:ph sz="half" idx="1"/>
          </p:nvPr>
        </p:nvSpPr>
        <p:spPr>
          <a:xfrm>
            <a:off x="541867" y="1825624"/>
            <a:ext cx="5477933" cy="5032375"/>
          </a:xfrm>
        </p:spPr>
        <p:txBody>
          <a:bodyPr>
            <a:normAutofit fontScale="92500"/>
          </a:bodyPr>
          <a:lstStyle/>
          <a:p>
            <a:r>
              <a:rPr lang="fr-FR" b="1" dirty="0"/>
              <a:t>Activités</a:t>
            </a:r>
            <a:r>
              <a:rPr lang="fr-FR" dirty="0"/>
              <a:t>:</a:t>
            </a:r>
          </a:p>
          <a:p>
            <a:pPr>
              <a:buFontTx/>
              <a:buChar char="-"/>
            </a:pPr>
            <a:r>
              <a:rPr lang="fr-FR" dirty="0"/>
              <a:t>Identification et signalement des risques</a:t>
            </a:r>
          </a:p>
          <a:p>
            <a:pPr>
              <a:buFontTx/>
              <a:buChar char="-"/>
            </a:pPr>
            <a:r>
              <a:rPr lang="fr-FR" dirty="0"/>
              <a:t>Génération de preuve et ciblage </a:t>
            </a:r>
          </a:p>
          <a:p>
            <a:pPr>
              <a:buFontTx/>
              <a:buChar char="-"/>
            </a:pPr>
            <a:r>
              <a:rPr lang="fr-FR" dirty="0"/>
              <a:t>Réponse </a:t>
            </a:r>
          </a:p>
          <a:p>
            <a:pPr>
              <a:buFontTx/>
              <a:buChar char="-"/>
            </a:pPr>
            <a:r>
              <a:rPr lang="fr-FR" dirty="0"/>
              <a:t>Changement de comportement </a:t>
            </a:r>
          </a:p>
          <a:p>
            <a:pPr>
              <a:buFontTx/>
              <a:buChar char="-"/>
            </a:pPr>
            <a:r>
              <a:rPr lang="en-US" dirty="0" err="1"/>
              <a:t>Activités</a:t>
            </a:r>
            <a:r>
              <a:rPr lang="en-US" dirty="0"/>
              <a:t> de </a:t>
            </a:r>
            <a:r>
              <a:rPr lang="en-US" dirty="0" err="1"/>
              <a:t>prévention</a:t>
            </a:r>
            <a:r>
              <a:rPr lang="en-US" dirty="0"/>
              <a:t> et de </a:t>
            </a:r>
            <a:r>
              <a:rPr lang="en-US" dirty="0" err="1"/>
              <a:t>sensibilisation</a:t>
            </a:r>
            <a:r>
              <a:rPr lang="en-US" dirty="0"/>
              <a:t> </a:t>
            </a:r>
          </a:p>
          <a:p>
            <a:pPr>
              <a:buFontTx/>
              <a:buChar char="-"/>
            </a:pPr>
            <a:r>
              <a:rPr lang="fr-FR" dirty="0"/>
              <a:t>Education entre pairs </a:t>
            </a:r>
          </a:p>
          <a:p>
            <a:pPr>
              <a:buFontTx/>
              <a:buChar char="-"/>
            </a:pPr>
            <a:r>
              <a:rPr lang="fr-FR" dirty="0"/>
              <a:t>Education aux risques adaptées </a:t>
            </a:r>
          </a:p>
        </p:txBody>
      </p:sp>
      <p:sp>
        <p:nvSpPr>
          <p:cNvPr id="4" name="Espace réservé du contenu 3">
            <a:extLst>
              <a:ext uri="{FF2B5EF4-FFF2-40B4-BE49-F238E27FC236}">
                <a16:creationId xmlns:a16="http://schemas.microsoft.com/office/drawing/2014/main" id="{577342DD-AA3E-488F-A3DF-C47929694486}"/>
              </a:ext>
            </a:extLst>
          </p:cNvPr>
          <p:cNvSpPr>
            <a:spLocks noGrp="1"/>
          </p:cNvSpPr>
          <p:nvPr>
            <p:ph sz="half" idx="2"/>
          </p:nvPr>
        </p:nvSpPr>
        <p:spPr>
          <a:xfrm>
            <a:off x="6172200" y="1463907"/>
            <a:ext cx="5181600" cy="4351338"/>
          </a:xfrm>
        </p:spPr>
        <p:txBody>
          <a:bodyPr>
            <a:normAutofit fontScale="92500"/>
          </a:bodyPr>
          <a:lstStyle/>
          <a:p>
            <a:r>
              <a:rPr lang="fr-FR" b="1" dirty="0"/>
              <a:t>Prévention</a:t>
            </a:r>
          </a:p>
        </p:txBody>
      </p:sp>
      <p:pic>
        <p:nvPicPr>
          <p:cNvPr id="9" name="Image 8">
            <a:extLst>
              <a:ext uri="{FF2B5EF4-FFF2-40B4-BE49-F238E27FC236}">
                <a16:creationId xmlns:a16="http://schemas.microsoft.com/office/drawing/2014/main" id="{F6971522-BF1E-4526-9D52-F3D47AA3E68E}"/>
              </a:ext>
            </a:extLst>
          </p:cNvPr>
          <p:cNvPicPr>
            <a:picLocks noChangeAspect="1"/>
          </p:cNvPicPr>
          <p:nvPr/>
        </p:nvPicPr>
        <p:blipFill>
          <a:blip r:embed="rId3"/>
          <a:stretch>
            <a:fillRect/>
          </a:stretch>
        </p:blipFill>
        <p:spPr>
          <a:xfrm>
            <a:off x="8822871" y="1088566"/>
            <a:ext cx="867667" cy="983354"/>
          </a:xfrm>
          <a:prstGeom prst="rect">
            <a:avLst/>
          </a:prstGeom>
        </p:spPr>
      </p:pic>
      <p:pic>
        <p:nvPicPr>
          <p:cNvPr id="6" name="Image 5">
            <a:extLst>
              <a:ext uri="{FF2B5EF4-FFF2-40B4-BE49-F238E27FC236}">
                <a16:creationId xmlns:a16="http://schemas.microsoft.com/office/drawing/2014/main" id="{4460ED18-6758-42BC-AAC1-5650449572A5}"/>
              </a:ext>
            </a:extLst>
          </p:cNvPr>
          <p:cNvPicPr>
            <a:picLocks noChangeAspect="1"/>
          </p:cNvPicPr>
          <p:nvPr/>
        </p:nvPicPr>
        <p:blipFill>
          <a:blip r:embed="rId4"/>
          <a:stretch>
            <a:fillRect/>
          </a:stretch>
        </p:blipFill>
        <p:spPr>
          <a:xfrm>
            <a:off x="6007769" y="2766142"/>
            <a:ext cx="6050646" cy="3410821"/>
          </a:xfrm>
          <a:prstGeom prst="rect">
            <a:avLst/>
          </a:prstGeom>
        </p:spPr>
      </p:pic>
      <p:sp>
        <p:nvSpPr>
          <p:cNvPr id="7" name="Rectangle 6">
            <a:extLst>
              <a:ext uri="{FF2B5EF4-FFF2-40B4-BE49-F238E27FC236}">
                <a16:creationId xmlns:a16="http://schemas.microsoft.com/office/drawing/2014/main" id="{ACCD2E3A-69CE-41A5-BEFF-FF21E82E34BD}"/>
              </a:ext>
            </a:extLst>
          </p:cNvPr>
          <p:cNvSpPr/>
          <p:nvPr/>
        </p:nvSpPr>
        <p:spPr>
          <a:xfrm>
            <a:off x="8210433" y="5974582"/>
            <a:ext cx="1639229" cy="202381"/>
          </a:xfrm>
          <a:prstGeom prst="rect">
            <a:avLst/>
          </a:prstGeom>
          <a:solidFill>
            <a:srgbClr val="34A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94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TotalTime>
  <Words>2934</Words>
  <Application>Microsoft Office PowerPoint</Application>
  <PresentationFormat>Widescreen</PresentationFormat>
  <Paragraphs>183</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Ink Free</vt:lpstr>
      <vt:lpstr>Helvetica Neue</vt:lpstr>
      <vt:lpstr>Arial</vt:lpstr>
      <vt:lpstr>HelveticaNeue-Roman-Identity-H</vt:lpstr>
      <vt:lpstr>Symbol</vt:lpstr>
      <vt:lpstr>Calibri</vt:lpstr>
      <vt:lpstr>HelveticaNeue-Light-Identity-H</vt:lpstr>
      <vt:lpstr>Wingdings</vt:lpstr>
      <vt:lpstr>HelveticaNeue-LightItalic-Identity-H</vt:lpstr>
      <vt:lpstr>Times New Roman</vt:lpstr>
      <vt:lpstr>Office Theme</vt:lpstr>
      <vt:lpstr>Standards Minimums pour la Protection de l’Enfance dans l’Action Humanitaire. - SMPE -</vt:lpstr>
      <vt:lpstr>But des Standards </vt:lpstr>
      <vt:lpstr>PowerPoint Presentation</vt:lpstr>
      <vt:lpstr>Introduction générale au Standard 7</vt:lpstr>
      <vt:lpstr>PowerPoint Presentation</vt:lpstr>
      <vt:lpstr>Programmes pour la sûreté des enfants </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140</cp:revision>
  <dcterms:created xsi:type="dcterms:W3CDTF">2017-12-20T18:51:03Z</dcterms:created>
  <dcterms:modified xsi:type="dcterms:W3CDTF">2022-12-07T18:08:13Z</dcterms:modified>
</cp:coreProperties>
</file>