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1" r:id="rId3"/>
    <p:sldId id="292" r:id="rId4"/>
    <p:sldId id="288" r:id="rId5"/>
    <p:sldId id="261" r:id="rId6"/>
    <p:sldId id="290" r:id="rId7"/>
    <p:sldId id="293" r:id="rId8"/>
    <p:sldId id="29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6" autoAdjust="0"/>
    <p:restoredTop sz="83810" autoAdjust="0"/>
  </p:normalViewPr>
  <p:slideViewPr>
    <p:cSldViewPr snapToGrid="0">
      <p:cViewPr varScale="1">
        <p:scale>
          <a:sx n="102" d="100"/>
          <a:sy n="102" d="100"/>
        </p:scale>
        <p:origin x="1656"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Wedge" userId="25da0d9118820762" providerId="LiveId" clId="{B0077AFB-C984-4F96-AFDF-0A9015ACEA97}"/>
    <pc:docChg chg="modSld">
      <pc:chgData name="Joanna Wedge" userId="25da0d9118820762" providerId="LiveId" clId="{B0077AFB-C984-4F96-AFDF-0A9015ACEA97}" dt="2022-06-08T03:54:51.941" v="9" actId="20577"/>
      <pc:docMkLst>
        <pc:docMk/>
      </pc:docMkLst>
      <pc:sldChg chg="modNotesTx">
        <pc:chgData name="Joanna Wedge" userId="25da0d9118820762" providerId="LiveId" clId="{B0077AFB-C984-4F96-AFDF-0A9015ACEA97}" dt="2022-06-08T03:54:51.941" v="9" actId="20577"/>
        <pc:sldMkLst>
          <pc:docMk/>
          <pc:sldMk cId="0"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3fwokq0"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gbvims.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9</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dirty="0"/>
              <a:t> </a:t>
            </a:r>
            <a:r>
              <a:rPr lang="ar" dirty="0"/>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a:t>
            </a:r>
            <a:r>
              <a:rPr lang="ar-LB" dirty="0"/>
              <a:t>المعيار 9: العنف الجنسي والجندري</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2 من المعايير المتعلقة بمخاطر حماية الطفل التي قد يواجهها الأطفال في الأوضاع الإنسانية. </a:t>
            </a:r>
            <a:r>
              <a:rPr lang="ar-SA" sz="1200" dirty="0">
                <a:effectLst/>
                <a:ea typeface="Calibri" panose="020F0502020204030204" pitchFamily="34" charset="0"/>
                <a:cs typeface="Simplified Arabic" panose="02020603050405020304" pitchFamily="18" charset="-78"/>
              </a:rPr>
              <a:t>وترتبط </a:t>
            </a:r>
            <a:r>
              <a:rPr lang="ar-LB" sz="1200" dirty="0">
                <a:effectLst/>
                <a:ea typeface="Calibri" panose="020F0502020204030204" pitchFamily="34" charset="0"/>
                <a:cs typeface="Simplified Arabic" panose="02020603050405020304" pitchFamily="18" charset="-78"/>
              </a:rPr>
              <a:t>جميع </a:t>
            </a:r>
            <a:r>
              <a:rPr lang="ar-SA" sz="1200" dirty="0">
                <a:effectLst/>
                <a:ea typeface="Calibri" panose="020F0502020204030204" pitchFamily="34" charset="0"/>
                <a:cs typeface="Simplified Arabic" panose="02020603050405020304" pitchFamily="18" charset="-78"/>
              </a:rPr>
              <a:t>معايير المخاطر السبعة المختلفة في ما بينها، لأنها تعالج أوجه قابلية التعرض للأذى والمخاطر المتداخلة</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ولا يمكن معالجة المخاطر كل بمفرده</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إن مخاطر حماية الطفل هي انتهاكات وتهديدات محتملة لحقوق الأطفال من شأنها أن تلحق الأذى بالأطفال</a:t>
            </a:r>
            <a:r>
              <a:rPr lang="ar-SY" sz="12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و</a:t>
            </a:r>
            <a:r>
              <a:rPr lang="ar-SA" sz="1200" dirty="0">
                <a:effectLst/>
                <a:ea typeface="Calibri" panose="020F0502020204030204" pitchFamily="34" charset="0"/>
                <a:cs typeface="Simplified Arabic" panose="02020603050405020304" pitchFamily="18" charset="-78"/>
              </a:rPr>
              <a:t>لفهم مخاطر الطفل، نحتاج إلى فهم طبيعة الخطر</a:t>
            </a:r>
            <a:r>
              <a:rPr lang="ar-LB" sz="1200" dirty="0">
                <a:effectLst/>
                <a:ea typeface="Calibri" panose="020F0502020204030204" pitchFamily="34" charset="0"/>
                <a:cs typeface="Simplified Arabic" panose="02020603050405020304" pitchFamily="18" charset="-78"/>
              </a:rPr>
              <a:t> (نوع الاخطار، والوضعـ والتهديد...) ومداه</a:t>
            </a:r>
            <a:r>
              <a:rPr lang="ar-SA" sz="1200" dirty="0">
                <a:effectLst/>
                <a:ea typeface="Calibri" panose="020F0502020204030204" pitchFamily="34" charset="0"/>
                <a:cs typeface="Simplified Arabic" panose="02020603050405020304" pitchFamily="18" charset="-78"/>
              </a:rPr>
              <a:t> وقابلية الطفل الفرد للتعرض للأذى من هذا الخطر</a:t>
            </a:r>
            <a:r>
              <a:rPr lang="ar-LB" sz="1200" dirty="0">
                <a:effectLst/>
                <a:ea typeface="Calibri" panose="020F0502020204030204" pitchFamily="34" charset="0"/>
                <a:cs typeface="Simplified Arabic" panose="02020603050405020304" pitchFamily="18" charset="-78"/>
              </a:rPr>
              <a:t>، وكذلك استراتيجيات التأقلم أو البقاء لدى العائلة/الطفل (أي مرونتهم وقدرتهم على تحمل الخطر). وتشير قابلية التعرض للأذى إلى مدى تمتع الأطفال بخصائص تقلل من قدرتهم على تحمل الآثار الضارة. والجدير بالذكر أن قابلية التعرض للأذى خاصة بكل شخص وكل وضع.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التعريف: يتم تعريف "العنف الجنسي" في هذا المعيار على أنه </a:t>
            </a:r>
            <a:r>
              <a:rPr lang="ar-SA" sz="1800" dirty="0">
                <a:effectLst/>
                <a:ea typeface="Calibri" panose="020F0502020204030204" pitchFamily="34" charset="0"/>
                <a:cs typeface="Simplified Arabic" panose="02020603050405020304" pitchFamily="18" charset="-78"/>
              </a:rPr>
              <a:t>أي شكل من أشكال النشاط الجنسي مع طفل، يمارسه شخص بالغ أو طفل آخر </a:t>
            </a:r>
            <a:r>
              <a:rPr lang="ar-LB" sz="1800" dirty="0">
                <a:effectLst/>
                <a:ea typeface="Calibri" panose="020F0502020204030204" pitchFamily="34" charset="0"/>
                <a:cs typeface="Simplified Arabic" panose="02020603050405020304" pitchFamily="18" charset="-78"/>
              </a:rPr>
              <a:t>له</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س</a:t>
            </a:r>
            <a:r>
              <a:rPr lang="ar-SA" sz="1800" dirty="0">
                <a:effectLst/>
                <a:ea typeface="Calibri" panose="020F0502020204030204" pitchFamily="34" charset="0"/>
                <a:cs typeface="Simplified Arabic" panose="02020603050405020304" pitchFamily="18" charset="-78"/>
              </a:rPr>
              <a:t>لطة على الطفل</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cs typeface="Simplified Arabic" panose="02020603050405020304" pitchFamily="18" charset="-78"/>
              </a:rPr>
              <a:t>التعريف: "العنف القائم على النوع الاجتماعي (العنف الجندري) هو </a:t>
            </a:r>
            <a:r>
              <a:rPr lang="ar-SA" sz="1800" dirty="0">
                <a:effectLst/>
                <a:ea typeface="Calibri" panose="020F0502020204030204" pitchFamily="34" charset="0"/>
                <a:cs typeface="Simplified Arabic" panose="02020603050405020304" pitchFamily="18" charset="-78"/>
              </a:rPr>
              <a:t>مصطلح شامل يشير إلى كل </a:t>
            </a:r>
            <a:r>
              <a:rPr lang="ar-LB" sz="1800" dirty="0">
                <a:effectLst/>
                <a:ea typeface="Calibri" panose="020F0502020204030204" pitchFamily="34" charset="0"/>
                <a:cs typeface="Simplified Arabic" panose="02020603050405020304" pitchFamily="18" charset="-78"/>
              </a:rPr>
              <a:t>فعل</a:t>
            </a:r>
            <a:r>
              <a:rPr lang="ar-SA" sz="1800" dirty="0">
                <a:effectLst/>
                <a:ea typeface="Calibri" panose="020F0502020204030204" pitchFamily="34" charset="0"/>
                <a:cs typeface="Simplified Arabic" panose="02020603050405020304" pitchFamily="18" charset="-78"/>
              </a:rPr>
              <a:t> مؤذٍ يتمّ ارتكابه ضد إرادة أحد الأشخاص، ويكون مبنيًا على فروقات</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النوع الاجتماعي</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مكرسة اجتماعيًا بين الذكور والإناث</a:t>
            </a:r>
            <a:r>
              <a:rPr lang="ar-SY" sz="1800" dirty="0">
                <a:effectLst/>
                <a:ea typeface="Calibri" panose="020F0502020204030204" pitchFamily="34" charset="0"/>
                <a:cs typeface="Simplified Arabic" panose="02020603050405020304" pitchFamily="18" charset="-78"/>
              </a:rPr>
              <a:t>. </a:t>
            </a:r>
            <a:endParaRPr lang="ar-LB"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dirty="0"/>
              <a:t>العنف القائم على النوع الاجتماعي (العنف الجندري) متجذر في عدم المساواة النظامي بين الذكور والإناث، وبالتالي، فإن الفتيات هن الأكثر عرضة للخطر (مع أن الفتيان يختبرون أيضًا بعض أشكال العنف الجنسي، بما فيها الإساءة الجنسية).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إن العنف الجنسي والجندري منتشر على نطاق واسع لكنه يكون غالبًا مخفيًا وغير مبلغ عنه</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يتعين على جميع الجهات الفاعلة في المجال الإنساني </a:t>
            </a:r>
            <a:r>
              <a:rPr lang="ar-LB" sz="1800" dirty="0">
                <a:effectLst/>
                <a:ea typeface="Calibri" panose="020F0502020204030204" pitchFamily="34" charset="0"/>
                <a:cs typeface="Simplified Arabic" panose="02020603050405020304" pitchFamily="18" charset="-78"/>
              </a:rPr>
              <a:t>افتراض</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أنه يحدث بالفعل.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cs typeface="Simplified Arabic" panose="02020603050405020304" pitchFamily="18" charset="-78"/>
              </a:rPr>
              <a:t>يشدد المعيار على أن </a:t>
            </a:r>
            <a:r>
              <a:rPr lang="ar-SA" sz="1800" dirty="0">
                <a:effectLst/>
                <a:ea typeface="Calibri" panose="020F0502020204030204" pitchFamily="34" charset="0"/>
                <a:cs typeface="Simplified Arabic" panose="02020603050405020304" pitchFamily="18" charset="-78"/>
              </a:rPr>
              <a:t>الحد من العنف الجنسي والجندري ضد الأطفال، والوقاية منه والاستجابة له، كلها تدخّلات تنقذ الأرواح وتتطلب استجابة متعددة القطاعات</a:t>
            </a:r>
            <a:r>
              <a:rPr lang="ar-LB" sz="1800" dirty="0">
                <a:effectLst/>
                <a:ea typeface="Calibri" panose="020F0502020204030204" pitchFamily="34" charset="0"/>
                <a:cs typeface="Simplified Arabic" panose="02020603050405020304" pitchFamily="18" charset="-78"/>
              </a:rPr>
              <a:t> ومنسقة</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رمزا </a:t>
            </a:r>
            <a:r>
              <a:rPr lang="ar-LB" sz="1200" b="1" i="0" dirty="0">
                <a:latin typeface="Arial"/>
                <a:ea typeface="Arial"/>
                <a:cs typeface="Arial"/>
                <a:sym typeface="Arial"/>
              </a:rPr>
              <a:t>الوقاية وإدارة الحالات</a:t>
            </a:r>
            <a:r>
              <a:rPr lang="ar-LB" sz="1200" i="0" dirty="0">
                <a:latin typeface="Arial"/>
                <a:ea typeface="Arial"/>
                <a:cs typeface="Arial"/>
                <a:sym typeface="Arial"/>
              </a:rPr>
              <a:t>] وهو يعزز أيضًأ الإرشادات عن النهج المتمحور حول الناجين والسرية.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b="1" dirty="0">
              <a:effectLst/>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b="1" dirty="0">
                <a:effectLst/>
                <a:cs typeface="Simplified Arabic" panose="02020603050405020304" pitchFamily="18" charset="-78"/>
              </a:rPr>
              <a:t>إطلاق المناقشة: </a:t>
            </a:r>
            <a:r>
              <a:rPr lang="ar-LB" sz="1200" dirty="0">
                <a:effectLst/>
                <a:cs typeface="Simplified Arabic" panose="02020603050405020304" pitchFamily="18" charset="-78"/>
              </a:rPr>
              <a:t>ما هي أنواع الأفعال التي نتكلم عنها؟</a:t>
            </a:r>
          </a:p>
          <a:p>
            <a:pPr marL="0" marR="0" algn="just" rtl="1">
              <a:lnSpc>
                <a:spcPct val="106000"/>
              </a:lnSpc>
              <a:spcBef>
                <a:spcPts val="0"/>
              </a:spcBef>
              <a:spcAft>
                <a:spcPts val="800"/>
              </a:spcAft>
            </a:pPr>
            <a:r>
              <a:rPr lang="ar-LB" sz="1000" i="0" dirty="0">
                <a:latin typeface="Arial" panose="020B0604020202020204" pitchFamily="34" charset="0"/>
                <a:ea typeface="Arial"/>
                <a:cs typeface="Arial" panose="020B0604020202020204" pitchFamily="34" charset="0"/>
                <a:sym typeface="Arial"/>
              </a:rPr>
              <a:t>← أي فعل ينشأ عن الأغراف الاجتماعية </a:t>
            </a:r>
            <a:r>
              <a:rPr lang="ar-SA" sz="1800" dirty="0">
                <a:effectLst/>
                <a:ea typeface="Calibri" panose="020F0502020204030204" pitchFamily="34" charset="0"/>
                <a:cs typeface="Simplified Arabic" panose="02020603050405020304" pitchFamily="18" charset="-78"/>
              </a:rPr>
              <a:t>التي تشجع و/أو تبرر التمييز القائم على النوع الاجتماعي والقوّة غير المتكافئة</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pPr>
            <a:r>
              <a:rPr lang="ar-LB" b="0" dirty="0">
                <a:latin typeface="Arial"/>
                <a:ea typeface="Arial"/>
                <a:cs typeface="Arial"/>
                <a:sym typeface="Arial"/>
              </a:rPr>
              <a:t>وهو يتضمن العنف الجنسي، والممارسات المؤذية، والحرمان من الموارد أو الفرص، والتحرش الجنسي، والاستغلال الجنسي، والعنف من الشريك الحميم (للأطفال المتزوجين)، وزواج الأطفال أو تشويه/بتر الأعضاء التناسلية للإناث)... (يجب تكييف هذه النقطة بحسب السياق في البلد)</a:t>
            </a:r>
          </a:p>
          <a:p>
            <a:pPr marL="0" marR="0" algn="just" rtl="1">
              <a:lnSpc>
                <a:spcPct val="106000"/>
              </a:lnSpc>
              <a:spcBef>
                <a:spcPts val="0"/>
              </a:spcBef>
              <a:spcAft>
                <a:spcPts val="800"/>
              </a:spcAft>
            </a:pPr>
            <a:r>
              <a:rPr lang="ar-LB" b="0" dirty="0">
                <a:latin typeface="Arial"/>
                <a:ea typeface="Arial"/>
                <a:cs typeface="Arial"/>
                <a:sym typeface="Arial"/>
              </a:rPr>
              <a:t>الأعراف الجندرية، والعوائق الاجتماعية، ووصمة العار والتمييز، كلها تشكل أسبابًا للعنف القائم على النوع الاجتماعي (العنف الجندري)</a:t>
            </a:r>
          </a:p>
          <a:p>
            <a:pPr marL="0" marR="0" algn="just" rtl="1">
              <a:lnSpc>
                <a:spcPct val="106000"/>
              </a:lnSpc>
              <a:spcBef>
                <a:spcPts val="0"/>
              </a:spcBef>
              <a:spcAft>
                <a:spcPts val="800"/>
              </a:spcAft>
            </a:pPr>
            <a:r>
              <a:rPr lang="ar-LB" b="0" dirty="0">
                <a:latin typeface="Arial"/>
                <a:ea typeface="Arial"/>
                <a:cs typeface="Arial"/>
                <a:sym typeface="Arial"/>
              </a:rPr>
              <a:t> </a:t>
            </a:r>
            <a:r>
              <a:rPr lang="ar-LB" sz="1200" i="0" dirty="0">
                <a:latin typeface="Arial" panose="020B0604020202020204" pitchFamily="34" charset="0"/>
                <a:ea typeface="Arial"/>
                <a:cs typeface="Arial" panose="020B0604020202020204" pitchFamily="34" charset="0"/>
                <a:sym typeface="Arial"/>
              </a:rPr>
              <a:t>← من المحبذ القيام بتدخلات تهدف إلى تعزيز المساواة بين الجنسَين والتغيير النظامي للأعراف الاجتماعية والجندرية، حينما يكون ذلك ممكنًا.   </a:t>
            </a:r>
            <a:r>
              <a:rPr lang="ar-LB" b="0" dirty="0">
                <a:latin typeface="Arial"/>
                <a:ea typeface="Arial"/>
                <a:cs typeface="Arial"/>
                <a:sym typeface="Arial"/>
              </a:rPr>
              <a:t> </a:t>
            </a:r>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0"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Calibri"/>
              </a:rPr>
              <a:t>ينص المعيار 9 على ما يلي: </a:t>
            </a:r>
            <a:r>
              <a:rPr lang="ar-LB" sz="1200" b="0" i="1" u="none" strike="noStrike" baseline="0" dirty="0">
                <a:latin typeface="Calibri"/>
              </a:rPr>
              <a:t>"</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يتم إعلام جميع الأطفال عن العنف الجنسي والجندري وحمايتهم منه، ويتمكنون من الوصول إلى خدمات الاستجابة التي تتمحور حول الناجين والتي تلائم نوعهم الاجتماعي، وعمرهم، وإعاقتهم، ومرحلة نموهم، وخلفيتهم الثقافية/الدينية.</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lvl="0" indent="0" algn="r" rtl="1">
              <a:lnSpc>
                <a:spcPct val="100000"/>
              </a:lnSpc>
              <a:spcBef>
                <a:spcPts val="0"/>
              </a:spcBef>
              <a:spcAft>
                <a:spcPts val="0"/>
              </a:spcAft>
              <a:buClr>
                <a:schemeClr val="dk1"/>
              </a:buClr>
              <a:buSzPts val="1200"/>
              <a:buFont typeface="Calibri"/>
              <a:buNone/>
            </a:pPr>
            <a:endParaRPr lang="ar-LB" sz="1200" b="0" i="1" u="none" strike="noStrike" baseline="0" dirty="0">
              <a:latin typeface="Calibri"/>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ترتبط الأسباب الجذرية للعنف الجنسي والجندري بالمواقف والمعتقدات والأعراف والهيكليات التي تشجع و/أو تبرر التمييز القائم على النوع الاجتماعي والقوّة غير المتكافئة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ويمكن أن يكون لتغيير الأعراف والنُظُم التي تدعم </a:t>
            </a:r>
            <a:r>
              <a:rPr lang="ar-LB" sz="1800" dirty="0">
                <a:effectLst/>
                <a:ea typeface="Calibri" panose="020F0502020204030204" pitchFamily="34" charset="0"/>
                <a:cs typeface="Simplified Arabic" panose="02020603050405020304" pitchFamily="18" charset="-78"/>
              </a:rPr>
              <a:t>عدم ال</a:t>
            </a:r>
            <a:r>
              <a:rPr lang="ar-SA" sz="1800" dirty="0">
                <a:effectLst/>
                <a:ea typeface="Calibri" panose="020F0502020204030204" pitchFamily="34" charset="0"/>
                <a:cs typeface="Simplified Arabic" panose="02020603050405020304" pitchFamily="18" charset="-78"/>
              </a:rPr>
              <a:t>مساواة بين الجنسين، أثر ملحوظ على الصحة والسلامة والأمن المباشر للناجين</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وينبغي أن تُنفّذ التدخّلات المتعلقة بتغيير الأعراف الاجتماعية والنظامية فقط (أ</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بيئات أكثر استقراراً و(ب</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عندما تكون خدمات الاستجابة الأساسية للعنف الجنسي والجندري فاعلة</a:t>
            </a:r>
            <a:r>
              <a:rPr lang="ar-SY" sz="1800" dirty="0">
                <a:effectLst/>
                <a:ea typeface="Calibri" panose="020F0502020204030204" pitchFamily="34" charset="0"/>
                <a:cs typeface="Simplified Arabic" panose="02020603050405020304" pitchFamily="18" charset="-78"/>
              </a:rPr>
              <a:t>. </a:t>
            </a:r>
            <a:endParaRPr lang="en-US" sz="1200" b="0" i="1" u="none" strike="noStrike" baseline="0" dirty="0">
              <a:latin typeface="Calibri"/>
            </a:endParaRPr>
          </a:p>
          <a:p>
            <a:pPr marL="0" marR="0" algn="just" rtl="1">
              <a:lnSpc>
                <a:spcPct val="106000"/>
              </a:lnSpc>
              <a:spcBef>
                <a:spcPts val="0"/>
              </a:spcBef>
              <a:spcAft>
                <a:spcPts val="800"/>
              </a:spcAft>
            </a:pP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يهدف النهج المتمحور حول الناجين إلى خلق بيئة داعمة يتمّ فيها احترام حقوق الناجين ورغباتهم، وضمان سلامتهم، ومعاملتهم بكرامة واحترام</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يستند النهج المتمحور حول الناجين إلى المبادئ التوجيهية التالية</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en-US" sz="1100" dirty="0">
              <a:effectLst/>
              <a:latin typeface="Calibri" panose="020F0502020204030204" pitchFamily="34" charset="0"/>
              <a:ea typeface="Calibri" panose="020F0502020204030204" pitchFamily="34" charset="0"/>
            </a:endParaRPr>
          </a:p>
          <a:p>
            <a:pPr marL="2514600" marR="0" lvl="5" indent="-228600" algn="just" rtl="1">
              <a:lnSpc>
                <a:spcPct val="106000"/>
              </a:lnSpc>
              <a:spcBef>
                <a:spcPts val="0"/>
              </a:spcBef>
              <a:spcAft>
                <a:spcPts val="0"/>
              </a:spcAft>
              <a:buFont typeface="Arial" panose="020B0604020202020204" pitchFamily="34" charset="0"/>
              <a:buChar char="●"/>
            </a:pPr>
            <a:r>
              <a:rPr lang="ar-SA" sz="1100" b="1" dirty="0">
                <a:solidFill>
                  <a:srgbClr val="000000"/>
                </a:solidFill>
                <a:effectLst/>
                <a:latin typeface="Noto Sans Symbols"/>
                <a:ea typeface="Noto Sans Symbols"/>
                <a:cs typeface="Simplified Arabic" panose="02020603050405020304" pitchFamily="18" charset="-78"/>
              </a:rPr>
              <a:t>السلامة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سلامة وأمن الناجين وعائلاتهم هما الاعتبار الرئيسي</a:t>
            </a:r>
            <a:r>
              <a:rPr lang="ar-SY" sz="1100" dirty="0">
                <a:solidFill>
                  <a:srgbClr val="000000"/>
                </a:solidFill>
                <a:effectLst/>
                <a:latin typeface="Noto Sans Symbols"/>
                <a:ea typeface="Noto Sans Symbols"/>
                <a:cs typeface="Simplified Arabic" panose="02020603050405020304" pitchFamily="18" charset="-78"/>
              </a:rPr>
              <a:t>.</a:t>
            </a:r>
            <a:endParaRPr lang="en-US" sz="1100" dirty="0">
              <a:effectLst/>
              <a:latin typeface="Noto Sans Symbols"/>
              <a:ea typeface="Noto Sans Symbols"/>
              <a:cs typeface="Noto Sans Symbols"/>
            </a:endParaRPr>
          </a:p>
          <a:p>
            <a:pPr marL="2514600" marR="0" lvl="5" indent="-228600" algn="just" rtl="1">
              <a:lnSpc>
                <a:spcPct val="106000"/>
              </a:lnSpc>
              <a:spcBef>
                <a:spcPts val="0"/>
              </a:spcBef>
              <a:spcAft>
                <a:spcPts val="0"/>
              </a:spcAft>
              <a:buFont typeface="Arial" panose="020B0604020202020204" pitchFamily="34" charset="0"/>
              <a:buChar char="●"/>
            </a:pPr>
            <a:r>
              <a:rPr lang="ar-SA" sz="1100" b="1" dirty="0">
                <a:solidFill>
                  <a:srgbClr val="000000"/>
                </a:solidFill>
                <a:effectLst/>
                <a:latin typeface="Noto Sans Symbols"/>
                <a:ea typeface="Noto Sans Symbols"/>
                <a:cs typeface="Simplified Arabic" panose="02020603050405020304" pitchFamily="18" charset="-78"/>
              </a:rPr>
              <a:t>السرية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يحق للناجين اختيار مَن يروون أو لا يروون قصصهم لهم، ويجب عدم تشارك أي معلومات عنهم إلا بموافقتهم المستنيرة/قبولهم المستنير</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مع ذلك، عند العمل مع </a:t>
            </a:r>
            <a:r>
              <a:rPr lang="ar-LB" sz="1100" dirty="0">
                <a:solidFill>
                  <a:srgbClr val="000000"/>
                </a:solidFill>
                <a:effectLst/>
                <a:latin typeface="Noto Sans Symbols"/>
                <a:ea typeface="Noto Sans Symbols"/>
                <a:cs typeface="Simplified Arabic" panose="02020603050405020304" pitchFamily="18" charset="-78"/>
              </a:rPr>
              <a:t>الأطفال</a:t>
            </a:r>
            <a:r>
              <a:rPr lang="ar-SA" sz="1100" dirty="0">
                <a:solidFill>
                  <a:srgbClr val="000000"/>
                </a:solidFill>
                <a:effectLst/>
                <a:latin typeface="Noto Sans Symbols"/>
                <a:ea typeface="Noto Sans Symbols"/>
                <a:cs typeface="Simplified Arabic" panose="02020603050405020304" pitchFamily="18" charset="-78"/>
              </a:rPr>
              <a:t>، ثمة حدود بشأن السرية يجب شرحها بوضوح للأ</a:t>
            </a:r>
            <a:r>
              <a:rPr lang="ar-LB" sz="1100" dirty="0">
                <a:solidFill>
                  <a:srgbClr val="000000"/>
                </a:solidFill>
                <a:effectLst/>
                <a:latin typeface="Noto Sans Symbols"/>
                <a:ea typeface="Noto Sans Symbols"/>
                <a:cs typeface="Simplified Arabic" panose="02020603050405020304" pitchFamily="18" charset="-78"/>
              </a:rPr>
              <a:t>طفال</a:t>
            </a:r>
            <a:r>
              <a:rPr lang="ar-SA" sz="1100" dirty="0">
                <a:solidFill>
                  <a:srgbClr val="000000"/>
                </a:solidFill>
                <a:effectLst/>
                <a:latin typeface="Noto Sans Symbols"/>
                <a:ea typeface="Noto Sans Symbols"/>
                <a:cs typeface="Simplified Arabic" panose="02020603050405020304" pitchFamily="18" charset="-78"/>
              </a:rPr>
              <a:t> ومقدّمي الرعاية لهم</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وهذه الحدود تشمل ضرورة حماية السلامة الجسدية والعاطفية للطفل، وتقديم المساعدة الفورية عند الحاجة</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2514600" marR="0" lvl="5" indent="-228600" algn="just" rtl="1">
              <a:lnSpc>
                <a:spcPct val="106000"/>
              </a:lnSpc>
              <a:spcBef>
                <a:spcPts val="0"/>
              </a:spcBef>
              <a:spcAft>
                <a:spcPts val="0"/>
              </a:spcAft>
              <a:buFont typeface="Arial" panose="020B0604020202020204" pitchFamily="34" charset="0"/>
              <a:buChar char="●"/>
            </a:pPr>
            <a:r>
              <a:rPr lang="ar-SA" sz="1100" b="1" dirty="0">
                <a:solidFill>
                  <a:srgbClr val="000000"/>
                </a:solidFill>
                <a:effectLst/>
                <a:latin typeface="Noto Sans Symbols"/>
                <a:ea typeface="Noto Sans Symbols"/>
                <a:cs typeface="Simplified Arabic" panose="02020603050405020304" pitchFamily="18" charset="-78"/>
              </a:rPr>
              <a:t>الاحترام</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ينبغي أن تسترشد جميع الإجراءات المتخذة باحترام خيارات الناجين، ورغباتهم، وحقوقهم، وكرامتهم</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ويكمن دور المساعدين في تيسير عملية التعافي وتوفير الموارد لمساعدة الناجين</a:t>
            </a:r>
            <a:r>
              <a:rPr lang="ar-SY" sz="1100" dirty="0">
                <a:solidFill>
                  <a:srgbClr val="000000"/>
                </a:solidFill>
                <a:effectLst/>
                <a:latin typeface="Noto Sans Symbols"/>
                <a:ea typeface="Noto Sans Symbols"/>
                <a:cs typeface="Simplified Arabic" panose="02020603050405020304" pitchFamily="18" charset="-78"/>
              </a:rPr>
              <a:t>.</a:t>
            </a:r>
            <a:endParaRPr lang="en-US" sz="1100" dirty="0">
              <a:effectLst/>
              <a:latin typeface="Noto Sans Symbols"/>
              <a:ea typeface="Noto Sans Symbols"/>
              <a:cs typeface="Noto Sans Symbols"/>
            </a:endParaRPr>
          </a:p>
          <a:p>
            <a:pPr marL="2514600" marR="0" lvl="5" indent="-228600" algn="just" rtl="1">
              <a:lnSpc>
                <a:spcPct val="106000"/>
              </a:lnSpc>
              <a:spcBef>
                <a:spcPts val="0"/>
              </a:spcBef>
              <a:spcAft>
                <a:spcPts val="800"/>
              </a:spcAft>
              <a:buFont typeface="Arial" panose="020B0604020202020204" pitchFamily="34" charset="0"/>
              <a:buChar char="●"/>
            </a:pPr>
            <a:r>
              <a:rPr lang="ar-SY" sz="1100" b="1" dirty="0">
                <a:solidFill>
                  <a:srgbClr val="000000"/>
                </a:solidFill>
                <a:effectLst/>
                <a:latin typeface="Noto Sans Symbols"/>
                <a:ea typeface="Noto Sans Symbols"/>
                <a:cs typeface="Simplified Arabic" panose="02020603050405020304" pitchFamily="18" charset="-78"/>
              </a:rPr>
              <a:t>عدم التمييز</a:t>
            </a:r>
            <a:r>
              <a:rPr lang="ar-SY" sz="1100" dirty="0">
                <a:solidFill>
                  <a:srgbClr val="000000"/>
                </a:solidFill>
                <a:effectLst/>
                <a:latin typeface="Noto Sans Symbols"/>
                <a:ea typeface="Noto Sans Symbols"/>
                <a:cs typeface="Simplified Arabic" panose="02020603050405020304" pitchFamily="18" charset="-78"/>
              </a:rPr>
              <a:t>: يجب أن يحصل الناجون على معاملة متساوية وعادلة، بغض النظر عن ميولهم الجنسية، أو هويتهم الجندرية، أو عمرهم، أو إعاقتهم، أو دينهم، أو جنسيتهم، أو اثنيتهم، أو أي عامل تنوع آخر.</a:t>
            </a:r>
            <a:endParaRPr lang="ar-LB" sz="1100" dirty="0">
              <a:solidFill>
                <a:srgbClr val="000000"/>
              </a:solidFill>
              <a:effectLst/>
              <a:latin typeface="Noto Sans Symbols"/>
              <a:ea typeface="Noto Sans Symbols"/>
              <a:cs typeface="Simplified Arabic" panose="02020603050405020304" pitchFamily="18" charset="-78"/>
            </a:endParaRPr>
          </a:p>
          <a:p>
            <a:pPr marL="2514600" marR="0" lvl="5" indent="-228600" algn="just" rtl="1">
              <a:lnSpc>
                <a:spcPct val="106000"/>
              </a:lnSpc>
              <a:spcBef>
                <a:spcPts val="0"/>
              </a:spcBef>
              <a:spcAft>
                <a:spcPts val="800"/>
              </a:spcAft>
              <a:buFont typeface="Arial" panose="020B0604020202020204" pitchFamily="34" charset="0"/>
              <a:buChar char="●"/>
            </a:pPr>
            <a:r>
              <a:rPr lang="ar-SA" sz="1800" u="none" dirty="0">
                <a:solidFill>
                  <a:schemeClr val="tx1"/>
                </a:solidFill>
                <a:effectLst/>
                <a:ea typeface="Calibri" panose="020F0502020204030204" pitchFamily="34" charset="0"/>
                <a:cs typeface="Simplified Arabic" panose="02020603050405020304" pitchFamily="18" charset="-78"/>
                <a:hlinkClick r:id="rId3">
                  <a:extLst>
                    <a:ext uri="{A12FA001-AC4F-418D-AE19-62706E023703}">
                      <ahyp:hlinkClr xmlns:ahyp="http://schemas.microsoft.com/office/drawing/2018/hyperlinkcolor" val="tx"/>
                    </a:ext>
                  </a:extLst>
                </a:hlinkClick>
              </a:rPr>
              <a:t>يجب</a:t>
            </a:r>
            <a:r>
              <a:rPr lang="ar-SA" sz="1800" u="sng" dirty="0">
                <a:solidFill>
                  <a:srgbClr val="0563C1"/>
                </a:solidFill>
                <a:effectLst/>
                <a:ea typeface="Calibri" panose="020F0502020204030204" pitchFamily="34" charset="0"/>
                <a:cs typeface="Simplified Arabic" panose="02020603050405020304" pitchFamily="18" charset="-78"/>
                <a:hlinkClick r:id="rId3">
                  <a:extLst>
                    <a:ext uri="{A12FA001-AC4F-418D-AE19-62706E023703}">
                      <ahyp:hlinkClr xmlns:ahyp="http://schemas.microsoft.com/office/drawing/2018/hyperlinkcolor" val="tx"/>
                    </a:ext>
                  </a:extLst>
                </a:hlinkClick>
              </a:rPr>
              <a:t> </a:t>
            </a:r>
            <a:r>
              <a:rPr lang="ar-SA" sz="1800" dirty="0">
                <a:effectLst/>
                <a:ea typeface="Calibri" panose="020F0502020204030204" pitchFamily="34" charset="0"/>
                <a:cs typeface="Simplified Arabic" panose="02020603050405020304" pitchFamily="18" charset="-78"/>
              </a:rPr>
              <a:t>مراعاة </a:t>
            </a:r>
            <a:r>
              <a:rPr lang="ar-SA" sz="1800" b="1" dirty="0">
                <a:solidFill>
                  <a:srgbClr val="44546A"/>
                </a:solidFill>
                <a:effectLst/>
                <a:ea typeface="Calibri" panose="020F0502020204030204" pitchFamily="34" charset="0"/>
                <a:cs typeface="Simplified Arabic" panose="02020603050405020304" pitchFamily="18" charset="-78"/>
              </a:rPr>
              <a:t>مصالح الطفل الفضلى</a:t>
            </a:r>
            <a:r>
              <a:rPr lang="ar-LB" sz="1800" b="1" dirty="0">
                <a:solidFill>
                  <a:srgbClr val="44546A"/>
                </a:solidFill>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جميع القرارات والإجراءات التي تؤثر عل</a:t>
            </a:r>
            <a:r>
              <a:rPr lang="ar-LB" sz="1800" dirty="0">
                <a:effectLst/>
                <a:ea typeface="Calibri" panose="020F0502020204030204" pitchFamily="34" charset="0"/>
                <a:cs typeface="Simplified Arabic" panose="02020603050405020304" pitchFamily="18" charset="-78"/>
              </a:rPr>
              <a:t>ى الطفل</a:t>
            </a:r>
            <a:r>
              <a:rPr lang="ar-SA" sz="1800" dirty="0">
                <a:effectLst/>
                <a:ea typeface="Calibri" panose="020F0502020204030204" pitchFamily="34" charset="0"/>
                <a:cs typeface="Simplified Arabic" panose="02020603050405020304" pitchFamily="18" charset="-78"/>
              </a:rPr>
              <a:t> يجب أن تعكس ما هو أفضل لسلامة هذا الطفل بالتحديد، ورفاهه، ونموه</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وهو يعترف بأن كل طفل فريد من نوعه، ويتأثر بشكل متفاوت بالعنف الجنسي والجندري</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ويحق للأطفال المشاركة في القرارات التي تؤثر عليهم، بما يلائم مستوى نضجهم</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ويجب إشراك الأهل/مقدّمي الرعاية في عملية صنع القرارات وفقاً لمصالح الطفل الفضلى</a:t>
            </a:r>
            <a:r>
              <a:rPr lang="ar-SY" sz="1800" dirty="0">
                <a:effectLst/>
                <a:ea typeface="Calibri" panose="020F0502020204030204" pitchFamily="34" charset="0"/>
                <a:cs typeface="Simplified Arabic" panose="02020603050405020304" pitchFamily="18" charset="-78"/>
              </a:rPr>
              <a:t>.</a:t>
            </a:r>
            <a:endParaRPr lang="en-US" sz="1100" dirty="0">
              <a:effectLst/>
              <a:latin typeface="Noto Sans Symbols"/>
              <a:ea typeface="Noto Sans Symbols"/>
              <a:cs typeface="Noto Sans Symbols"/>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endParaRPr lang="en-US"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يجب أن تتمّ إدارة </a:t>
            </a:r>
            <a:r>
              <a:rPr lang="ar-SA" sz="1800" b="1" dirty="0">
                <a:effectLst/>
                <a:ea typeface="Calibri" panose="020F0502020204030204" pitchFamily="34" charset="0"/>
                <a:cs typeface="Simplified Arabic" panose="02020603050405020304" pitchFamily="18" charset="-78"/>
              </a:rPr>
              <a:t>البيانات</a:t>
            </a:r>
            <a:r>
              <a:rPr lang="ar-SA" sz="1800" dirty="0">
                <a:effectLst/>
                <a:ea typeface="Calibri" panose="020F0502020204030204" pitchFamily="34" charset="0"/>
                <a:cs typeface="Simplified Arabic" panose="02020603050405020304" pitchFamily="18" charset="-78"/>
              </a:rPr>
              <a:t> المتعلقة بالعنف الجنسي والجندري بالموافقة المستنيرة الكاملة/القبول المستنير الكامل للناجين، بغرض تحسين توفير الخدمات</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وينبغي أن تجري بطريقة آمنة وأخلاقية تضمن أمن البيانات وسلامة جميع المشاركين</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وتقع مسؤولية جمع بيانات عن الحوادث على عاتق مقدّمي الخدمات الاختصاصيين الذين يساعدون الأطفال الناجين، والملزمين ببروتوكولات حماية البيانات، مثل تلك التي </a:t>
            </a:r>
            <a:r>
              <a:rPr lang="ar-SA" sz="1800" u="none" dirty="0">
                <a:solidFill>
                  <a:srgbClr val="0563C1"/>
                </a:solidFill>
                <a:effectLst/>
                <a:ea typeface="Calibri" panose="020F0502020204030204" pitchFamily="34" charset="0"/>
                <a:cs typeface="Simplified Arabic" panose="02020603050405020304" pitchFamily="18" charset="-78"/>
                <a:hlinkClick r:id="rId4"/>
              </a:rPr>
              <a:t>وضعها</a:t>
            </a:r>
            <a:r>
              <a:rPr lang="ar-SA" sz="1800" u="sng" dirty="0">
                <a:solidFill>
                  <a:srgbClr val="0563C1"/>
                </a:solidFill>
                <a:effectLst/>
                <a:ea typeface="Calibri" panose="020F0502020204030204" pitchFamily="34" charset="0"/>
                <a:cs typeface="Simplified Arabic" panose="02020603050405020304" pitchFamily="18" charset="-78"/>
                <a:hlinkClick r:id="rId4"/>
              </a:rPr>
              <a:t> نظام إدارة معلومات العنف القائم على النوع الاجتماعي</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GBVIMS</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ثمة أنواع متعددة من البيانات المتعلقة بالعنف القائم على النوع الاجتماعي (معلومات نوعية مجموعة من خلال مناقشات مجموعات التركيز، وعمليات تحليل الاتجاهات، إلخ)، لكن المعلومات المذكورة هنا، بما فيها نظام إدارة معلومات العنف القائم على النوع الاجتماعي، تتعلق أكثر بالحوادث المبلغ عنها/بيانات الناجين. </a:t>
            </a:r>
            <a:endParaRPr lang="ar-LB" sz="1200" b="0" i="0" u="none" strike="noStrike" baseline="0" dirty="0">
              <a:latin typeface="+mn-lt"/>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يجب أن </a:t>
            </a:r>
            <a:r>
              <a:rPr lang="ar-SA" sz="1800" dirty="0">
                <a:effectLst/>
                <a:ea typeface="Calibri" panose="020F0502020204030204" pitchFamily="34" charset="0"/>
                <a:cs typeface="Simplified Arabic" panose="02020603050405020304" pitchFamily="18" charset="-78"/>
              </a:rPr>
              <a:t>يتمّ تشارك المعلومات على أساس الحاجة إلى معرفتها، و</a:t>
            </a:r>
            <a:r>
              <a:rPr lang="ar-LB" sz="1800" dirty="0">
                <a:effectLst/>
                <a:ea typeface="Calibri" panose="020F0502020204030204" pitchFamily="34" charset="0"/>
                <a:cs typeface="Simplified Arabic" panose="02020603050405020304" pitchFamily="18" charset="-78"/>
              </a:rPr>
              <a:t>أن </a:t>
            </a:r>
            <a:r>
              <a:rPr lang="ar-SA" sz="1800" dirty="0">
                <a:effectLst/>
                <a:ea typeface="Calibri" panose="020F0502020204030204" pitchFamily="34" charset="0"/>
                <a:cs typeface="Simplified Arabic" panose="02020603050405020304" pitchFamily="18" charset="-78"/>
              </a:rPr>
              <a:t>يتمّ صونها في إطار بروتوكولات السرية وتشارك المعلومات</a:t>
            </a:r>
            <a:r>
              <a:rPr lang="ar-SY" sz="1800" dirty="0">
                <a:effectLst/>
                <a:ea typeface="Calibri" panose="020F0502020204030204" pitchFamily="34" charset="0"/>
                <a:cs typeface="Simplified Arabic" panose="02020603050405020304" pitchFamily="18" charset="-78"/>
              </a:rPr>
              <a:t>. </a:t>
            </a:r>
            <a:endParaRPr lang="ar-LB" dirty="0"/>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إن عدم الامتثال لهذه البروتوكولات المتفق عليها يمكن أن يعرض الناجين/الناجيات للخطر أو يزيد من فرصة التمييز والعنف ضدّ فرادى الأطفال، وعائلات معينة، ومجتمعات محلّية بكاملها</a:t>
            </a:r>
            <a:r>
              <a:rPr lang="ar-LB" sz="1800" dirty="0">
                <a:effectLst/>
                <a:ea typeface="Calibri" panose="020F0502020204030204" pitchFamily="34" charset="0"/>
                <a:cs typeface="Simplified Arabic" panose="02020603050405020304" pitchFamily="18" charset="-78"/>
              </a:rPr>
              <a:t>.</a:t>
            </a:r>
            <a:endParaRPr lang="en-US"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LB" dirty="0"/>
              <a:t>من أجل التحضير لوضع البرامج الخاصة بالعنف الجنسي والجندري وتفادي حدوثه:</a:t>
            </a:r>
          </a:p>
          <a:p>
            <a:pPr algn="r" rtl="1">
              <a:buFont typeface="Arial" panose="020B0604020202020204" pitchFamily="34" charset="0"/>
              <a:buChar char="•"/>
            </a:pPr>
            <a:r>
              <a:rPr lang="ar-LB" dirty="0"/>
              <a:t>تطوير إجراءات العمل المعيارية مع مجموعات تنسيق العنف القائم على النوع الاجتماعي</a:t>
            </a:r>
          </a:p>
          <a:p>
            <a:pPr algn="r" rtl="1">
              <a:buFont typeface="Arial" panose="020B0604020202020204" pitchFamily="34" charset="0"/>
              <a:buChar char="•"/>
            </a:pPr>
            <a:r>
              <a:rPr lang="ar-LB" dirty="0"/>
              <a:t>جمع وتحليل المعلومات حول مخاطر العنف الجنسي والجندري الموجودة من خلال مراجعة البيانات الثانوية</a:t>
            </a:r>
          </a:p>
          <a:p>
            <a:pPr algn="r" rtl="1">
              <a:buFont typeface="Arial" panose="020B0604020202020204" pitchFamily="34" charset="0"/>
              <a:buChar char="•"/>
            </a:pPr>
            <a:r>
              <a:rPr lang="ar-LB" dirty="0"/>
              <a:t>تطوير مسار إحالة لمقدمي الخدمات الرسميين وغير الرسميين الموجودين</a:t>
            </a:r>
          </a:p>
          <a:p>
            <a:pPr algn="r" rtl="1">
              <a:buFont typeface="Arial" panose="020B0604020202020204" pitchFamily="34" charset="0"/>
              <a:buChar char="•"/>
            </a:pPr>
            <a:r>
              <a:rPr lang="ar-LB" dirty="0"/>
              <a:t>دعم العائلات </a:t>
            </a:r>
            <a:r>
              <a:rPr lang="ar-SA" sz="1800" dirty="0">
                <a:solidFill>
                  <a:srgbClr val="000000"/>
                </a:solidFill>
                <a:effectLst/>
                <a:ea typeface="Calibri" panose="020F0502020204030204" pitchFamily="34" charset="0"/>
                <a:cs typeface="Simplified Arabic" panose="02020603050405020304" pitchFamily="18" charset="-78"/>
              </a:rPr>
              <a:t>من خلال التعليم، والتدريب على مهارات الحياة، وبرامج التربية الوالدية، والتمكين الاقتصادي</a:t>
            </a:r>
            <a:endParaRPr lang="ar-LB" sz="1800" dirty="0">
              <a:solidFill>
                <a:srgbClr val="000000"/>
              </a:solidFill>
              <a:effectLst/>
              <a:ea typeface="Calibri" panose="020F0502020204030204" pitchFamily="34" charset="0"/>
              <a:cs typeface="Simplified Arabic" panose="02020603050405020304" pitchFamily="18" charset="-78"/>
            </a:endParaRPr>
          </a:p>
          <a:p>
            <a:pPr algn="r" rtl="1">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تغيير الأعراف الاجتماعية المؤذية</a:t>
            </a:r>
            <a:r>
              <a:rPr lang="ar-LB" sz="1800" dirty="0">
                <a:effectLst/>
                <a:ea typeface="Calibri" panose="020F0502020204030204" pitchFamily="34" charset="0"/>
                <a:cs typeface="Simplified Arabic" panose="02020603050405020304" pitchFamily="18" charset="-78"/>
              </a:rPr>
              <a:t> من خلال تغيير </a:t>
            </a:r>
            <a:r>
              <a:rPr lang="ar-SA" sz="1800" dirty="0">
                <a:solidFill>
                  <a:srgbClr val="000000"/>
                </a:solidFill>
                <a:effectLst/>
                <a:latin typeface="Noto Sans Symbols"/>
                <a:ea typeface="Noto Sans Symbols"/>
                <a:cs typeface="Simplified Arabic" panose="02020603050405020304" pitchFamily="18" charset="-78"/>
              </a:rPr>
              <a:t>التوقعات الاجتماعية، وليس المواقف الفردية فحسب؛ </a:t>
            </a:r>
            <a:r>
              <a:rPr lang="ar-LB" sz="1800" dirty="0">
                <a:solidFill>
                  <a:srgbClr val="000000"/>
                </a:solidFill>
                <a:effectLst/>
                <a:latin typeface="Noto Sans Symbols"/>
                <a:ea typeface="Noto Sans Symbols"/>
                <a:cs typeface="Simplified Arabic" panose="02020603050405020304" pitchFamily="18" charset="-78"/>
              </a:rPr>
              <a:t>و</a:t>
            </a:r>
            <a:r>
              <a:rPr lang="ar-SA" sz="1800" dirty="0">
                <a:solidFill>
                  <a:srgbClr val="000000"/>
                </a:solidFill>
                <a:effectLst/>
                <a:latin typeface="Noto Sans Symbols"/>
                <a:ea typeface="Noto Sans Symbols"/>
                <a:cs typeface="Simplified Arabic" panose="02020603050405020304" pitchFamily="18" charset="-78"/>
              </a:rPr>
              <a:t>الترويج للتغيير؛</a:t>
            </a:r>
            <a:r>
              <a:rPr lang="ar-LB" sz="1800" dirty="0">
                <a:solidFill>
                  <a:srgbClr val="000000"/>
                </a:solidFill>
                <a:effectLst/>
                <a:latin typeface="Noto Sans Symbols"/>
                <a:ea typeface="Noto Sans Symbols"/>
                <a:cs typeface="Simplified Arabic" panose="02020603050405020304" pitchFamily="18" charset="-78"/>
              </a:rPr>
              <a:t> و</a:t>
            </a:r>
            <a:r>
              <a:rPr lang="ar-SA" sz="1800" dirty="0">
                <a:solidFill>
                  <a:srgbClr val="000000"/>
                </a:solidFill>
                <a:effectLst/>
                <a:latin typeface="Noto Sans Symbols"/>
                <a:ea typeface="Noto Sans Symbols"/>
                <a:cs typeface="Simplified Arabic" panose="02020603050405020304" pitchFamily="18" charset="-78"/>
              </a:rPr>
              <a:t>الإلهام بأعراف وسلوكيات جديدة وتعزيزها</a:t>
            </a:r>
            <a:endParaRPr lang="ar-LB" sz="1800" dirty="0">
              <a:solidFill>
                <a:srgbClr val="000000"/>
              </a:solidFill>
              <a:effectLst/>
              <a:latin typeface="Noto Sans Symbols"/>
              <a:ea typeface="Noto Sans Symbols"/>
              <a:cs typeface="Simplified Arabic" panose="02020603050405020304" pitchFamily="18" charset="-78"/>
            </a:endParaRPr>
          </a:p>
          <a:p>
            <a:pPr algn="r" rtl="1">
              <a:buFont typeface="Arial" panose="020B0604020202020204" pitchFamily="34" charset="0"/>
              <a:buChar char="•"/>
            </a:pPr>
            <a:r>
              <a:rPr lang="ar-LB" sz="1800" dirty="0">
                <a:solidFill>
                  <a:srgbClr val="000000"/>
                </a:solidFill>
                <a:effectLst/>
                <a:latin typeface="Noto Sans Symbols"/>
                <a:ea typeface="Noto Sans Symbols"/>
                <a:cs typeface="Simplified Arabic" panose="02020603050405020304" pitchFamily="18" charset="-78"/>
              </a:rPr>
              <a:t>يشير الحد من المخاطر إلى عملية وإلى تدخلات محددة في جميع مراحل وضع البرامج الإنسانية؛ إلى الحد من مخاطر العنف القائم على النوع الاجتماعي في قطاعات إنسانية أخرى (المياه والصرف الصحي والنظافة، التغذية، إلخ). وهو يشمل إجراءات تؤخذ في كل قطاع إنساني ومجال عمل لتقليل المخاطر والتعرض للعنف القائم على النوع الاجتماعي، وتحسين السلامة كجزء من النهج على مستوى الوكالة ككل. ومقاييس الحد من المخاطر تساهم أيضًا في التقليل من مخاطر الاستغلال والإساءة الجنسيَين.وينبغي للعمليات أن تستدرك وتحدد مخاطر العنف القائم على النوع الاجتماعي، وتتخذ إجراءات سريعة للحد منها، بما في ذلك من خلال التدخل/المناصرة لدى السلطات المحلية ومقدمي الخدمات، مثل إ</a:t>
            </a:r>
            <a:r>
              <a:rPr lang="ar-SA" sz="1800" dirty="0">
                <a:solidFill>
                  <a:srgbClr val="000000"/>
                </a:solidFill>
                <a:effectLst/>
                <a:ea typeface="Calibri" panose="020F0502020204030204" pitchFamily="34" charset="0"/>
                <a:cs typeface="Simplified Arabic" panose="02020603050405020304" pitchFamily="18" charset="-78"/>
              </a:rPr>
              <a:t>جراء عمليات تدقيق في سلامة الأطفال </a:t>
            </a:r>
            <a:r>
              <a:rPr lang="ar-LB" sz="1800" dirty="0">
                <a:solidFill>
                  <a:srgbClr val="000000"/>
                </a:solidFill>
                <a:effectLst/>
                <a:ea typeface="Calibri" panose="020F0502020204030204" pitchFamily="34" charset="0"/>
                <a:cs typeface="Simplified Arabic" panose="02020603050405020304" pitchFamily="18" charset="-78"/>
              </a:rPr>
              <a:t>والتخطيط للسلامة، وتوزيع حزم الكرامة وضمان إمكانية وصول الفتيات إلى هذه الأغراض، وضمان المساحات الآمنة للفتيات (لا سيما من خلال المساحات المخصصة للنساء). </a:t>
            </a:r>
            <a:endParaRPr lang="ar-LB"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أمثلة عن الإجراءات الأساسية التي ينبغي تنفيذها بالتنسيق مع الجهات الفاعلة في مجال العنف القائم على النوع الاجتماعي، للاستجابة للعنف الجنسي والجندري ضد الأطفال: </a:t>
            </a:r>
            <a:endParaRPr lang="en-US"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solidFill>
                  <a:srgbClr val="000000"/>
                </a:solidFill>
                <a:effectLst/>
                <a:ea typeface="Calibri" panose="020F0502020204030204" pitchFamily="34" charset="0"/>
                <a:cs typeface="Simplified Arabic" panose="02020603050405020304" pitchFamily="18" charset="-78"/>
              </a:rPr>
              <a:t>ضمان توفر خدمات العنف الجنسي والجندري الأساسية </a:t>
            </a:r>
            <a:endParaRPr lang="en-US"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إتاحة معلومات حول مسارات الإحالة لكل مقدّمي الخدمات، والأطفال، ومقدّمي الرعاية، والمجتمعات المحلّية،</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و</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جعلها مفهومة من قبلهم</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solidFill>
                  <a:srgbClr val="000000"/>
                </a:solidFill>
                <a:effectLst/>
                <a:ea typeface="Calibri" panose="020F0502020204030204" pitchFamily="34" charset="0"/>
                <a:cs typeface="Simplified Arabic" panose="02020603050405020304" pitchFamily="18" charset="-78"/>
              </a:rPr>
              <a:t>تقوية قدرة مقدّمي الخدمات الرسميين وغير الرسميين على توفير خدمات صديقة للطفل لجميع الأطفال</a:t>
            </a:r>
            <a:r>
              <a:rPr lang="ar-LB" sz="1800" dirty="0">
                <a:solidFill>
                  <a:srgbClr val="000000"/>
                </a:solidFill>
                <a:effectLst/>
                <a:ea typeface="Calibri" panose="020F0502020204030204" pitchFamily="34" charset="0"/>
                <a:cs typeface="Simplified Arabic" panose="02020603050405020304" pitchFamily="18" charset="-78"/>
              </a:rPr>
              <a:t> </a:t>
            </a: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solidFill>
                  <a:srgbClr val="000000"/>
                </a:solidFill>
                <a:effectLst/>
                <a:ea typeface="Calibri" panose="020F0502020204030204" pitchFamily="34" charset="0"/>
                <a:cs typeface="Simplified Arabic" panose="02020603050405020304" pitchFamily="18" charset="-78"/>
              </a:rPr>
              <a:t>دعم وصول الأطفال الناجين إلى خدمات إدارة حالات ذات جودة عالية، يوفرها مقدّمو الخدمات ذوو الخبرة الملائمة</a:t>
            </a:r>
            <a:r>
              <a:rPr lang="ar-LB" sz="1800" dirty="0">
                <a:solidFill>
                  <a:srgbClr val="000000"/>
                </a:solidFill>
                <a:effectLst/>
                <a:ea typeface="Calibri" panose="020F0502020204030204" pitchFamily="34" charset="0"/>
                <a:cs typeface="Simplified Arabic" panose="02020603050405020304" pitchFamily="18" charset="-78"/>
              </a:rPr>
              <a:t> </a:t>
            </a: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solidFill>
                  <a:srgbClr val="000000"/>
                </a:solidFill>
                <a:effectLst/>
                <a:ea typeface="Calibri" panose="020F0502020204030204" pitchFamily="34" charset="0"/>
                <a:cs typeface="Simplified Arabic" panose="02020603050405020304" pitchFamily="18" charset="-78"/>
              </a:rPr>
              <a:t>تحديد الرعاية البديلة الملائمة للأطفال الناجين عندما تتمثل مصلحة الطفل الفضلى في إخراجه من البيت</a:t>
            </a:r>
            <a:endParaRPr lang="ar-LB" sz="1800" dirty="0">
              <a:solidFill>
                <a:srgbClr val="000000"/>
              </a:solidFill>
              <a:effectLst/>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solidFill>
                  <a:srgbClr val="000000"/>
                </a:solidFill>
                <a:effectLst/>
                <a:ea typeface="Calibri" panose="020F0502020204030204" pitchFamily="34" charset="0"/>
                <a:cs typeface="Simplified Arabic" panose="02020603050405020304" pitchFamily="18" charset="-78"/>
              </a:rPr>
              <a:t>ت</a:t>
            </a:r>
            <a:r>
              <a:rPr lang="ar-SA" sz="1800" dirty="0">
                <a:solidFill>
                  <a:srgbClr val="000000"/>
                </a:solidFill>
                <a:effectLst/>
                <a:ea typeface="Calibri" panose="020F0502020204030204" pitchFamily="34" charset="0"/>
                <a:cs typeface="Simplified Arabic" panose="02020603050405020304" pitchFamily="18" charset="-78"/>
              </a:rPr>
              <a:t>قديم المساعدة النقدية وبالقسائم و/أو الدعم المادي لتمكين الأطفال الناجين من الوصول السريع إلى الرعاية العاجلة</a:t>
            </a:r>
            <a:r>
              <a:rPr lang="ar-LB" sz="1800" dirty="0">
                <a:solidFill>
                  <a:srgbClr val="000000"/>
                </a:solidFill>
                <a:effectLst/>
                <a:ea typeface="Calibri" panose="020F0502020204030204" pitchFamily="34" charset="0"/>
                <a:cs typeface="Simplified Arabic" panose="02020603050405020304" pitchFamily="18" charset="-78"/>
              </a:rPr>
              <a:t> </a:t>
            </a: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800" dirty="0">
                <a:solidFill>
                  <a:srgbClr val="000000"/>
                </a:solidFill>
                <a:effectLst/>
                <a:ea typeface="Calibri" panose="020F0502020204030204" pitchFamily="34" charset="0"/>
                <a:cs typeface="Simplified Arabic" panose="02020603050405020304" pitchFamily="18" charset="-78"/>
              </a:rPr>
              <a:t>التشاور مع الأطفال لدمج رسائل العنف الجنسي والجندري في أنشطة التواصل الاجتماعي والتوعية المجتمعية في مجال حماية الطفل</a:t>
            </a:r>
            <a:r>
              <a:rPr lang="ar-SY" sz="1800" dirty="0">
                <a:solidFill>
                  <a:srgbClr val="000000"/>
                </a:solidFill>
                <a:effectLst/>
                <a:ea typeface="Calibri" panose="020F0502020204030204" pitchFamily="34" charset="0"/>
                <a:cs typeface="Simplified Arabic" panose="02020603050405020304" pitchFamily="18" charset="-78"/>
              </a:rPr>
              <a:t>.</a:t>
            </a:r>
            <a:endParaRPr lang="ar-LB" sz="1800" dirty="0">
              <a:solidFill>
                <a:srgbClr val="000000"/>
              </a:solidFill>
              <a:effectLst/>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ar-LB" sz="1800" dirty="0">
              <a:solidFill>
                <a:srgbClr val="000000"/>
              </a:solidFill>
              <a:effectLst/>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solidFill>
                  <a:srgbClr val="000000"/>
                </a:solidFill>
                <a:effectLst/>
                <a:cs typeface="Simplified Arabic" panose="02020603050405020304" pitchFamily="18" charset="-78"/>
              </a:rPr>
              <a:t>الرمز هو دليل المجال المفاهيمي لحماية الطفل من المبادئ التوجيهية للجنة الدائمة المشتركة بين الوكالات بشأن العنف القائم على النوع الاجتماعي. والمبادئ التوجيهية بشأن العنف القائم على النوع الاجتماعي هي مورد أساسي يفيد في تنفيذ المعيار 9. </a:t>
            </a: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ar-LB" sz="1800" dirty="0">
              <a:solidFill>
                <a:srgbClr val="000000"/>
              </a:solidFill>
              <a:effectLst/>
              <a:cs typeface="Simplified Arabic" panose="02020603050405020304" pitchFamily="18" charset="-78"/>
            </a:endParaRPr>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sz="1800" dirty="0">
                <a:solidFill>
                  <a:srgbClr val="000000"/>
                </a:solidFill>
                <a:effectLst/>
                <a:cs typeface="Simplified Arabic" panose="02020603050405020304" pitchFamily="18" charset="-78"/>
              </a:rPr>
              <a:t>(يمكنكم أن تفتحوا المبادئ التوجيهية عبر النقر على الصورة عند الحاجة)</a:t>
            </a:r>
            <a:endParaRPr lang="en-US" dirty="0">
              <a:solidFill>
                <a:srgbClr val="1690BF"/>
              </a:solidFill>
              <a:effectLst/>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556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9</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24C64D4B-39F3-4B60-3DAC-C47D23B6B3BC}"/>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46555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gbvguidelines.org/wp/wp-content/uploads/2015/09/TAG-child-protection-08_26_2015.pdf"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10758"/>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9</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6" y="1558543"/>
            <a:ext cx="9820720" cy="347065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2 المتعلقة بمخاطر حماية الطفل</a:t>
            </a:r>
          </a:p>
          <a:p>
            <a:pPr marL="342900" indent="-342900" algn="r" rtl="1">
              <a:spcBef>
                <a:spcPts val="0"/>
              </a:spcBef>
              <a:buClr>
                <a:schemeClr val="accent3"/>
              </a:buClr>
            </a:pPr>
            <a:endParaRPr lang="ar-LB"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latin typeface="Helvetica Neue" panose="020B0604020202020204" charset="0"/>
              </a:rPr>
              <a:t>الخطر = طبيعة ومدى الأخطار + قابلية التعرض للأذى – المرونة</a:t>
            </a:r>
          </a:p>
          <a:p>
            <a:pPr marL="342900" indent="-342900" algn="r" rtl="1">
              <a:spcBef>
                <a:spcPts val="0"/>
              </a:spcBef>
              <a:buClr>
                <a:schemeClr val="accent3"/>
              </a:buClr>
            </a:pPr>
            <a:endParaRPr lang="ar-LB" dirty="0">
              <a:solidFill>
                <a:schemeClr val="bg2"/>
              </a:solidFill>
              <a:latin typeface="Helvetica Neue" panose="020B0604020202020204" charset="0"/>
            </a:endParaRPr>
          </a:p>
          <a:p>
            <a:pPr marL="342900" indent="-342900" algn="r" rtl="1">
              <a:spcBef>
                <a:spcPts val="0"/>
              </a:spcBef>
              <a:buClr>
                <a:schemeClr val="accent3"/>
              </a:buClr>
            </a:pPr>
            <a:r>
              <a:rPr lang="ar-SA" dirty="0"/>
              <a:t>منتشر</a:t>
            </a:r>
            <a:r>
              <a:rPr lang="ar-LB" dirty="0"/>
              <a:t>، </a:t>
            </a:r>
            <a:r>
              <a:rPr lang="ar-SA" dirty="0"/>
              <a:t>غالبًا </a:t>
            </a:r>
            <a:r>
              <a:rPr lang="ar-LB" dirty="0"/>
              <a:t>ما يكون </a:t>
            </a:r>
            <a:r>
              <a:rPr lang="ar-SA" dirty="0"/>
              <a:t>مخفيًا وغير مبلغ عنه</a:t>
            </a:r>
            <a:endParaRPr lang="ar-LB" dirty="0"/>
          </a:p>
          <a:p>
            <a:pPr marL="342900" indent="-342900" algn="r" rtl="1">
              <a:spcBef>
                <a:spcPts val="0"/>
              </a:spcBef>
              <a:buClr>
                <a:schemeClr val="accent3"/>
              </a:buClr>
            </a:pPr>
            <a:r>
              <a:rPr lang="ar-LB" dirty="0">
                <a:solidFill>
                  <a:schemeClr val="bg2"/>
                </a:solidFill>
                <a:latin typeface="Helvetica Neue" panose="020B0604020202020204" charset="0"/>
              </a:rPr>
              <a:t>تدخلات منقذة للحياة</a:t>
            </a:r>
          </a:p>
          <a:p>
            <a:pPr marL="342900" indent="-342900" algn="r" rtl="1">
              <a:spcBef>
                <a:spcPts val="0"/>
              </a:spcBef>
              <a:buClr>
                <a:schemeClr val="accent3"/>
              </a:buClr>
            </a:pPr>
            <a:r>
              <a:rPr lang="ar-LB" dirty="0">
                <a:solidFill>
                  <a:schemeClr val="bg2"/>
                </a:solidFill>
                <a:latin typeface="Helvetica Neue" panose="020B0604020202020204" charset="0"/>
              </a:rPr>
              <a:t>استجابة متمحورة حول الناجين منسقة جيدًا ومراعية ومتعددة القطاعات</a:t>
            </a:r>
            <a:endParaRPr lang="fr-FR"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41464" y="5556113"/>
            <a:ext cx="4322432" cy="1384995"/>
          </a:xfrm>
          <a:prstGeom prst="rect">
            <a:avLst/>
          </a:prstGeom>
          <a:noFill/>
        </p:spPr>
        <p:txBody>
          <a:bodyPr wrap="square">
            <a:spAutoFit/>
          </a:bodyPr>
          <a:lstStyle/>
          <a:p>
            <a:pPr algn="r"/>
            <a:r>
              <a:rPr lang="ar-LB" sz="2800" dirty="0">
                <a:latin typeface="Ink Free" panose="03080402000500000000" pitchFamily="66" charset="0"/>
              </a:rPr>
              <a:t>ما هي أنواع الأفعال التي يمكننا التفكير فيها؟</a:t>
            </a:r>
            <a:endParaRPr lang="fr-FR" sz="2800" dirty="0">
              <a:latin typeface="Ink Free" panose="03080402000500000000" pitchFamily="66" charset="0"/>
            </a:endParaRP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4" name="Image 13">
            <a:extLst>
              <a:ext uri="{FF2B5EF4-FFF2-40B4-BE49-F238E27FC236}">
                <a16:creationId xmlns:a16="http://schemas.microsoft.com/office/drawing/2014/main" id="{5CA2EE8E-7792-47BA-AFA1-E956A5A20955}"/>
              </a:ext>
            </a:extLst>
          </p:cNvPr>
          <p:cNvPicPr>
            <a:picLocks noChangeAspect="1"/>
          </p:cNvPicPr>
          <p:nvPr/>
        </p:nvPicPr>
        <p:blipFill rotWithShape="1">
          <a:blip r:embed="rId6"/>
          <a:srcRect l="6741" t="13884"/>
          <a:stretch/>
        </p:blipFill>
        <p:spPr>
          <a:xfrm>
            <a:off x="3764819" y="5771920"/>
            <a:ext cx="659803" cy="735323"/>
          </a:xfrm>
          <a:prstGeom prst="rect">
            <a:avLst/>
          </a:prstGeom>
        </p:spPr>
      </p:pic>
      <p:pic>
        <p:nvPicPr>
          <p:cNvPr id="15" name="Image 14">
            <a:extLst>
              <a:ext uri="{FF2B5EF4-FFF2-40B4-BE49-F238E27FC236}">
                <a16:creationId xmlns:a16="http://schemas.microsoft.com/office/drawing/2014/main" id="{280B3501-D9B5-4722-A7D8-E5A8A50F7CCF}"/>
              </a:ext>
            </a:extLst>
          </p:cNvPr>
          <p:cNvPicPr>
            <a:picLocks noChangeAspect="1"/>
          </p:cNvPicPr>
          <p:nvPr/>
        </p:nvPicPr>
        <p:blipFill>
          <a:blip r:embed="rId7"/>
          <a:stretch>
            <a:fillRect/>
          </a:stretch>
        </p:blipFill>
        <p:spPr>
          <a:xfrm>
            <a:off x="4598422" y="5715672"/>
            <a:ext cx="777885" cy="837723"/>
          </a:xfrm>
          <a:prstGeom prst="rect">
            <a:avLst/>
          </a:prstGeom>
        </p:spPr>
      </p:pic>
      <p:pic>
        <p:nvPicPr>
          <p:cNvPr id="13" name="Picture 12">
            <a:extLst>
              <a:ext uri="{FF2B5EF4-FFF2-40B4-BE49-F238E27FC236}">
                <a16:creationId xmlns:a16="http://schemas.microsoft.com/office/drawing/2014/main" id="{1836A26D-C150-4017-92C1-8376B4F50813}"/>
              </a:ext>
            </a:extLst>
          </p:cNvPr>
          <p:cNvPicPr>
            <a:picLocks noChangeAspect="1"/>
          </p:cNvPicPr>
          <p:nvPr/>
        </p:nvPicPr>
        <p:blipFill>
          <a:blip r:embed="rId8"/>
          <a:stretch>
            <a:fillRect/>
          </a:stretch>
        </p:blipFill>
        <p:spPr>
          <a:xfrm>
            <a:off x="1122188" y="1476198"/>
            <a:ext cx="1066801" cy="955894"/>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613450" y="379807"/>
            <a:ext cx="6076521" cy="3049193"/>
          </a:xfrm>
        </p:spPr>
        <p:txBody>
          <a:bodyPr>
            <a:normAutofit/>
          </a:bodyPr>
          <a:lstStyle/>
          <a:p>
            <a:pPr marL="50800" indent="0" algn="ctr" rtl="1">
              <a:buNone/>
            </a:pPr>
            <a:r>
              <a:rPr lang="ar-LB" sz="3200" dirty="0">
                <a:solidFill>
                  <a:schemeClr val="bg2"/>
                </a:solidFill>
              </a:rPr>
              <a:t>المعيار 9:</a:t>
            </a:r>
          </a:p>
          <a:p>
            <a:pPr marL="50800" indent="0" algn="ctr" rtl="1">
              <a:buNone/>
            </a:pPr>
            <a:r>
              <a:rPr lang="ar-LB" sz="2400" dirty="0">
                <a:solidFill>
                  <a:schemeClr val="bg2"/>
                </a:solidFill>
              </a:rPr>
              <a:t>"</a:t>
            </a:r>
            <a:r>
              <a:rPr lang="ar-SA" dirty="0"/>
              <a:t>يتم إعلام جميع الأطفال عن العنف الجنسي والجندري وحمايتهم منه، ويتمكنون من الوصول إلى خدمات الاستجابة التي تتمحور حول الناجين والتي تلائم نوعهم الاجتماعي، وعمرهم، وإعاقتهم، ومرحلة نموهم، وخلفيتهم الثقافية/الدينية.</a:t>
            </a:r>
            <a:r>
              <a:rPr lang="ar-LB" dirty="0"/>
              <a:t>"</a:t>
            </a:r>
            <a:endParaRPr lang="fr-FR" sz="2400" dirty="0">
              <a:solidFill>
                <a:schemeClr val="bg2"/>
              </a:solidFill>
            </a:endParaRPr>
          </a:p>
        </p:txBody>
      </p:sp>
      <p:sp>
        <p:nvSpPr>
          <p:cNvPr id="10" name="ZoneTexte 9">
            <a:extLst>
              <a:ext uri="{FF2B5EF4-FFF2-40B4-BE49-F238E27FC236}">
                <a16:creationId xmlns:a16="http://schemas.microsoft.com/office/drawing/2014/main" id="{5E36B909-4CB7-4CF3-AB31-9738435014BA}"/>
              </a:ext>
            </a:extLst>
          </p:cNvPr>
          <p:cNvSpPr txBox="1"/>
          <p:nvPr/>
        </p:nvSpPr>
        <p:spPr>
          <a:xfrm>
            <a:off x="7103860" y="3073670"/>
            <a:ext cx="4821012" cy="2677656"/>
          </a:xfrm>
          <a:prstGeom prst="rect">
            <a:avLst/>
          </a:prstGeom>
          <a:noFill/>
        </p:spPr>
        <p:txBody>
          <a:bodyPr wrap="square">
            <a:spAutoFit/>
          </a:bodyPr>
          <a:lstStyle/>
          <a:p>
            <a:pPr marL="342900" indent="-342900" algn="r" rtl="1">
              <a:buFont typeface="Arial" panose="020B0604020202020204" pitchFamily="34" charset="0"/>
              <a:buChar char="•"/>
            </a:pPr>
            <a:r>
              <a:rPr lang="ar-LB" sz="2800" dirty="0">
                <a:latin typeface="Helvetica Neue" panose="020B0604020202020204" charset="0"/>
              </a:rPr>
              <a:t>الأعراف الاجتماعية</a:t>
            </a:r>
          </a:p>
          <a:p>
            <a:pPr marL="342900" indent="-342900" algn="r" rtl="1">
              <a:buFont typeface="Arial" panose="020B0604020202020204" pitchFamily="34" charset="0"/>
              <a:buChar char="•"/>
            </a:pPr>
            <a:r>
              <a:rPr lang="ar-LB" sz="2800" dirty="0">
                <a:latin typeface="Helvetica Neue" panose="020B0604020202020204" charset="0"/>
              </a:rPr>
              <a:t>النهج المتمحور حول الأطفال الناجين</a:t>
            </a:r>
          </a:p>
          <a:p>
            <a:pPr marL="342900" indent="-342900" algn="r" rtl="1">
              <a:buFont typeface="Arial" panose="020B0604020202020204" pitchFamily="34" charset="0"/>
              <a:buChar char="•"/>
            </a:pPr>
            <a:r>
              <a:rPr lang="ar-LB" sz="2800" dirty="0">
                <a:latin typeface="Helvetica Neue" panose="020B0604020202020204" charset="0"/>
              </a:rPr>
              <a:t>الإدارة الآمنة لبيانات الناجين</a:t>
            </a:r>
          </a:p>
          <a:p>
            <a:pPr marL="342900" indent="-342900" algn="r" rtl="1">
              <a:buFont typeface="Arial" panose="020B0604020202020204" pitchFamily="34" charset="0"/>
              <a:buChar char="•"/>
            </a:pPr>
            <a:r>
              <a:rPr lang="ar-LB" sz="2800" dirty="0">
                <a:latin typeface="Helvetica Neue" panose="020B0604020202020204" charset="0"/>
              </a:rPr>
              <a:t>تشارك المعلومات على أساس الحاجة إلى معرفتها </a:t>
            </a:r>
          </a:p>
          <a:p>
            <a:pPr marL="342900" indent="-342900" algn="r" rtl="1">
              <a:buFont typeface="Arial" panose="020B0604020202020204" pitchFamily="34" charset="0"/>
              <a:buChar char="•"/>
            </a:pPr>
            <a:r>
              <a:rPr lang="ar-LB" sz="2800" dirty="0">
                <a:latin typeface="Helvetica Neue" panose="020B0604020202020204" charset="0"/>
              </a:rPr>
              <a:t>عدم إلحاق الأذى</a:t>
            </a:r>
          </a:p>
        </p:txBody>
      </p:sp>
      <p:pic>
        <p:nvPicPr>
          <p:cNvPr id="7" name="Picture 6">
            <a:extLst>
              <a:ext uri="{FF2B5EF4-FFF2-40B4-BE49-F238E27FC236}">
                <a16:creationId xmlns:a16="http://schemas.microsoft.com/office/drawing/2014/main" id="{ACF5EAA8-F922-49F7-931D-9426587FC3C9}"/>
              </a:ext>
            </a:extLst>
          </p:cNvPr>
          <p:cNvPicPr>
            <a:picLocks noChangeAspect="1"/>
          </p:cNvPicPr>
          <p:nvPr/>
        </p:nvPicPr>
        <p:blipFill>
          <a:blip r:embed="rId3"/>
          <a:srcRect/>
          <a:stretch/>
        </p:blipFill>
        <p:spPr>
          <a:xfrm>
            <a:off x="2504209" y="3991309"/>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8FAD5-C970-4A5D-A161-5ADF496B1FDE}"/>
              </a:ext>
            </a:extLst>
          </p:cNvPr>
          <p:cNvSpPr>
            <a:spLocks noGrp="1"/>
          </p:cNvSpPr>
          <p:nvPr>
            <p:ph type="title"/>
          </p:nvPr>
        </p:nvSpPr>
        <p:spPr/>
        <p:txBody>
          <a:bodyPr/>
          <a:lstStyle/>
          <a:p>
            <a:pPr algn="r" rtl="1"/>
            <a:r>
              <a:rPr lang="ar-LB" dirty="0"/>
              <a:t>وضع برامج االعنف الجنسي والجندري</a:t>
            </a:r>
            <a:endParaRPr lang="fr-FR" dirty="0"/>
          </a:p>
        </p:txBody>
      </p:sp>
      <p:sp>
        <p:nvSpPr>
          <p:cNvPr id="3" name="Espace réservé du contenu 2">
            <a:extLst>
              <a:ext uri="{FF2B5EF4-FFF2-40B4-BE49-F238E27FC236}">
                <a16:creationId xmlns:a16="http://schemas.microsoft.com/office/drawing/2014/main" id="{F0B8DFA1-21F8-4045-B5DC-3B5B317EE73A}"/>
              </a:ext>
            </a:extLst>
          </p:cNvPr>
          <p:cNvSpPr>
            <a:spLocks noGrp="1"/>
          </p:cNvSpPr>
          <p:nvPr>
            <p:ph sz="half" idx="1"/>
          </p:nvPr>
        </p:nvSpPr>
        <p:spPr>
          <a:xfrm>
            <a:off x="334939" y="1690688"/>
            <a:ext cx="5181600" cy="3395662"/>
          </a:xfrm>
        </p:spPr>
        <p:txBody>
          <a:bodyPr>
            <a:normAutofit lnSpcReduction="10000"/>
          </a:bodyPr>
          <a:lstStyle/>
          <a:p>
            <a:pPr algn="r" rtl="1"/>
            <a:r>
              <a:rPr lang="ar-LB" b="1" dirty="0"/>
              <a:t>الوقاية:</a:t>
            </a:r>
          </a:p>
          <a:p>
            <a:pPr algn="r" rtl="1">
              <a:buFontTx/>
              <a:buChar char="-"/>
            </a:pPr>
            <a:r>
              <a:rPr lang="ar-LB" dirty="0"/>
              <a:t>إجراءات العمل المعيارية</a:t>
            </a:r>
          </a:p>
          <a:p>
            <a:pPr algn="r" rtl="1">
              <a:buFontTx/>
              <a:buChar char="-"/>
            </a:pPr>
            <a:r>
              <a:rPr lang="ar-LB" dirty="0"/>
              <a:t>مراجعة البيانات الثانوية</a:t>
            </a:r>
          </a:p>
          <a:p>
            <a:pPr algn="r" rtl="1">
              <a:buFontTx/>
              <a:buChar char="-"/>
            </a:pPr>
            <a:r>
              <a:rPr lang="ar-LB" dirty="0"/>
              <a:t>مسار الإحالة</a:t>
            </a:r>
          </a:p>
          <a:p>
            <a:pPr algn="r" rtl="1">
              <a:buFontTx/>
              <a:buChar char="-"/>
            </a:pPr>
            <a:r>
              <a:rPr lang="ar-LB" dirty="0"/>
              <a:t>دعم العائلة</a:t>
            </a:r>
          </a:p>
          <a:p>
            <a:pPr algn="r" rtl="1">
              <a:buFontTx/>
              <a:buChar char="-"/>
            </a:pPr>
            <a:r>
              <a:rPr lang="ar-LB" dirty="0"/>
              <a:t>الأعراف الاجتماعية والثقافية</a:t>
            </a:r>
          </a:p>
          <a:p>
            <a:pPr algn="r" rtl="1">
              <a:buFontTx/>
              <a:buChar char="-"/>
            </a:pPr>
            <a:r>
              <a:rPr lang="ar-LB" dirty="0"/>
              <a:t>الحد من المخاطر</a:t>
            </a:r>
          </a:p>
        </p:txBody>
      </p:sp>
      <p:sp>
        <p:nvSpPr>
          <p:cNvPr id="4" name="Espace réservé du contenu 3">
            <a:extLst>
              <a:ext uri="{FF2B5EF4-FFF2-40B4-BE49-F238E27FC236}">
                <a16:creationId xmlns:a16="http://schemas.microsoft.com/office/drawing/2014/main" id="{43C90A9E-51A5-4B8B-8AE2-1FD1D13A5B85}"/>
              </a:ext>
            </a:extLst>
          </p:cNvPr>
          <p:cNvSpPr>
            <a:spLocks noGrp="1"/>
          </p:cNvSpPr>
          <p:nvPr>
            <p:ph sz="half" idx="2"/>
          </p:nvPr>
        </p:nvSpPr>
        <p:spPr>
          <a:xfrm>
            <a:off x="7010400" y="2109751"/>
            <a:ext cx="5181600" cy="4351338"/>
          </a:xfrm>
        </p:spPr>
        <p:txBody>
          <a:bodyPr>
            <a:normAutofit lnSpcReduction="10000"/>
          </a:bodyPr>
          <a:lstStyle/>
          <a:p>
            <a:pPr algn="r" rtl="1"/>
            <a:r>
              <a:rPr lang="ar-LB" b="1" dirty="0"/>
              <a:t>الاستجابة:</a:t>
            </a:r>
          </a:p>
          <a:p>
            <a:pPr algn="r" rtl="1">
              <a:buFontTx/>
              <a:buChar char="-"/>
            </a:pPr>
            <a:r>
              <a:rPr lang="ar-LB" dirty="0"/>
              <a:t>الخدمات الأساسية في مجال العنف الجنسي والجندري</a:t>
            </a:r>
          </a:p>
          <a:p>
            <a:pPr algn="r" rtl="1">
              <a:buFontTx/>
              <a:buChar char="-"/>
            </a:pPr>
            <a:r>
              <a:rPr lang="ar-LB" dirty="0"/>
              <a:t>المعلومات</a:t>
            </a:r>
          </a:p>
          <a:p>
            <a:pPr algn="r" rtl="1">
              <a:buFontTx/>
              <a:buChar char="-"/>
            </a:pPr>
            <a:r>
              <a:rPr lang="ar-LB" dirty="0"/>
              <a:t>قدرات مقدمي الخدمات</a:t>
            </a:r>
          </a:p>
          <a:p>
            <a:pPr algn="r" rtl="1">
              <a:buFontTx/>
              <a:buChar char="-"/>
            </a:pPr>
            <a:r>
              <a:rPr lang="ar-LB" dirty="0"/>
              <a:t>إدارة الحالات العالية الجودة</a:t>
            </a:r>
          </a:p>
          <a:p>
            <a:pPr algn="r" rtl="1">
              <a:buFontTx/>
              <a:buChar char="-"/>
            </a:pPr>
            <a:r>
              <a:rPr lang="ar-LB" dirty="0"/>
              <a:t>الرعاية البديلة</a:t>
            </a:r>
          </a:p>
          <a:p>
            <a:pPr algn="r" rtl="1">
              <a:buFontTx/>
              <a:buChar char="-"/>
            </a:pPr>
            <a:r>
              <a:rPr lang="ar-LB" dirty="0"/>
              <a:t>الرعاية العاجلة</a:t>
            </a:r>
          </a:p>
          <a:p>
            <a:pPr algn="r" rtl="1">
              <a:buFontTx/>
              <a:buChar char="-"/>
            </a:pPr>
            <a:r>
              <a:rPr lang="ar-LB" dirty="0"/>
              <a:t>رسائل العنف الجنسي والجندري</a:t>
            </a:r>
          </a:p>
        </p:txBody>
      </p:sp>
      <p:pic>
        <p:nvPicPr>
          <p:cNvPr id="6" name="Image 5">
            <a:hlinkClick r:id="rId3"/>
            <a:extLst>
              <a:ext uri="{FF2B5EF4-FFF2-40B4-BE49-F238E27FC236}">
                <a16:creationId xmlns:a16="http://schemas.microsoft.com/office/drawing/2014/main" id="{598EA173-E812-48BC-9697-AA13672B9099}"/>
              </a:ext>
            </a:extLst>
          </p:cNvPr>
          <p:cNvPicPr>
            <a:picLocks noChangeAspect="1"/>
          </p:cNvPicPr>
          <p:nvPr/>
        </p:nvPicPr>
        <p:blipFill>
          <a:blip r:embed="rId4"/>
          <a:stretch>
            <a:fillRect/>
          </a:stretch>
        </p:blipFill>
        <p:spPr>
          <a:xfrm>
            <a:off x="5153249" y="4717584"/>
            <a:ext cx="1460579" cy="2058089"/>
          </a:xfrm>
          <a:prstGeom prst="rect">
            <a:avLst/>
          </a:prstGeom>
        </p:spPr>
      </p:pic>
    </p:spTree>
    <p:extLst>
      <p:ext uri="{BB962C8B-B14F-4D97-AF65-F5344CB8AC3E}">
        <p14:creationId xmlns:p14="http://schemas.microsoft.com/office/powerpoint/2010/main" val="398679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270272" y="147914"/>
            <a:ext cx="39237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648200" y="4115301"/>
            <a:ext cx="286997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9</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9</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9</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2919</Words>
  <Application>Microsoft Macintosh PowerPoint</Application>
  <PresentationFormat>Panorámica</PresentationFormat>
  <Paragraphs>203</Paragraphs>
  <Slides>8</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Calibri</vt:lpstr>
      <vt:lpstr>Helvetica Neue</vt:lpstr>
      <vt:lpstr>Ink Free</vt:lpstr>
      <vt:lpstr>Office Theme</vt:lpstr>
      <vt:lpstr>المعايير الدنيا لحماية الطفل في العمل الإنساني  CPMS</vt:lpstr>
      <vt:lpstr>الهدف من المعايير </vt:lpstr>
      <vt:lpstr>Presentación de PowerPoint</vt:lpstr>
      <vt:lpstr>مقدمة عامة عن المعيار 9</vt:lpstr>
      <vt:lpstr>Presentación de PowerPoint</vt:lpstr>
      <vt:lpstr>وضع برامج االعنف الجنسي والجندري</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126</cp:revision>
  <dcterms:created xsi:type="dcterms:W3CDTF">2017-12-20T18:51:03Z</dcterms:created>
  <dcterms:modified xsi:type="dcterms:W3CDTF">2023-01-17T15:35:23Z</dcterms:modified>
</cp:coreProperties>
</file>