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4"/>
  </p:notesMasterIdLst>
  <p:handoutMasterIdLst>
    <p:handoutMasterId r:id="rId15"/>
  </p:handoutMasterIdLst>
  <p:sldIdLst>
    <p:sldId id="271" r:id="rId2"/>
    <p:sldId id="294" r:id="rId3"/>
    <p:sldId id="304" r:id="rId4"/>
    <p:sldId id="282" r:id="rId5"/>
    <p:sldId id="323" r:id="rId6"/>
    <p:sldId id="324" r:id="rId7"/>
    <p:sldId id="275" r:id="rId8"/>
    <p:sldId id="325" r:id="rId9"/>
    <p:sldId id="326" r:id="rId10"/>
    <p:sldId id="327" r:id="rId11"/>
    <p:sldId id="32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D7A"/>
    <a:srgbClr val="97467C"/>
    <a:srgbClr val="0489C5"/>
    <a:srgbClr val="97467D"/>
    <a:srgbClr val="026794"/>
    <a:srgbClr val="405E79"/>
    <a:srgbClr val="35B2B4"/>
    <a:srgbClr val="70995C"/>
    <a:srgbClr val="D5EB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2" autoAdjust="0"/>
    <p:restoredTop sz="83197" autoAdjust="0"/>
  </p:normalViewPr>
  <p:slideViewPr>
    <p:cSldViewPr snapToGrid="0" snapToObjects="1">
      <p:cViewPr varScale="1">
        <p:scale>
          <a:sx n="59" d="100"/>
          <a:sy n="59" d="100"/>
        </p:scale>
        <p:origin x="10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88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FFD6C98-E137-9B40-9314-9879C4DAF8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FA5F63-0ABA-3A4F-891D-301A0D7EAF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F38F5-C107-2041-B07B-E071B2FE0B0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371E0F-21E8-6F41-BE5D-1962417B9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59FDE1-0C20-1143-ADD9-6172136E27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E52DB-E8BA-3C4F-B62C-E113B6E4C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20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should be accompanied by</a:t>
            </a:r>
            <a:r>
              <a:rPr lang="en-US" baseline="0" dirty="0"/>
              <a:t> the 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CPMS 2019 revision </a:t>
            </a:r>
            <a:r>
              <a:rPr lang="en-US" dirty="0">
                <a:hlinkClick r:id="rId3"/>
              </a:rPr>
              <a:t>https://alliancecpha.org/en/CPMS_home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 </a:t>
            </a:r>
            <a:r>
              <a:rPr lang="en-Z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Reflective Field Guide: Community-Level Approaches to Child Protection in Humanitarian Action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Embed a link to the video on YouTube or the Alliance website.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5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Participants may stay</a:t>
            </a:r>
            <a:r>
              <a:rPr lang="en-US" baseline="0" dirty="0"/>
              <a:t> in their small groups or do this exercise in plenary.</a:t>
            </a:r>
          </a:p>
          <a:p>
            <a:endParaRPr lang="en-US" baseline="0" dirty="0"/>
          </a:p>
          <a:p>
            <a:r>
              <a:rPr lang="en-US" baseline="0" dirty="0"/>
              <a:t>If participants have access to internet you may solicit “call-out” feedback using </a:t>
            </a:r>
            <a:r>
              <a:rPr lang="en-US" b="1" baseline="0" dirty="0" err="1"/>
              <a:t>mentimeter.com</a:t>
            </a:r>
            <a:r>
              <a:rPr lang="en-US" b="0" baseline="0" dirty="0"/>
              <a:t> “word cloud” or “open-ended” formats.</a:t>
            </a:r>
            <a:endParaRPr lang="en-US" baseline="0" dirty="0"/>
          </a:p>
          <a:p>
            <a:pPr>
              <a:defRPr/>
            </a:pPr>
            <a:endParaRPr lang="en-GB" b="1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4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Include link if including online survey tracking.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9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D6C660-C87A-D547-8C46-F1ED47D9A37E}"/>
              </a:ext>
            </a:extLst>
          </p:cNvPr>
          <p:cNvSpPr/>
          <p:nvPr userDrawn="1"/>
        </p:nvSpPr>
        <p:spPr>
          <a:xfrm>
            <a:off x="0" y="3922"/>
            <a:ext cx="12192000" cy="6858000"/>
          </a:xfrm>
          <a:prstGeom prst="rect">
            <a:avLst/>
          </a:prstGeom>
          <a:solidFill>
            <a:srgbClr val="95CD7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723783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3322034"/>
            <a:ext cx="2025570" cy="8229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3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8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7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4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455CE6C-5073-A442-8E77-11C44AB80E2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D4515E-E762-CF49-AC35-072D8BBEB25A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418F8B-D1A5-E348-9F7E-90C93ACFA573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ACD579-057E-1546-B0E7-72BED5BF52C2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8866E1C-457D-7343-BCB7-A53DA3219C16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B7CBDC-44A4-2540-95C1-2387852AA214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CA0EA3-304D-C748-B2F9-9AE40D291E7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C43A984-CAAC-1748-BD4C-1A15BAB4EBB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AAFFBDF-A3EE-F54C-877B-B4337DD1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pic>
        <p:nvPicPr>
          <p:cNvPr id="6" name="Picture 5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532C0E0B-2C98-FE44-BD09-65545207B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33F799A3-1E18-9C4B-9554-0C1186E861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6D44A57-5A4F-B54E-B188-8F6A35D09F61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AC41709-EE93-1549-9D25-F05F1CE16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82ED3BC-8327-324D-BFB6-465C35299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63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4562E3-7B80-734F-A7AC-5641C9E850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F25F89-57D1-5246-9599-E31DC086EF94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35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BF10F52-5915-BE44-8E03-2826F10633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01303AF-25EC-E64B-897F-DF39CCB5B1C6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F58EE60-6A5E-AF40-AA6B-A08BAC1CC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9D38924-C262-B349-B0B4-CE15F0C04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498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461D9A62-F598-964D-889D-5F6C5CAD1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59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DDDFFF2-731B-F04E-83C7-891C59C4C685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09A2F60-C57D-794A-8AC3-5FEDD5CC06A7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50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3EE9122-5ED2-D946-8105-5C296B226AF7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5C4FEA-FD92-C242-B0C9-EA7CDF26DBA5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49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4EA580C-CCDF-F94B-BD4D-43C8B7A7EDBB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4EB6F9-0DF8-5C43-AC5A-F4C6B3FD22A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15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1B9542-BA3D-5E4E-A445-0405CD9357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BAC8C3-DE24-204D-80B3-60F3AEBCFC51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3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90711DE-DE9E-E14C-B094-47591CBA12C1}"/>
              </a:ext>
            </a:extLst>
          </p:cNvPr>
          <p:cNvSpPr/>
          <p:nvPr userDrawn="1"/>
        </p:nvSpPr>
        <p:spPr>
          <a:xfrm>
            <a:off x="0" y="-310"/>
            <a:ext cx="12192000" cy="1609344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E21D2B73-4FAE-AA45-8A63-DB34504B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47124"/>
          <a:stretch/>
        </p:blipFill>
        <p:spPr>
          <a:xfrm>
            <a:off x="0" y="263114"/>
            <a:ext cx="12192000" cy="15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3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9F1DF41-5653-8648-837F-5C73F74B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0AD7C5-7320-4D44-8350-C7D73255CE1D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DEBAF49-E822-F04D-AE46-4989D4475CB4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FBE6F9D-AAD8-DD4A-A823-85E0D45E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4206231-526D-5D4E-BB43-228AD16EF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529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69671E72-62AC-DE42-A9A2-DCECA7A8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67B399-A3AD-F745-9DA3-BFD84977A8A4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7FB4421-055B-D045-BB04-A2E0EE60F0B8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2DC80D8-A6AF-6C4B-8BF8-ADC014BA9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FE43A07-83CD-B149-828E-0EDD554C9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845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4101C20B-5049-E64F-9133-DEB25EA365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49EBCD-F43B-B349-A340-ECAE7F6E37F6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7B4CEF4-E30F-3D4B-9EB0-6831A00C34DB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12F9173-6EF1-034D-ADBB-232FFDC5E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C7E6D94-7673-CA41-8BF2-B16BCDC3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229F2B8-7086-6E47-A62E-BE4C5A475F39}"/>
              </a:ext>
            </a:extLst>
          </p:cNvPr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94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A72132-974D-804B-987D-389097B70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E25A5B-EFEC-DE4D-B260-24D515F35E7A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9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5D429C3-32E0-A044-9174-DB4D8057895B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D7162D96-5CB4-3C46-BCA6-7EE634653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71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3AD79514-F371-B342-B4CA-3A980E36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01FC3B7-51F3-9848-A84B-BB82B02F404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207CA9-5988-1644-9FED-EEDFC61BD2ED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9587DB-4B11-8B43-97D5-16CC25526FC6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9A5B46-8F9D-134F-A39A-12838D40C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1FAE0CC-D532-FB47-BC25-AE12F74D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F6C4A0-6CE4-084A-B9BE-358D9A8558D5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60A815B-3129-EA4D-B977-EA17D9EA13A4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C150B0-91C6-D54B-9E27-D35C9BFED418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E3D334-5887-DF48-8926-8D4682867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3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FEACC62C-C50B-044A-9679-4228E4AB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9E5093-C879-7C4B-8012-46EEA1C7F59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3AF003-6EC3-5842-BE95-C7A77C8AA1DE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774433-4E6F-C147-87F6-5B4B7C9BF581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FCBCDC-6A96-5541-846D-C6548C004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5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690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4/23/2020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1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716468-FCB6-394F-80A5-9307302787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67BC8A2-2DED-9A48-A625-72D79DB067B2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04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91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3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9E810B6D-17F4-CD49-9418-4C86BB23F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6B1AD5-CBBC-F54B-B1AB-F81E7BDE9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0E7B233-0D2D-4541-9087-3317FE4A4F7C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9F6978-4504-5144-B3E9-24AC60100D4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86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12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3BA52F0-84DF-714E-8B56-D13FAD064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EED1354-EAE5-8A4B-8698-87F7CE9AC1DA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08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474A8FFF-3310-F449-B108-ECEB62FFB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5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9EC03C-0001-D54F-9AB8-71B2BAC7D1D3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A2CB313-F333-FA43-93E6-284849FDC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31D5943-131C-8B43-8D90-81B145ED53F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B2D43E-CDB3-2C4C-8C62-778F4B147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6F1560-6E2B-ED4B-A449-B9F2F86895F9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B32339-37F4-EB41-B0B8-A862EC700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650" r:id="rId36"/>
    <p:sldLayoutId id="2147483660" r:id="rId37"/>
    <p:sldLayoutId id="2147483661" r:id="rId38"/>
    <p:sldLayoutId id="2147483662" r:id="rId39"/>
    <p:sldLayoutId id="2147483649" r:id="rId40"/>
    <p:sldLayoutId id="2147483655" r:id="rId41"/>
    <p:sldLayoutId id="2147483663" r:id="rId42"/>
    <p:sldLayoutId id="2147483664" r:id="rId43"/>
    <p:sldLayoutId id="2147483665" r:id="rId44"/>
    <p:sldLayoutId id="2147483654" r:id="rId45"/>
    <p:sldLayoutId id="2147483666" r:id="rId46"/>
    <p:sldLayoutId id="2147483667" r:id="rId47"/>
    <p:sldLayoutId id="2147483668" r:id="rId48"/>
    <p:sldLayoutId id="2147483681" r:id="rId49"/>
    <p:sldLayoutId id="2147483682" r:id="rId50"/>
    <p:sldLayoutId id="2147483683" r:id="rId51"/>
    <p:sldLayoutId id="2147483684" r:id="rId52"/>
    <p:sldLayoutId id="2147483656" r:id="rId53"/>
    <p:sldLayoutId id="2147483670" r:id="rId54"/>
    <p:sldLayoutId id="2147483669" r:id="rId55"/>
    <p:sldLayoutId id="2147483671" r:id="rId56"/>
    <p:sldLayoutId id="2147483672" r:id="rId57"/>
    <p:sldLayoutId id="2147483673" r:id="rId58"/>
    <p:sldLayoutId id="2147483674" r:id="rId59"/>
    <p:sldLayoutId id="2147483675" r:id="rId60"/>
    <p:sldLayoutId id="2147483677" r:id="rId61"/>
    <p:sldLayoutId id="2147483676" r:id="rId62"/>
    <p:sldLayoutId id="2147483678" r:id="rId63"/>
    <p:sldLayoutId id="2147483679" r:id="rId64"/>
    <p:sldLayoutId id="2147483680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828005" y="1908928"/>
            <a:ext cx="8535987" cy="627939"/>
          </a:xfrm>
        </p:spPr>
        <p:txBody>
          <a:bodyPr>
            <a:noAutofit/>
          </a:bodyPr>
          <a:lstStyle/>
          <a:p>
            <a:r>
              <a:rPr lang="en-US" sz="4000" dirty="0"/>
              <a:t>The Community-level Child Protection Online Learning Series</a:t>
            </a:r>
          </a:p>
          <a:p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80160" y="3683045"/>
            <a:ext cx="9875520" cy="1455738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dirty="0"/>
              <a:t>VIDEO 4:  THE REFLECTIVE FIELD GUIDE: COMMUNITY-LEVEL APPROACHES TO CHILD PROTECTION IN HUMANITARIAN ACTION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C27735-939F-2740-8872-7FDE416E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pic>
        <p:nvPicPr>
          <p:cNvPr id="14" name="Picture 13" descr="A picture containing drawing, red&#10;&#10;Description automatically generated">
            <a:extLst>
              <a:ext uri="{FF2B5EF4-FFF2-40B4-BE49-F238E27FC236}">
                <a16:creationId xmlns:a16="http://schemas.microsoft.com/office/drawing/2014/main" xmlns="" id="{FAA58096-D4E9-CB47-9C73-07DEAC60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E95250-89A5-824F-B0A1-5498E9457EFB}"/>
              </a:ext>
            </a:extLst>
          </p:cNvPr>
          <p:cNvSpPr/>
          <p:nvPr/>
        </p:nvSpPr>
        <p:spPr>
          <a:xfrm>
            <a:off x="0" y="0"/>
            <a:ext cx="12192000" cy="1499616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4A38285-3D8D-FD4D-A46B-02B8F28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92" y="0"/>
            <a:ext cx="8865378" cy="161574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Key messages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A9BACB98-39A7-DA46-9076-E0E9BAEA4DE1}"/>
              </a:ext>
            </a:extLst>
          </p:cNvPr>
          <p:cNvSpPr txBox="1">
            <a:spLocks/>
          </p:cNvSpPr>
          <p:nvPr/>
        </p:nvSpPr>
        <p:spPr>
          <a:xfrm>
            <a:off x="656024" y="2128836"/>
            <a:ext cx="10945426" cy="3414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b="1" dirty="0">
                <a:solidFill>
                  <a:schemeClr val="accent3"/>
                </a:solidFill>
              </a:rPr>
              <a:t>A Reflective Field Guide: Community-level Approaches to Child Protection in Humanitarian Action </a:t>
            </a:r>
            <a:r>
              <a:rPr lang="en-US" sz="1900" dirty="0"/>
              <a:t>is a new resource that has been developed for child protection actors to share the latest learnings around community-level approaches. 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/>
              <a:t>It is important that we </a:t>
            </a:r>
            <a:r>
              <a:rPr lang="en-US" sz="1900" b="1" dirty="0">
                <a:solidFill>
                  <a:schemeClr val="accent3"/>
                </a:solidFill>
              </a:rPr>
              <a:t>reflect on the effectiveness and sustainability </a:t>
            </a:r>
            <a:r>
              <a:rPr lang="en-US" sz="1900" dirty="0"/>
              <a:t>of our current level of engagement with communities, and to consider ways to reach higher levels of community engagement and ownership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/>
              <a:t>By continuing to explore the Reflective Field Guide, its Capacity Building Package, as well as the other resources shared through this Online Learning Series, we can start </a:t>
            </a:r>
            <a:r>
              <a:rPr lang="en-US" sz="1900" b="1" dirty="0">
                <a:solidFill>
                  <a:schemeClr val="accent3"/>
                </a:solidFill>
              </a:rPr>
              <a:t>changing the way we work alongside and on behalf of communities</a:t>
            </a:r>
            <a:r>
              <a:rPr lang="en-US" sz="1900" dirty="0"/>
              <a:t>. 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9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8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E95250-89A5-824F-B0A1-5498E9457EFB}"/>
              </a:ext>
            </a:extLst>
          </p:cNvPr>
          <p:cNvSpPr/>
          <p:nvPr/>
        </p:nvSpPr>
        <p:spPr>
          <a:xfrm>
            <a:off x="0" y="0"/>
            <a:ext cx="12192000" cy="1499616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4A38285-3D8D-FD4D-A46B-02B8F28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92" y="198483"/>
            <a:ext cx="11353308" cy="16157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Please provide feedback to the Alliance Community-level Child Protection Task Force!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A9BACB98-39A7-DA46-9076-E0E9BAEA4DE1}"/>
              </a:ext>
            </a:extLst>
          </p:cNvPr>
          <p:cNvSpPr txBox="1">
            <a:spLocks/>
          </p:cNvSpPr>
          <p:nvPr/>
        </p:nvSpPr>
        <p:spPr>
          <a:xfrm>
            <a:off x="656024" y="2128836"/>
            <a:ext cx="10945426" cy="3414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None/>
            </a:pPr>
            <a:r>
              <a:rPr lang="en-US" sz="2200" b="1" dirty="0">
                <a:solidFill>
                  <a:schemeClr val="accent3"/>
                </a:solidFill>
              </a:rPr>
              <a:t>Before you go, please complete: 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Sign-in sheet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Feedback exercise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900" b="1" dirty="0">
              <a:solidFill>
                <a:schemeClr val="accent3"/>
              </a:solidFill>
            </a:endParaRP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9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8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xmlns="" id="{1D2A09DD-25A9-9D46-9FF9-09294084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59" b="-17057"/>
          <a:stretch/>
        </p:blipFill>
        <p:spPr>
          <a:xfrm>
            <a:off x="0" y="0"/>
            <a:ext cx="12192000" cy="91060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6F47F25-3146-C24D-8793-8E3F27285B39}"/>
              </a:ext>
            </a:extLst>
          </p:cNvPr>
          <p:cNvSpPr/>
          <p:nvPr/>
        </p:nvSpPr>
        <p:spPr>
          <a:xfrm>
            <a:off x="0" y="0"/>
            <a:ext cx="12192000" cy="7555832"/>
          </a:xfrm>
          <a:prstGeom prst="rect">
            <a:avLst/>
          </a:prstGeom>
          <a:solidFill>
            <a:srgbClr val="97467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2170175" y="3147916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09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xmlns="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3441" y="866792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Name of Activity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Location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624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BB6CF-823E-434A-87E3-7A8A260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5CD7A"/>
                </a:solidFill>
              </a:rPr>
              <a:t>Aim of the online learning series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D71A1D-1C15-134C-983F-560049641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3"/>
                </a:solidFill>
                <a:sym typeface="Century Gothic"/>
              </a:rPr>
              <a:t>Aim:</a:t>
            </a:r>
            <a:endParaRPr lang="en-US" sz="24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7E606A04-3D60-1944-84D2-2874C7542A9F}"/>
              </a:ext>
            </a:extLst>
          </p:cNvPr>
          <p:cNvSpPr txBox="1">
            <a:spLocks/>
          </p:cNvSpPr>
          <p:nvPr/>
        </p:nvSpPr>
        <p:spPr>
          <a:xfrm>
            <a:off x="656022" y="2400300"/>
            <a:ext cx="10164376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facilitate the operationalization of CPMS Standard 17 and the new interagency resource, A Reflective Field Guide: Community-level Approaches to Child Protection in Humanitarian Action.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A39931BA-9E6B-904B-A739-8AE03D0C0F73}"/>
              </a:ext>
            </a:extLst>
          </p:cNvPr>
          <p:cNvSpPr txBox="1">
            <a:spLocks/>
          </p:cNvSpPr>
          <p:nvPr/>
        </p:nvSpPr>
        <p:spPr>
          <a:xfrm>
            <a:off x="656024" y="3429000"/>
            <a:ext cx="10719112" cy="2933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Font typeface="Arial"/>
              <a:buNone/>
            </a:pPr>
            <a:r>
              <a:rPr lang="en-US" b="1" dirty="0">
                <a:solidFill>
                  <a:schemeClr val="accent3"/>
                </a:solidFill>
              </a:rPr>
              <a:t>Objectives: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300" dirty="0"/>
              <a:t>Child protection practitioners are aware of key Community Level CP terminology and concepts, and know where to access these resources..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300" dirty="0"/>
              <a:t>Child protection practitioners reflection on current practices in light of research and learning.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300" dirty="0"/>
              <a:t>Child protection practitioners engage in peer-led conversations on linking the practical usage of resources highlighted and working with communities in humanitarian settings. 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742" y="2621128"/>
            <a:ext cx="8865378" cy="1615743"/>
          </a:xfrm>
        </p:spPr>
        <p:txBody>
          <a:bodyPr>
            <a:normAutofit/>
          </a:bodyPr>
          <a:lstStyle/>
          <a:p>
            <a:r>
              <a:rPr lang="en-US" sz="3600" dirty="0"/>
              <a:t>Video 3:  Community-level Child Protection in Humanitarian Action: </a:t>
            </a:r>
            <a:br>
              <a:rPr lang="en-US" sz="3600" dirty="0"/>
            </a:br>
            <a:r>
              <a:rPr lang="en-US" sz="3600" dirty="0"/>
              <a:t>The Need for a Shift in Mindset</a:t>
            </a:r>
          </a:p>
        </p:txBody>
      </p:sp>
    </p:spTree>
    <p:extLst>
      <p:ext uri="{BB962C8B-B14F-4D97-AF65-F5344CB8AC3E}">
        <p14:creationId xmlns:p14="http://schemas.microsoft.com/office/powerpoint/2010/main" val="354739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BB6CF-823E-434A-87E3-7A8A260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5CD7A"/>
                </a:solidFill>
              </a:rPr>
              <a:t>Aim and 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D71A1D-1C15-134C-983F-560049641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accent3"/>
                </a:solidFill>
                <a:sym typeface="Century Gothic"/>
              </a:rPr>
              <a:t>Aim:</a:t>
            </a:r>
            <a:endParaRPr lang="en-US" sz="22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7E606A04-3D60-1944-84D2-2874C7542A9F}"/>
              </a:ext>
            </a:extLst>
          </p:cNvPr>
          <p:cNvSpPr txBox="1">
            <a:spLocks/>
          </p:cNvSpPr>
          <p:nvPr/>
        </p:nvSpPr>
        <p:spPr>
          <a:xfrm>
            <a:off x="656022" y="2400300"/>
            <a:ext cx="10164376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introduce the Reflective Field Guide to child protection actors to support reflection on their current level of engagement with communities.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A39931BA-9E6B-904B-A739-8AE03D0C0F73}"/>
              </a:ext>
            </a:extLst>
          </p:cNvPr>
          <p:cNvSpPr txBox="1">
            <a:spLocks/>
          </p:cNvSpPr>
          <p:nvPr/>
        </p:nvSpPr>
        <p:spPr>
          <a:xfrm>
            <a:off x="656024" y="3429000"/>
            <a:ext cx="10719112" cy="293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Font typeface="Arial"/>
              <a:buNone/>
            </a:pPr>
            <a:r>
              <a:rPr lang="en-US" sz="2200" b="1" dirty="0">
                <a:solidFill>
                  <a:schemeClr val="accent3"/>
                </a:solidFill>
              </a:rPr>
              <a:t>Objectives: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practitioners can describe key elements of the Reflective Field Guide.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actors can identify ways in which the guidance and tools can be used to reach higher levels of community involvement and ownership.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E95250-89A5-824F-B0A1-5498E9457EFB}"/>
              </a:ext>
            </a:extLst>
          </p:cNvPr>
          <p:cNvSpPr/>
          <p:nvPr/>
        </p:nvSpPr>
        <p:spPr>
          <a:xfrm>
            <a:off x="0" y="0"/>
            <a:ext cx="12192000" cy="1499616"/>
          </a:xfrm>
          <a:prstGeom prst="rect">
            <a:avLst/>
          </a:prstGeom>
          <a:solidFill>
            <a:srgbClr val="95C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4A38285-3D8D-FD4D-A46B-02B8F28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42" y="0"/>
            <a:ext cx="8865378" cy="161574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Watch the Video!</a:t>
            </a:r>
          </a:p>
        </p:txBody>
      </p:sp>
    </p:spTree>
    <p:extLst>
      <p:ext uri="{BB962C8B-B14F-4D97-AF65-F5344CB8AC3E}">
        <p14:creationId xmlns:p14="http://schemas.microsoft.com/office/powerpoint/2010/main" val="1915448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100513" y="1516476"/>
            <a:ext cx="7300912" cy="5325904"/>
          </a:xfrm>
        </p:spPr>
        <p:txBody>
          <a:bodyPr>
            <a:noAutofit/>
          </a:bodyPr>
          <a:lstStyle/>
          <a:p>
            <a:pPr marL="0" lvl="4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</a:tabLst>
            </a:pPr>
            <a:r>
              <a:rPr lang="en-US" sz="2200" b="1" dirty="0">
                <a:solidFill>
                  <a:schemeClr val="accent3"/>
                </a:solidFill>
              </a:rPr>
              <a:t>Questions:</a:t>
            </a: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/>
              <a:t>What do you think the Reflective Field Guide offers you as a </a:t>
            </a:r>
            <a:br>
              <a:rPr lang="en-US" dirty="0"/>
            </a:br>
            <a:r>
              <a:rPr lang="en-US" dirty="0"/>
              <a:t>child protection practitioner?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List your answers on the flipchart paper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Be ready to present to the group</a:t>
            </a: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1CC0A62-EB08-B844-9600-EBD2B92CB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417" y="1287875"/>
            <a:ext cx="2970847" cy="4027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Let’s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Debrief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In small groups, take 5 to 10 minutes to think about the following question.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87D9FA94-0783-824A-BDBE-5C6565B4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35E3E2-4D42-3D4F-A680-C0934F2D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412" y="0"/>
            <a:ext cx="2529775" cy="2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0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86213" y="1941018"/>
            <a:ext cx="7300912" cy="5325904"/>
          </a:xfrm>
        </p:spPr>
        <p:txBody>
          <a:bodyPr>
            <a:noAutofit/>
          </a:bodyPr>
          <a:lstStyle/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Refer to A Reflective Field Guide: Community-Level Approaches to Child Protection in Humanitarian Action</a:t>
            </a: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Going through the “Guidance Notes” discuss how you might use some of that in your current programming.</a:t>
            </a:r>
          </a:p>
          <a:p>
            <a:pPr marL="1143000" lvl="5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some opportunities and challenges you might initially face</a:t>
            </a:r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dirty="0"/>
          </a:p>
          <a:p>
            <a:pPr marL="457200" lvl="4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C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1CC0A62-EB08-B844-9600-EBD2B92CB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417" y="1287875"/>
            <a:ext cx="2970847" cy="4027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How will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you use the Reflective Field Guide?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87D9FA94-0783-824A-BDBE-5C6565B4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35E3E2-4D42-3D4F-A680-C0934F2D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412" y="0"/>
            <a:ext cx="2529775" cy="2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5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BB6CF-823E-434A-87E3-7A8A260D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5CD7A"/>
                </a:solidFill>
              </a:rPr>
              <a:t>Other possible questions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A39931BA-9E6B-904B-A739-8AE03D0C0F73}"/>
              </a:ext>
            </a:extLst>
          </p:cNvPr>
          <p:cNvSpPr txBox="1">
            <a:spLocks/>
          </p:cNvSpPr>
          <p:nvPr/>
        </p:nvSpPr>
        <p:spPr>
          <a:xfrm>
            <a:off x="656024" y="2128837"/>
            <a:ext cx="10131039" cy="293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/>
              <a:t>How should this resource be rolled out within your organization or child protection coordination group?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/>
              <a:t>What are some considerations for contextualizing the materials?</a:t>
            </a: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900" dirty="0"/>
              <a:t>We still have a lot to learn about effective community-level child protection approaches in humanitarian action. How can you and your organization use this resource as a learning tool to pilot and document promising practice?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lvl="1">
              <a:lnSpc>
                <a:spcPct val="134000"/>
              </a:lnSpc>
              <a:spcBef>
                <a:spcPts val="600"/>
              </a:spcBef>
              <a:buSzPct val="80000"/>
              <a:buFont typeface="Symbol" panose="05050102010706020507" pitchFamily="18" charset="2"/>
              <a:buChar char="·"/>
            </a:pPr>
            <a:endParaRPr lang="en-US" sz="23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36272"/>
      </p:ext>
    </p:extLst>
  </p:cSld>
  <p:clrMapOvr>
    <a:masterClrMapping/>
  </p:clrMapOvr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241D259F-3205-134C-9666-4CCD786B8E2E}" vid="{E64AA4A0-0E60-E248-A910-95D3C597C9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5517</TotalTime>
  <Words>583</Words>
  <Application>Microsoft Office PowerPoint</Application>
  <PresentationFormat>Widescreen</PresentationFormat>
  <Paragraphs>85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MS PGothic</vt:lpstr>
      <vt:lpstr>Arial</vt:lpstr>
      <vt:lpstr>Calibri</vt:lpstr>
      <vt:lpstr>Century Gothic</vt:lpstr>
      <vt:lpstr>Helvetica Neue</vt:lpstr>
      <vt:lpstr>Symbol</vt:lpstr>
      <vt:lpstr>Times New Roman</vt:lpstr>
      <vt:lpstr>Plan International - Template</vt:lpstr>
      <vt:lpstr>PowerPoint Presentation</vt:lpstr>
      <vt:lpstr>PowerPoint Presentation</vt:lpstr>
      <vt:lpstr>Aim of the online learning series</vt:lpstr>
      <vt:lpstr>Video 3:  Community-level Child Protection in Humanitarian Action:  The Need for a Shift in Mindset</vt:lpstr>
      <vt:lpstr>Aim and learning objectives</vt:lpstr>
      <vt:lpstr>Watch the Video!</vt:lpstr>
      <vt:lpstr>PowerPoint Presentation</vt:lpstr>
      <vt:lpstr>PowerPoint Presentation</vt:lpstr>
      <vt:lpstr>Other possible questions</vt:lpstr>
      <vt:lpstr>Key messages</vt:lpstr>
      <vt:lpstr>Please provide feedback to the Alliance Community-level Child Protection Task Force!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Robinson, Malia</cp:lastModifiedBy>
  <cp:revision>202</cp:revision>
  <dcterms:created xsi:type="dcterms:W3CDTF">2017-12-20T18:51:03Z</dcterms:created>
  <dcterms:modified xsi:type="dcterms:W3CDTF">2020-04-23T18:57:01Z</dcterms:modified>
</cp:coreProperties>
</file>